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5"/>
  </p:notesMasterIdLst>
  <p:sldIdLst>
    <p:sldId id="257" r:id="rId2"/>
    <p:sldId id="265" r:id="rId3"/>
    <p:sldId id="258" r:id="rId4"/>
    <p:sldId id="259" r:id="rId5"/>
    <p:sldId id="269" r:id="rId6"/>
    <p:sldId id="271" r:id="rId7"/>
    <p:sldId id="272" r:id="rId8"/>
    <p:sldId id="270" r:id="rId9"/>
    <p:sldId id="267" r:id="rId10"/>
    <p:sldId id="260" r:id="rId11"/>
    <p:sldId id="262" r:id="rId12"/>
    <p:sldId id="263"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9E8796-112A-C447-B8BC-F1C46D86813E}" type="datetimeFigureOut">
              <a:rPr lang="en-US" smtClean="0"/>
              <a:pPr/>
              <a:t>4/24/13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D07395-5F6E-BF40-BACC-8307D1DBF5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Slide Image Placeholder 1"/>
          <p:cNvSpPr>
            <a:spLocks noGrp="1" noRot="1" noChangeAspec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a:lstStyle/>
          <a:p>
            <a:r>
              <a:rPr lang="en-US" smtClean="0">
                <a:ea typeface="ＭＳ Ｐゴシック" pitchFamily="-108" charset="-128"/>
                <a:cs typeface="ＭＳ Ｐゴシック" pitchFamily="-108" charset="-128"/>
              </a:rPr>
              <a:t>Today we have 3 panelists whom are all using duracloud for archiving and preservation.  These institutions have three distinct systems they are pushing content from to archive in duracloud, they are in different phases of implementing a preservation strategy, and have different needs as a result.  Each panelist will share with you evaluation process, preservation strategy and reasoning for choosing duracloud at this time.</a:t>
            </a:r>
          </a:p>
        </p:txBody>
      </p:sp>
      <p:sp>
        <p:nvSpPr>
          <p:cNvPr id="74756" name="Slide Number Placeholder 3"/>
          <p:cNvSpPr>
            <a:spLocks noGrp="1"/>
          </p:cNvSpPr>
          <p:nvPr>
            <p:ph type="sldNum" sz="quarter" idx="5"/>
          </p:nvPr>
        </p:nvSpPr>
        <p:spPr bwMode="auto">
          <a:noFill/>
          <a:ln>
            <a:miter lim="800000"/>
            <a:headEnd/>
            <a:tailEnd/>
          </a:ln>
        </p:spPr>
        <p:txBody>
          <a:bodyPr/>
          <a:lstStyle/>
          <a:p>
            <a:fld id="{9AD552B6-04E6-4648-99B3-ADB4DA82FA43}" type="slidenum">
              <a:rPr lang="en-US" smtClean="0">
                <a:latin typeface="Calibri" pitchFamily="-108" charset="0"/>
                <a:ea typeface="ＭＳ Ｐゴシック" pitchFamily="-108" charset="-128"/>
                <a:cs typeface="ＭＳ Ｐゴシック" pitchFamily="-108" charset="-128"/>
              </a:rPr>
              <a:pPr/>
              <a:t>1</a:t>
            </a:fld>
            <a:endParaRPr lang="en-US" smtClean="0">
              <a:latin typeface="Calibri" pitchFamily="-108" charset="0"/>
              <a:ea typeface="ＭＳ Ｐゴシック" pitchFamily="-108" charset="-128"/>
              <a:cs typeface="ＭＳ Ｐゴシック" pitchFamily="-10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you some</a:t>
            </a:r>
            <a:r>
              <a:rPr lang="en-US" baseline="0" dirty="0" smtClean="0"/>
              <a:t> of the </a:t>
            </a:r>
            <a:r>
              <a:rPr lang="en-US" baseline="0" dirty="0" err="1" smtClean="0"/>
              <a:t>histroy</a:t>
            </a:r>
            <a:r>
              <a:rPr lang="en-US" baseline="0" dirty="0" smtClean="0"/>
              <a:t> of our path to becoming a </a:t>
            </a:r>
            <a:r>
              <a:rPr lang="en-US" baseline="0" dirty="0" err="1" smtClean="0"/>
              <a:t>netplus</a:t>
            </a:r>
            <a:r>
              <a:rPr lang="en-US" baseline="0" dirty="0" smtClean="0"/>
              <a:t> provider, we are a not for profit and support and develop community sourced solutions.</a:t>
            </a:r>
            <a:endParaRPr lang="en-US" dirty="0"/>
          </a:p>
        </p:txBody>
      </p:sp>
      <p:sp>
        <p:nvSpPr>
          <p:cNvPr id="4" name="Slide Number Placeholder 3"/>
          <p:cNvSpPr>
            <a:spLocks noGrp="1"/>
          </p:cNvSpPr>
          <p:nvPr>
            <p:ph type="sldNum" sz="quarter" idx="10"/>
          </p:nvPr>
        </p:nvSpPr>
        <p:spPr/>
        <p:txBody>
          <a:bodyPr/>
          <a:lstStyle/>
          <a:p>
            <a:fld id="{02D07395-5F6E-BF40-BACC-8307D1DBF50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a:lstStyle/>
          <a:p>
            <a:endParaRPr lang="en-US" smtClean="0">
              <a:ea typeface="ＭＳ Ｐゴシック" pitchFamily="-108" charset="-128"/>
              <a:cs typeface="ＭＳ Ｐゴシック" pitchFamily="-108" charset="-128"/>
            </a:endParaRPr>
          </a:p>
        </p:txBody>
      </p:sp>
      <p:sp>
        <p:nvSpPr>
          <p:cNvPr id="76804" name="Slide Number Placeholder 3"/>
          <p:cNvSpPr>
            <a:spLocks noGrp="1"/>
          </p:cNvSpPr>
          <p:nvPr>
            <p:ph type="sldNum" sz="quarter" idx="5"/>
          </p:nvPr>
        </p:nvSpPr>
        <p:spPr bwMode="auto">
          <a:noFill/>
          <a:ln>
            <a:miter lim="800000"/>
            <a:headEnd/>
            <a:tailEnd/>
          </a:ln>
        </p:spPr>
        <p:txBody>
          <a:bodyPr/>
          <a:lstStyle/>
          <a:p>
            <a:fld id="{CCCD7241-7990-5041-9064-25E733CF92D8}" type="slidenum">
              <a:rPr lang="en-US" smtClean="0">
                <a:latin typeface="Calibri" pitchFamily="-108" charset="0"/>
                <a:ea typeface="ＭＳ Ｐゴシック" pitchFamily="-108" charset="-128"/>
                <a:cs typeface="ＭＳ Ｐゴシック" pitchFamily="-108" charset="-128"/>
              </a:rPr>
              <a:pPr/>
              <a:t>3</a:t>
            </a:fld>
            <a:endParaRPr lang="en-US" smtClean="0">
              <a:latin typeface="Calibri" pitchFamily="-108" charset="0"/>
              <a:ea typeface="ＭＳ Ｐゴシック" pitchFamily="-108" charset="-128"/>
              <a:cs typeface="ＭＳ Ｐゴシック" pitchFamily="-108"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a:lstStyle/>
          <a:p>
            <a:endParaRPr lang="en-US" smtClean="0">
              <a:ea typeface="ＭＳ Ｐゴシック" pitchFamily="-108" charset="-128"/>
              <a:cs typeface="ＭＳ Ｐゴシック" pitchFamily="-108" charset="-128"/>
            </a:endParaRPr>
          </a:p>
        </p:txBody>
      </p:sp>
      <p:sp>
        <p:nvSpPr>
          <p:cNvPr id="78852" name="Slide Number Placeholder 3"/>
          <p:cNvSpPr>
            <a:spLocks noGrp="1"/>
          </p:cNvSpPr>
          <p:nvPr>
            <p:ph type="sldNum" sz="quarter" idx="5"/>
          </p:nvPr>
        </p:nvSpPr>
        <p:spPr bwMode="auto">
          <a:noFill/>
          <a:ln>
            <a:miter lim="800000"/>
            <a:headEnd/>
            <a:tailEnd/>
          </a:ln>
        </p:spPr>
        <p:txBody>
          <a:bodyPr/>
          <a:lstStyle/>
          <a:p>
            <a:fld id="{CDC6052C-3941-9E40-9D81-7F71E670A13E}" type="slidenum">
              <a:rPr lang="en-US" smtClean="0">
                <a:latin typeface="Calibri" pitchFamily="-108" charset="0"/>
                <a:ea typeface="ＭＳ Ｐゴシック" pitchFamily="-108" charset="-128"/>
                <a:cs typeface="ＭＳ Ｐゴシック" pitchFamily="-108" charset="-128"/>
              </a:rPr>
              <a:pPr/>
              <a:t>4</a:t>
            </a:fld>
            <a:endParaRPr lang="en-US" smtClean="0">
              <a:latin typeface="Calibri" pitchFamily="-108" charset="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130425"/>
            <a:ext cx="6629400" cy="1470025"/>
          </a:xfrm>
          <a:prstGeom prst="rect">
            <a:avLst/>
          </a:prstGeom>
        </p:spPr>
        <p:txBody>
          <a:bodyPr/>
          <a:lstStyle>
            <a:lvl1pPr algn="r">
              <a:defRPr b="1" baseline="0">
                <a:ln>
                  <a:noFill/>
                </a:ln>
                <a:solidFill>
                  <a:srgbClr val="F6D036"/>
                </a:solidFill>
                <a:latin typeface="Cambr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6629400" cy="1752600"/>
          </a:xfrm>
          <a:prstGeom prst="rect">
            <a:avLst/>
          </a:prstGeom>
        </p:spPr>
        <p:txBody>
          <a:bodyPr>
            <a:noAutofit/>
          </a:bodyPr>
          <a:lstStyle>
            <a:lvl1pPr marL="0" indent="0" algn="r">
              <a:spcBef>
                <a:spcPts val="0"/>
              </a:spcBef>
              <a:buNone/>
              <a:defRPr sz="2800" baseline="0">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F3147EFA-BCE8-164D-9748-8F941C77DFBD}" type="datetime1">
              <a:rPr lang="en-US"/>
              <a:pPr>
                <a:defRPr/>
              </a:pPr>
              <a:t>4/24/13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5DE366-01C9-F84A-AE96-B3D47EEAD0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D3121D51-F211-184F-A886-50AF1C543C04}" type="datetime1">
              <a:rPr lang="en-US"/>
              <a:pPr>
                <a:defRPr/>
              </a:pPr>
              <a:t>4/24/13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02475F-49E2-8A42-92CC-EB14C222AD0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792162"/>
          </a:xfrm>
          <a:prstGeom prst="rect">
            <a:avLst/>
          </a:prstGeom>
        </p:spPr>
        <p:txBody>
          <a:bodyPr/>
          <a:lstStyle>
            <a:lvl1pPr>
              <a:defRPr sz="3600">
                <a:ln>
                  <a:noFill/>
                </a:ln>
                <a:solidFill>
                  <a:srgbClr val="F6D036"/>
                </a:solidFill>
                <a:latin typeface="Cambria"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219200"/>
            <a:ext cx="8382000" cy="4906963"/>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3886200" y="6492875"/>
            <a:ext cx="1371600" cy="365125"/>
          </a:xfrm>
        </p:spPr>
        <p:txBody>
          <a:bodyPr/>
          <a:lstStyle>
            <a:lvl1pPr algn="ctr">
              <a:defRPr/>
            </a:lvl1pPr>
          </a:lstStyle>
          <a:p>
            <a:pPr>
              <a:defRPr/>
            </a:pPr>
            <a:fld id="{FA7AFE32-F959-CE48-A217-A6361C4D6C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8077FCC7-68F7-E542-9014-401162EA3B66}" type="datetime1">
              <a:rPr lang="en-US"/>
              <a:pPr>
                <a:defRPr/>
              </a:pPr>
              <a:t>4/24/13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CB34C1-FD45-E043-8147-38E175F002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C2C8C80A-DFEB-FF47-A17C-DB0BF219106B}" type="datetime1">
              <a:rPr lang="en-US"/>
              <a:pPr>
                <a:defRPr/>
              </a:pPr>
              <a:t>4/24/13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52296FE-E2C9-6744-B74A-1F6473A250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4BD3D280-1291-1042-9A7C-79A4CF531EEE}" type="datetime1">
              <a:rPr lang="en-US"/>
              <a:pPr>
                <a:defRPr/>
              </a:pPr>
              <a:t>4/24/13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4BEDC8B-0AFB-BB48-9DFD-0D76DB442E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B4643A6C-55EE-0F45-99BC-D097A484B92F}" type="datetime1">
              <a:rPr lang="en-US"/>
              <a:pPr>
                <a:defRPr/>
              </a:pPr>
              <a:t>4/24/13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9D2263C-D76D-7E47-AF9D-52974CB202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0811B785-946F-1745-8ABA-2B586ED6D5FE}" type="datetime1">
              <a:rPr lang="en-US"/>
              <a:pPr>
                <a:defRPr/>
              </a:pPr>
              <a:t>4/24/13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5DDBC6B-B1C5-AA48-8D66-9B714B1FA5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7E540B16-B9CF-1847-B14D-056DC26CA77F}" type="datetime1">
              <a:rPr lang="en-US"/>
              <a:pPr>
                <a:defRPr/>
              </a:pPr>
              <a:t>4/24/13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0E5C097-C729-1649-8BBF-E4B24592034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371600" y="6356350"/>
            <a:ext cx="1752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100" charset="0"/>
                <a:ea typeface="ＭＳ Ｐゴシック" pitchFamily="-100" charset="-128"/>
                <a:cs typeface="ＭＳ Ｐゴシック" pitchFamily="-100" charset="-128"/>
              </a:defRPr>
            </a:lvl1pPr>
          </a:lstStyle>
          <a:p>
            <a:pPr>
              <a:defRPr/>
            </a:pPr>
            <a:fld id="{09A1556E-4556-CE42-A582-FFC1EA80CA89}" type="datetime1">
              <a:rPr lang="en-US"/>
              <a:pPr>
                <a:defRPr/>
              </a:pPr>
              <a:t>4/24/13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100" charset="0"/>
                <a:ea typeface="ＭＳ Ｐゴシック" pitchFamily="-100" charset="-128"/>
                <a:cs typeface="ＭＳ Ｐゴシック" pitchFamily="-100"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0A01188-92B1-F84F-9348-D57D531036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696200" y="6356350"/>
            <a:ext cx="1371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itchFamily="-100" charset="0"/>
                <a:ea typeface="ＭＳ Ｐゴシック" pitchFamily="-100" charset="-128"/>
                <a:cs typeface="ＭＳ Ｐゴシック" pitchFamily="-100" charset="-128"/>
              </a:defRPr>
            </a:lvl1pPr>
          </a:lstStyle>
          <a:p>
            <a:pPr>
              <a:defRPr/>
            </a:pPr>
            <a:fld id="{3EB0B832-6729-974B-BDDA-00B4C8106EE0}" type="slidenum">
              <a:rPr lang="en-US"/>
              <a:pPr>
                <a:defRPr/>
              </a:pPr>
              <a:t>‹#›</a:t>
            </a:fld>
            <a:endParaRPr lang="en-US"/>
          </a:p>
        </p:txBody>
      </p:sp>
      <p:pic>
        <p:nvPicPr>
          <p:cNvPr id="1027" name="Picture 4" descr="duraspace_logo_1in.png"/>
          <p:cNvPicPr>
            <a:picLocks noChangeAspect="1"/>
          </p:cNvPicPr>
          <p:nvPr userDrawn="1"/>
        </p:nvPicPr>
        <p:blipFill>
          <a:blip r:embed="rId13"/>
          <a:srcRect/>
          <a:stretch>
            <a:fillRect/>
          </a:stretch>
        </p:blipFill>
        <p:spPr bwMode="auto">
          <a:xfrm>
            <a:off x="0" y="6394450"/>
            <a:ext cx="2438400" cy="463550"/>
          </a:xfrm>
          <a:prstGeom prst="rect">
            <a:avLst/>
          </a:prstGeom>
          <a:noFill/>
          <a:ln w="9525">
            <a:noFill/>
            <a:miter lim="800000"/>
            <a:headEnd/>
            <a:tailEnd/>
          </a:ln>
        </p:spPr>
      </p:pic>
      <p:pic>
        <p:nvPicPr>
          <p:cNvPr id="1028" name="Picture 6" descr="duracloud_logo_7in.png"/>
          <p:cNvPicPr>
            <a:picLocks noChangeAspect="1"/>
          </p:cNvPicPr>
          <p:nvPr userDrawn="1"/>
        </p:nvPicPr>
        <p:blipFill>
          <a:blip r:embed="rId14"/>
          <a:srcRect/>
          <a:stretch>
            <a:fillRect/>
          </a:stretch>
        </p:blipFill>
        <p:spPr bwMode="auto">
          <a:xfrm>
            <a:off x="7315200" y="6218238"/>
            <a:ext cx="1828800" cy="639762"/>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108"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108"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108"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108"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108"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tiff"/></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73730" name="Picture 2" descr="duracloud_logo_7in.png"/>
          <p:cNvPicPr>
            <a:picLocks noChangeAspect="1"/>
          </p:cNvPicPr>
          <p:nvPr/>
        </p:nvPicPr>
        <p:blipFill>
          <a:blip r:embed="rId3"/>
          <a:srcRect/>
          <a:stretch>
            <a:fillRect/>
          </a:stretch>
        </p:blipFill>
        <p:spPr bwMode="auto">
          <a:xfrm>
            <a:off x="0" y="76200"/>
            <a:ext cx="9144000" cy="3195638"/>
          </a:xfrm>
          <a:prstGeom prst="rect">
            <a:avLst/>
          </a:prstGeom>
          <a:noFill/>
          <a:ln w="9525">
            <a:noFill/>
            <a:miter lim="800000"/>
            <a:headEnd/>
            <a:tailEnd/>
          </a:ln>
        </p:spPr>
      </p:pic>
      <p:sp>
        <p:nvSpPr>
          <p:cNvPr id="73731" name="Title 4"/>
          <p:cNvSpPr>
            <a:spLocks noGrp="1"/>
          </p:cNvSpPr>
          <p:nvPr>
            <p:ph type="ctrTitle"/>
          </p:nvPr>
        </p:nvSpPr>
        <p:spPr bwMode="auto">
          <a:xfrm>
            <a:off x="0" y="3254375"/>
            <a:ext cx="8763000" cy="1470025"/>
          </a:xfrm>
          <a:noFill/>
          <a:ln>
            <a:miter lim="800000"/>
            <a:headEnd/>
            <a:tailEnd/>
          </a:ln>
        </p:spPr>
        <p:txBody>
          <a:bodyPr vert="horz" wrap="square" lIns="91440" tIns="45720" rIns="91440" bIns="45720" numCol="1" anchor="t" anchorCtr="0" compatLnSpc="1">
            <a:prstTxWarp prst="textNoShape">
              <a:avLst/>
            </a:prstTxWarp>
          </a:bodyPr>
          <a:lstStyle/>
          <a:p>
            <a:r>
              <a:rPr lang="en-US" smtClean="0">
                <a:latin typeface="Cambria" pitchFamily="-108" charset="0"/>
                <a:ea typeface="ＭＳ Ｐゴシック" pitchFamily="-108" charset="-128"/>
                <a:cs typeface="ＭＳ Ｐゴシック" pitchFamily="-108" charset="-128"/>
              </a:rPr>
              <a:t>Store, Manage, and Archive Content in the Cloud</a:t>
            </a:r>
          </a:p>
        </p:txBody>
      </p:sp>
      <p:sp>
        <p:nvSpPr>
          <p:cNvPr id="73732" name="Subtitle 5"/>
          <p:cNvSpPr>
            <a:spLocks noGrp="1"/>
          </p:cNvSpPr>
          <p:nvPr>
            <p:ph type="subTitle" idx="1"/>
          </p:nvPr>
        </p:nvSpPr>
        <p:spPr bwMode="auto">
          <a:xfrm>
            <a:off x="2057400" y="4495800"/>
            <a:ext cx="6934200" cy="1752600"/>
          </a:xfrm>
          <a:noFill/>
          <a:ln>
            <a:miter lim="800000"/>
            <a:headEnd/>
            <a:tailEnd/>
          </a:ln>
        </p:spPr>
        <p:txBody>
          <a:bodyPr vert="horz" wrap="square" lIns="91440" tIns="45720" rIns="91440" bIns="45720" numCol="1" anchor="t" anchorCtr="0" compatLnSpc="1">
            <a:prstTxWarp prst="textNoShape">
              <a:avLst/>
            </a:prstTxWarp>
          </a:bodyPr>
          <a:lstStyle/>
          <a:p>
            <a:pPr>
              <a:spcBef>
                <a:spcPct val="0"/>
              </a:spcBef>
            </a:pPr>
            <a:endParaRPr lang="en-US" sz="2000" dirty="0" smtClean="0">
              <a:solidFill>
                <a:srgbClr val="FFFFFF"/>
              </a:solidFill>
              <a:latin typeface="Calibri" pitchFamily="-108" charset="0"/>
              <a:ea typeface="ＭＳ Ｐゴシック" pitchFamily="-108" charset="-128"/>
              <a:cs typeface="ＭＳ Ｐゴシック" pitchFamily="-108" charset="-128"/>
            </a:endParaRPr>
          </a:p>
          <a:p>
            <a:pPr>
              <a:spcBef>
                <a:spcPct val="0"/>
              </a:spcBef>
            </a:pPr>
            <a:r>
              <a:rPr lang="en-US" sz="2000" dirty="0" smtClean="0">
                <a:solidFill>
                  <a:srgbClr val="FFFFFF"/>
                </a:solidFill>
                <a:latin typeface="Calibri" pitchFamily="-108" charset="0"/>
                <a:ea typeface="ＭＳ Ｐゴシック" pitchFamily="-108" charset="-128"/>
                <a:cs typeface="ＭＳ Ｐゴシック" pitchFamily="-108" charset="-128"/>
              </a:rPr>
              <a:t>Michele Kimpton, </a:t>
            </a:r>
            <a:r>
              <a:rPr lang="en-US" sz="2000" dirty="0" err="1" smtClean="0">
                <a:solidFill>
                  <a:srgbClr val="FFFFFF"/>
                </a:solidFill>
                <a:latin typeface="Calibri" pitchFamily="-108" charset="0"/>
                <a:ea typeface="ＭＳ Ｐゴシック" pitchFamily="-108" charset="-128"/>
                <a:cs typeface="ＭＳ Ｐゴシック" pitchFamily="-108" charset="-128"/>
              </a:rPr>
              <a:t>DuraSpace</a:t>
            </a:r>
            <a:endParaRPr lang="en-US" sz="2000" dirty="0" smtClean="0">
              <a:solidFill>
                <a:srgbClr val="FFFFFF"/>
              </a:solidFill>
              <a:latin typeface="Calibri" pitchFamily="-108" charset="0"/>
              <a:ea typeface="ＭＳ Ｐゴシック" pitchFamily="-108" charset="-128"/>
              <a:cs typeface="ＭＳ Ｐゴシック" pitchFamily="-108" charset="-128"/>
            </a:endParaRPr>
          </a:p>
          <a:p>
            <a:pPr>
              <a:spcBef>
                <a:spcPct val="0"/>
              </a:spcBef>
            </a:pPr>
            <a:r>
              <a:rPr lang="en-US" sz="2000" dirty="0" smtClean="0">
                <a:solidFill>
                  <a:srgbClr val="FFFFFF"/>
                </a:solidFill>
                <a:latin typeface="Calibri" pitchFamily="-108" charset="0"/>
                <a:ea typeface="ＭＳ Ｐゴシック" pitchFamily="-108" charset="-128"/>
                <a:cs typeface="ＭＳ Ｐゴシック" pitchFamily="-108" charset="-128"/>
              </a:rPr>
              <a:t>CEO </a:t>
            </a:r>
            <a:r>
              <a:rPr lang="en-US" sz="2000" dirty="0" err="1" smtClean="0">
                <a:solidFill>
                  <a:srgbClr val="FFFFFF"/>
                </a:solidFill>
                <a:latin typeface="Calibri" pitchFamily="-108" charset="0"/>
                <a:ea typeface="ＭＳ Ｐゴシック" pitchFamily="-108" charset="-128"/>
                <a:cs typeface="ＭＳ Ｐゴシック" pitchFamily="-108" charset="-128"/>
              </a:rPr>
              <a:t>DuraSpace</a:t>
            </a:r>
            <a:endParaRPr lang="en-US" sz="2000" dirty="0" smtClean="0">
              <a:solidFill>
                <a:srgbClr val="FFFFFF"/>
              </a:solidFill>
              <a:latin typeface="Calibri" pitchFamily="-108" charset="0"/>
              <a:ea typeface="ＭＳ Ｐゴシック" pitchFamily="-108" charset="-128"/>
              <a:cs typeface="ＭＳ Ｐゴシック" pitchFamily="-108" charset="-128"/>
            </a:endParaRPr>
          </a:p>
          <a:p>
            <a:pPr>
              <a:spcBef>
                <a:spcPct val="0"/>
              </a:spcBef>
            </a:pPr>
            <a:r>
              <a:rPr lang="en-US" sz="2000" dirty="0" smtClean="0">
                <a:solidFill>
                  <a:srgbClr val="FFFFFF"/>
                </a:solidFill>
                <a:latin typeface="Calibri" pitchFamily="-108" charset="0"/>
                <a:ea typeface="ＭＳ Ｐゴシック" pitchFamily="-108" charset="-128"/>
                <a:cs typeface="ＭＳ Ｐゴシック" pitchFamily="-108" charset="-128"/>
              </a:rPr>
              <a:t>Nate  </a:t>
            </a:r>
            <a:r>
              <a:rPr lang="en-US" sz="2000" dirty="0" err="1" smtClean="0">
                <a:solidFill>
                  <a:srgbClr val="FFFFFF"/>
                </a:solidFill>
                <a:latin typeface="Calibri" pitchFamily="-108" charset="0"/>
                <a:ea typeface="ＭＳ Ｐゴシック" pitchFamily="-108" charset="-128"/>
                <a:cs typeface="ＭＳ Ｐゴシック" pitchFamily="-108" charset="-128"/>
              </a:rPr>
              <a:t>Klingenstein</a:t>
            </a:r>
            <a:r>
              <a:rPr lang="en-US" sz="2000" dirty="0" smtClean="0">
                <a:solidFill>
                  <a:srgbClr val="FFFFFF"/>
                </a:solidFill>
                <a:latin typeface="Calibri" pitchFamily="-108" charset="0"/>
                <a:ea typeface="ＭＳ Ｐゴシック" pitchFamily="-108" charset="-128"/>
                <a:cs typeface="ＭＳ Ｐゴシック" pitchFamily="-108" charset="-128"/>
              </a:rPr>
              <a:t>, Internet 2</a:t>
            </a:r>
          </a:p>
          <a:p>
            <a:pPr>
              <a:spcBef>
                <a:spcPct val="0"/>
              </a:spcBef>
            </a:pPr>
            <a:r>
              <a:rPr lang="en-US" sz="2000" dirty="0" smtClean="0">
                <a:solidFill>
                  <a:srgbClr val="FFFFFF"/>
                </a:solidFill>
                <a:latin typeface="Calibri" pitchFamily="-108" charset="0"/>
                <a:ea typeface="ＭＳ Ｐゴシック" pitchFamily="-108" charset="-128"/>
                <a:cs typeface="ＭＳ Ｐゴシック" pitchFamily="-108" charset="-128"/>
              </a:rPr>
              <a:t>Internet 2  meeting, April 2013</a:t>
            </a:r>
          </a:p>
          <a:p>
            <a:pPr>
              <a:spcBef>
                <a:spcPct val="0"/>
              </a:spcBef>
            </a:pPr>
            <a:endParaRPr lang="en-US" sz="2000" dirty="0" smtClean="0">
              <a:solidFill>
                <a:srgbClr val="FFFFFF"/>
              </a:solidFill>
              <a:latin typeface="Calibri" pitchFamily="-108" charset="0"/>
              <a:ea typeface="ＭＳ Ｐゴシック" pitchFamily="-108" charset="-128"/>
              <a:cs typeface="ＭＳ Ｐゴシック" pitchFamily="-108" charset="-128"/>
            </a:endParaRPr>
          </a:p>
          <a:p>
            <a:pPr>
              <a:spcBef>
                <a:spcPct val="0"/>
              </a:spcBef>
            </a:pPr>
            <a:endParaRPr lang="en-US" sz="2000" dirty="0" smtClean="0">
              <a:solidFill>
                <a:srgbClr val="FFFFFF"/>
              </a:solidFill>
              <a:latin typeface="Calibri" pitchFamily="-108" charset="0"/>
              <a:ea typeface="ＭＳ Ｐゴシック" pitchFamily="-108" charset="-128"/>
              <a:cs typeface="ＭＳ Ｐゴシック" pitchFamily="-108" charset="-128"/>
            </a:endParaRPr>
          </a:p>
          <a:p>
            <a:pPr>
              <a:spcBef>
                <a:spcPct val="0"/>
              </a:spcBef>
            </a:pPr>
            <a:endParaRPr lang="en-US" sz="2000" dirty="0" smtClean="0">
              <a:solidFill>
                <a:srgbClr val="FFFFFF"/>
              </a:solidFill>
              <a:latin typeface="Calibri" pitchFamily="-108" charset="0"/>
              <a:ea typeface="ＭＳ Ｐゴシック" pitchFamily="-108" charset="-128"/>
              <a:cs typeface="ＭＳ Ｐゴシック" pitchFamily="-108" charset="-128"/>
            </a:endParaRPr>
          </a:p>
          <a:p>
            <a:pPr>
              <a:spcBef>
                <a:spcPct val="0"/>
              </a:spcBef>
            </a:pPr>
            <a:endParaRPr lang="en-US" sz="2000" dirty="0" smtClean="0">
              <a:solidFill>
                <a:srgbClr val="FFFFFF"/>
              </a:solidFill>
              <a:latin typeface="Calibri" pitchFamily="-108" charset="0"/>
              <a:ea typeface="ＭＳ Ｐゴシック" pitchFamily="-108" charset="-128"/>
              <a:cs typeface="ＭＳ Ｐゴシック" pitchFamily="-108" charset="-128"/>
            </a:endParaRPr>
          </a:p>
          <a:p>
            <a:pPr>
              <a:spcBef>
                <a:spcPct val="0"/>
              </a:spcBef>
            </a:pPr>
            <a:endParaRPr lang="en-US" dirty="0" smtClean="0">
              <a:solidFill>
                <a:srgbClr val="FFFFFF"/>
              </a:solidFill>
              <a:latin typeface="Calibri" pitchFamily="-108" charset="0"/>
              <a:ea typeface="ＭＳ Ｐゴシック" pitchFamily="-108" charset="-128"/>
              <a:cs typeface="ＭＳ Ｐゴシック" pitchFamily="-108" charset="-128"/>
            </a:endParaRPr>
          </a:p>
          <a:p>
            <a:pPr>
              <a:spcBef>
                <a:spcPct val="0"/>
              </a:spcBef>
            </a:pPr>
            <a:endParaRPr lang="en-US" dirty="0" smtClean="0">
              <a:solidFill>
                <a:srgbClr val="FFFFFF"/>
              </a:solidFill>
              <a:latin typeface="Calibri" pitchFamily="-108" charset="0"/>
              <a:ea typeface="ＭＳ Ｐゴシック" pitchFamily="-108" charset="-128"/>
              <a:cs typeface="ＭＳ Ｐゴシック" pitchFamily="-108"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latin typeface="Cambria" pitchFamily="-108" charset="0"/>
                <a:ea typeface="ＭＳ Ｐゴシック" pitchFamily="-108" charset="-128"/>
                <a:cs typeface="ＭＳ Ｐゴシック" pitchFamily="-108" charset="-128"/>
              </a:rPr>
              <a:t>In production for one year</a:t>
            </a:r>
          </a:p>
        </p:txBody>
      </p:sp>
      <p:sp>
        <p:nvSpPr>
          <p:cNvPr id="7987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solidFill>
                  <a:srgbClr val="F6D036"/>
                </a:solidFill>
                <a:ea typeface="ＭＳ Ｐゴシック" pitchFamily="-108" charset="-128"/>
                <a:cs typeface="ＭＳ Ｐゴシック" pitchFamily="-108" charset="-128"/>
              </a:rPr>
              <a:t>Some stats-</a:t>
            </a:r>
          </a:p>
          <a:p>
            <a:pPr lvl="1"/>
            <a:r>
              <a:rPr lang="en-US" sz="2800" dirty="0" smtClean="0">
                <a:solidFill>
                  <a:srgbClr val="F6D036"/>
                </a:solidFill>
              </a:rPr>
              <a:t>35 TB of data</a:t>
            </a:r>
          </a:p>
          <a:p>
            <a:pPr lvl="1"/>
            <a:r>
              <a:rPr lang="en-US" sz="2800" dirty="0" smtClean="0">
                <a:solidFill>
                  <a:srgbClr val="F6D036"/>
                </a:solidFill>
              </a:rPr>
              <a:t>25+ institutions using </a:t>
            </a:r>
            <a:r>
              <a:rPr lang="en-US" sz="2800" dirty="0" err="1" smtClean="0">
                <a:solidFill>
                  <a:srgbClr val="F6D036"/>
                </a:solidFill>
              </a:rPr>
              <a:t>Duracloud</a:t>
            </a:r>
            <a:r>
              <a:rPr lang="en-US" sz="2800" dirty="0" smtClean="0">
                <a:solidFill>
                  <a:srgbClr val="F6D036"/>
                </a:solidFill>
              </a:rPr>
              <a:t> as a service</a:t>
            </a:r>
          </a:p>
          <a:p>
            <a:pPr lvl="1"/>
            <a:r>
              <a:rPr lang="en-US" sz="2800" dirty="0" smtClean="0">
                <a:solidFill>
                  <a:srgbClr val="F6D036"/>
                </a:solidFill>
              </a:rPr>
              <a:t>100% Durability, no file failures</a:t>
            </a:r>
          </a:p>
          <a:p>
            <a:pPr lvl="1"/>
            <a:r>
              <a:rPr lang="en-US" sz="2800" dirty="0" smtClean="0">
                <a:solidFill>
                  <a:srgbClr val="F6D036"/>
                </a:solidFill>
              </a:rPr>
              <a:t>5.46 million items stored</a:t>
            </a:r>
          </a:p>
          <a:p>
            <a:pPr lvl="1"/>
            <a:r>
              <a:rPr lang="en-US" sz="2800" dirty="0" smtClean="0">
                <a:solidFill>
                  <a:srgbClr val="F6D036"/>
                </a:solidFill>
              </a:rPr>
              <a:t>60+ identified file types</a:t>
            </a:r>
            <a:r>
              <a:rPr lang="en-US" sz="2800" dirty="0" smtClean="0"/>
              <a:t> </a:t>
            </a:r>
          </a:p>
        </p:txBody>
      </p:sp>
      <p:pic>
        <p:nvPicPr>
          <p:cNvPr id="79876" name="Picture 3" descr="cake.gif"/>
          <p:cNvPicPr>
            <a:picLocks noChangeAspect="1"/>
          </p:cNvPicPr>
          <p:nvPr/>
        </p:nvPicPr>
        <p:blipFill>
          <a:blip r:embed="rId2">
            <a:alphaModFix amt="21000"/>
          </a:blip>
          <a:srcRect/>
          <a:stretch>
            <a:fillRect/>
          </a:stretch>
        </p:blipFill>
        <p:spPr bwMode="auto">
          <a:xfrm>
            <a:off x="1981200" y="990600"/>
            <a:ext cx="4419600" cy="5138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latin typeface="Cambria" pitchFamily="-108" charset="0"/>
                <a:ea typeface="ＭＳ Ｐゴシック" pitchFamily="-108" charset="-128"/>
                <a:cs typeface="ＭＳ Ｐゴシック" pitchFamily="-108" charset="-128"/>
              </a:rPr>
              <a:t>DuraCloud Roadmap</a:t>
            </a:r>
          </a:p>
        </p:txBody>
      </p:sp>
      <p:sp>
        <p:nvSpPr>
          <p:cNvPr id="107523"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ea typeface="ＭＳ Ｐゴシック" pitchFamily="-108" charset="-128"/>
                <a:cs typeface="ＭＳ Ｐゴシック" pitchFamily="-108" charset="-128"/>
              </a:rPr>
              <a:t>Coming in 2013</a:t>
            </a:r>
          </a:p>
          <a:p>
            <a:pPr lvl="1">
              <a:buFont typeface="Wingdings" charset="2"/>
              <a:buChar char="ü"/>
            </a:pPr>
            <a:r>
              <a:rPr lang="en-US" dirty="0" smtClean="0"/>
              <a:t>Glacier integration</a:t>
            </a:r>
          </a:p>
          <a:p>
            <a:pPr lvl="1">
              <a:buFont typeface="Wingdings" charset="2"/>
              <a:buChar char="ü"/>
            </a:pPr>
            <a:r>
              <a:rPr lang="en-US" dirty="0" smtClean="0"/>
              <a:t>Shibboleth integration</a:t>
            </a:r>
          </a:p>
          <a:p>
            <a:pPr lvl="1"/>
            <a:r>
              <a:rPr lang="en-US" dirty="0" smtClean="0"/>
              <a:t>Search</a:t>
            </a:r>
          </a:p>
          <a:p>
            <a:pPr lvl="1"/>
            <a:r>
              <a:rPr lang="en-US" dirty="0" smtClean="0"/>
              <a:t>Encryption services</a:t>
            </a:r>
          </a:p>
          <a:p>
            <a:r>
              <a:rPr lang="en-US" dirty="0" smtClean="0"/>
              <a:t>Other cloud based offerings</a:t>
            </a:r>
          </a:p>
          <a:p>
            <a:pPr lvl="1"/>
            <a:r>
              <a:rPr lang="en-US" dirty="0" err="1" smtClean="0"/>
              <a:t>Dspacedirect</a:t>
            </a:r>
            <a:r>
              <a:rPr lang="en-US" dirty="0" smtClean="0"/>
              <a:t>( hosted repository service)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latin typeface="Cambria" pitchFamily="-108" charset="0"/>
                <a:ea typeface="ＭＳ Ｐゴシック" pitchFamily="-108" charset="-128"/>
                <a:cs typeface="ＭＳ Ｐゴシック" pitchFamily="-108" charset="-128"/>
              </a:rPr>
              <a:t>Our Goal, run DuraCloud platform on academic cloud infrastructure</a:t>
            </a:r>
          </a:p>
        </p:txBody>
      </p:sp>
      <p:pic>
        <p:nvPicPr>
          <p:cNvPr id="108547" name="Content Placeholder 3" descr="internet2-network-map.png"/>
          <p:cNvPicPr>
            <a:picLocks noGrp="1" noChangeAspect="1"/>
          </p:cNvPicPr>
          <p:nvPr>
            <p:ph idx="1"/>
          </p:nvPr>
        </p:nvPicPr>
        <p:blipFill>
          <a:blip r:embed="rId2"/>
          <a:srcRect/>
          <a:stretch>
            <a:fillRect/>
          </a:stretch>
        </p:blipFill>
        <p:spPr bwMode="auto">
          <a:xfrm>
            <a:off x="533400" y="1417638"/>
            <a:ext cx="7740650" cy="4906962"/>
          </a:xfrm>
          <a:noFill/>
          <a:ln>
            <a:miter lim="800000"/>
            <a:headEnd/>
            <a:tailEnd/>
          </a:ln>
        </p:spPr>
      </p:pic>
      <p:sp>
        <p:nvSpPr>
          <p:cNvPr id="5" name="Cloud 4"/>
          <p:cNvSpPr/>
          <p:nvPr/>
        </p:nvSpPr>
        <p:spPr>
          <a:xfrm>
            <a:off x="914400" y="2819400"/>
            <a:ext cx="1219200" cy="533400"/>
          </a:xfrm>
          <a:prstGeom prst="cloud">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err="1">
                <a:solidFill>
                  <a:srgbClr val="FF0000"/>
                </a:solidFill>
              </a:rPr>
              <a:t>Duracloud</a:t>
            </a:r>
            <a:endParaRPr lang="en-US" sz="1100" dirty="0">
              <a:solidFill>
                <a:srgbClr val="FF0000"/>
              </a:solidFill>
            </a:endParaRPr>
          </a:p>
        </p:txBody>
      </p:sp>
      <p:sp>
        <p:nvSpPr>
          <p:cNvPr id="6" name="Cloud 5"/>
          <p:cNvSpPr/>
          <p:nvPr/>
        </p:nvSpPr>
        <p:spPr>
          <a:xfrm>
            <a:off x="1143000" y="1600200"/>
            <a:ext cx="1219200" cy="533400"/>
          </a:xfrm>
          <a:prstGeom prst="cloud">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dirty="0" err="1">
                <a:solidFill>
                  <a:srgbClr val="FF0000"/>
                </a:solidFill>
              </a:rPr>
              <a:t>Duracloud</a:t>
            </a:r>
            <a:endParaRPr lang="en-US" sz="1000" dirty="0">
              <a:solidFill>
                <a:srgbClr val="FF0000"/>
              </a:solidFill>
            </a:endParaRPr>
          </a:p>
        </p:txBody>
      </p:sp>
      <p:sp>
        <p:nvSpPr>
          <p:cNvPr id="7" name="Cloud 6"/>
          <p:cNvSpPr/>
          <p:nvPr/>
        </p:nvSpPr>
        <p:spPr>
          <a:xfrm>
            <a:off x="6477000" y="2971800"/>
            <a:ext cx="1219200" cy="533400"/>
          </a:xfrm>
          <a:prstGeom prst="cloud">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dirty="0" err="1">
                <a:solidFill>
                  <a:srgbClr val="FF0000"/>
                </a:solidFill>
              </a:rPr>
              <a:t>Duracloud</a:t>
            </a:r>
            <a:endParaRPr lang="en-US" sz="1000" dirty="0">
              <a:solidFill>
                <a:srgbClr val="FF0000"/>
              </a:solidFill>
            </a:endParaRPr>
          </a:p>
        </p:txBody>
      </p:sp>
      <p:sp>
        <p:nvSpPr>
          <p:cNvPr id="8" name="Cloud 7"/>
          <p:cNvSpPr/>
          <p:nvPr/>
        </p:nvSpPr>
        <p:spPr>
          <a:xfrm>
            <a:off x="5029200" y="2514600"/>
            <a:ext cx="1219200" cy="533400"/>
          </a:xfrm>
          <a:prstGeom prst="cloud">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dirty="0" err="1">
                <a:solidFill>
                  <a:srgbClr val="FF0000"/>
                </a:solidFill>
              </a:rPr>
              <a:t>Duracloud</a:t>
            </a:r>
            <a:endParaRPr lang="en-US" sz="1000" dirty="0">
              <a:solidFill>
                <a:srgbClr val="FF0000"/>
              </a:solidFill>
            </a:endParaRPr>
          </a:p>
        </p:txBody>
      </p:sp>
      <p:sp>
        <p:nvSpPr>
          <p:cNvPr id="14" name="Cloud 13"/>
          <p:cNvSpPr/>
          <p:nvPr/>
        </p:nvSpPr>
        <p:spPr>
          <a:xfrm>
            <a:off x="3657600" y="4724400"/>
            <a:ext cx="1219200" cy="533400"/>
          </a:xfrm>
          <a:prstGeom prst="cloud">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err="1">
                <a:solidFill>
                  <a:srgbClr val="FF0000"/>
                </a:solidFill>
              </a:rPr>
              <a:t>Duracloud</a:t>
            </a:r>
            <a:endParaRPr lang="en-US" sz="11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latin typeface="Cambria" pitchFamily="-108" charset="0"/>
                <a:ea typeface="ＭＳ Ｐゴシック" pitchFamily="-108" charset="-128"/>
                <a:cs typeface="ＭＳ Ｐゴシック" pitchFamily="-108" charset="-128"/>
              </a:rPr>
              <a:t>To find out more</a:t>
            </a:r>
          </a:p>
        </p:txBody>
      </p:sp>
      <p:sp>
        <p:nvSpPr>
          <p:cNvPr id="10957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ea typeface="ＭＳ Ｐゴシック" pitchFamily="-108" charset="-128"/>
                <a:cs typeface="ＭＳ Ｐゴシック" pitchFamily="-108" charset="-128"/>
              </a:rPr>
              <a:t>Web:</a:t>
            </a:r>
          </a:p>
          <a:p>
            <a:pPr lvl="1"/>
            <a:r>
              <a:rPr lang="en-US" dirty="0" smtClean="0">
                <a:ea typeface="ＭＳ Ｐゴシック" pitchFamily="-108" charset="-128"/>
                <a:cs typeface="ＭＳ Ｐゴシック" pitchFamily="-108" charset="-128"/>
              </a:rPr>
              <a:t>http://www.internet2.edu/netplus/duracloud/index.html</a:t>
            </a:r>
          </a:p>
          <a:p>
            <a:r>
              <a:rPr lang="en-US" dirty="0" smtClean="0">
                <a:ea typeface="ＭＳ Ｐゴシック" pitchFamily="-108" charset="-128"/>
                <a:cs typeface="ＭＳ Ｐゴシック" pitchFamily="-108" charset="-128"/>
              </a:rPr>
              <a:t>Documentation:</a:t>
            </a:r>
          </a:p>
          <a:p>
            <a:pPr lvl="1"/>
            <a:r>
              <a:rPr lang="en-US" dirty="0" smtClean="0"/>
              <a:t>http://</a:t>
            </a:r>
            <a:r>
              <a:rPr lang="en-US" dirty="0" err="1" smtClean="0"/>
              <a:t>wiki.duraspace/display/duracloud</a:t>
            </a:r>
            <a:endParaRPr lang="en-US" dirty="0" smtClean="0"/>
          </a:p>
          <a:p>
            <a:r>
              <a:rPr lang="en-US" dirty="0" err="1" smtClean="0">
                <a:ea typeface="ＭＳ Ｐゴシック" pitchFamily="-108" charset="-128"/>
                <a:cs typeface="ＭＳ Ｐゴシック" pitchFamily="-108" charset="-128"/>
              </a:rPr>
              <a:t>Webinars</a:t>
            </a:r>
            <a:r>
              <a:rPr lang="en-US" dirty="0" smtClean="0">
                <a:ea typeface="ＭＳ Ｐゴシック" pitchFamily="-108" charset="-128"/>
                <a:cs typeface="ＭＳ Ｐゴシック" pitchFamily="-108" charset="-128"/>
              </a:rPr>
              <a:t> and Training Videos:</a:t>
            </a:r>
          </a:p>
          <a:p>
            <a:pPr lvl="1"/>
            <a:r>
              <a:rPr lang="en-US" dirty="0" smtClean="0"/>
              <a:t>http://</a:t>
            </a:r>
            <a:r>
              <a:rPr lang="en-US" dirty="0" err="1" smtClean="0"/>
              <a:t>www.youtube.com/user/duracloudvideos</a:t>
            </a:r>
            <a:endParaRPr lang="en-US" dirty="0" smtClean="0"/>
          </a:p>
          <a:p>
            <a:r>
              <a:rPr lang="en-US" dirty="0" smtClean="0">
                <a:ea typeface="ＭＳ Ｐゴシック" pitchFamily="-108" charset="-128"/>
                <a:cs typeface="ＭＳ Ｐゴシック" pitchFamily="-108" charset="-128"/>
              </a:rPr>
              <a:t>Email:</a:t>
            </a:r>
          </a:p>
          <a:p>
            <a:pPr lvl="1"/>
            <a:r>
              <a:rPr lang="en-US" dirty="0" err="1" smtClean="0"/>
              <a:t>csmith@duraspace.org</a:t>
            </a:r>
            <a:r>
              <a:rPr lang="en-US" dirty="0" smtClean="0"/>
              <a:t> or </a:t>
            </a:r>
            <a:r>
              <a:rPr lang="en-US" dirty="0" err="1" smtClean="0"/>
              <a:t>mkimpton@duraspace.org</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April 2012 began discussions</a:t>
            </a:r>
          </a:p>
          <a:p>
            <a:r>
              <a:rPr lang="en-US" dirty="0" smtClean="0"/>
              <a:t>Sept 2012 signed agreement</a:t>
            </a:r>
          </a:p>
          <a:p>
            <a:r>
              <a:rPr lang="en-US" dirty="0" smtClean="0"/>
              <a:t>Oct 2012 started validation process with:</a:t>
            </a:r>
          </a:p>
          <a:p>
            <a:pPr lvl="1"/>
            <a:r>
              <a:rPr lang="en-US" dirty="0" smtClean="0"/>
              <a:t>U of Virginia</a:t>
            </a:r>
          </a:p>
          <a:p>
            <a:pPr lvl="1"/>
            <a:r>
              <a:rPr lang="en-US" dirty="0" smtClean="0"/>
              <a:t>North Carolina State University</a:t>
            </a:r>
          </a:p>
          <a:p>
            <a:pPr lvl="1"/>
            <a:r>
              <a:rPr lang="en-US" dirty="0" smtClean="0"/>
              <a:t>U of Michigan</a:t>
            </a:r>
          </a:p>
          <a:p>
            <a:r>
              <a:rPr lang="en-US" dirty="0" smtClean="0"/>
              <a:t>April </a:t>
            </a:r>
            <a:r>
              <a:rPr lang="en-US" dirty="0" smtClean="0"/>
              <a:t>2013 </a:t>
            </a:r>
            <a:r>
              <a:rPr lang="en-US" dirty="0" smtClean="0"/>
              <a:t>service validation </a:t>
            </a:r>
            <a:r>
              <a:rPr lang="en-US" dirty="0" smtClean="0"/>
              <a:t>complete-GA</a:t>
            </a:r>
          </a:p>
          <a:p>
            <a:pPr lvl="1"/>
            <a:r>
              <a:rPr lang="en-US" dirty="0" smtClean="0"/>
              <a:t>Shibboleth </a:t>
            </a:r>
            <a:r>
              <a:rPr lang="en-US" dirty="0" smtClean="0"/>
              <a:t>integration, </a:t>
            </a:r>
            <a:r>
              <a:rPr lang="en-US" dirty="0" err="1" smtClean="0"/>
              <a:t>Incommon</a:t>
            </a:r>
            <a:r>
              <a:rPr lang="en-US" dirty="0" smtClean="0"/>
              <a:t> authentication</a:t>
            </a:r>
          </a:p>
          <a:p>
            <a:pPr lvl="1"/>
            <a:r>
              <a:rPr lang="en-US" dirty="0" smtClean="0"/>
              <a:t>Business Agreement</a:t>
            </a:r>
            <a:endParaRPr lang="en-US" dirty="0" smtClean="0"/>
          </a:p>
          <a:p>
            <a:pPr lvl="1"/>
            <a:r>
              <a:rPr lang="en-US" dirty="0" smtClean="0"/>
              <a:t>Validate offering</a:t>
            </a:r>
          </a:p>
          <a:p>
            <a:pPr algn="di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latin typeface="Cambria" pitchFamily="-108" charset="0"/>
                <a:ea typeface="ＭＳ Ｐゴシック" pitchFamily="-108" charset="-128"/>
                <a:cs typeface="ＭＳ Ｐゴシック" pitchFamily="-108" charset="-128"/>
              </a:rPr>
              <a:t>What is DuraCloud?</a:t>
            </a:r>
          </a:p>
        </p:txBody>
      </p:sp>
      <p:sp>
        <p:nvSpPr>
          <p:cNvPr id="75779" name="Content Placeholder 2"/>
          <p:cNvSpPr>
            <a:spLocks noGrp="1"/>
          </p:cNvSpPr>
          <p:nvPr>
            <p:ph idx="1"/>
          </p:nvPr>
        </p:nvSpPr>
        <p:spPr bwMode="auto">
          <a:xfrm>
            <a:off x="381000" y="990600"/>
            <a:ext cx="8382000" cy="4906963"/>
          </a:xfrm>
          <a:noFill/>
          <a:ln>
            <a:miter lim="800000"/>
            <a:headEnd/>
            <a:tailEnd/>
          </a:ln>
        </p:spPr>
        <p:txBody>
          <a:bodyPr vert="horz" wrap="square" lIns="91440" tIns="45720" rIns="91440" bIns="45720" numCol="1" anchor="t" anchorCtr="0" compatLnSpc="1">
            <a:prstTxWarp prst="textNoShape">
              <a:avLst/>
            </a:prstTxWarp>
          </a:bodyPr>
          <a:lstStyle/>
          <a:p>
            <a:pPr algn="ctr">
              <a:buFont typeface="Arial" pitchFamily="-108" charset="0"/>
              <a:buNone/>
            </a:pPr>
            <a:r>
              <a:rPr lang="en-US" smtClean="0">
                <a:ea typeface="ＭＳ Ｐゴシック" pitchFamily="-108" charset="-128"/>
                <a:cs typeface="ＭＳ Ｐゴシック" pitchFamily="-108" charset="-128"/>
              </a:rPr>
              <a:t>Archiving and preservation services in the cloud</a:t>
            </a:r>
          </a:p>
          <a:p>
            <a:pPr algn="ctr">
              <a:buFont typeface="Arial" pitchFamily="-108" charset="0"/>
              <a:buNone/>
            </a:pPr>
            <a:r>
              <a:rPr lang="en-US" smtClean="0">
                <a:ea typeface="ＭＳ Ｐゴシック" pitchFamily="-108" charset="-128"/>
                <a:cs typeface="ＭＳ Ｐゴシック" pitchFamily="-108" charset="-128"/>
              </a:rPr>
              <a:t>Ability to choose one or multiple cloud storage providers</a:t>
            </a:r>
          </a:p>
        </p:txBody>
      </p:sp>
      <p:pic>
        <p:nvPicPr>
          <p:cNvPr id="75780" name="Picture 8" descr="Screen shot 2011-06-21 at 11.35.07 AM.png"/>
          <p:cNvPicPr>
            <a:picLocks noChangeAspect="1"/>
          </p:cNvPicPr>
          <p:nvPr/>
        </p:nvPicPr>
        <p:blipFill>
          <a:blip r:embed="rId3"/>
          <a:srcRect/>
          <a:stretch>
            <a:fillRect/>
          </a:stretch>
        </p:blipFill>
        <p:spPr bwMode="auto">
          <a:xfrm>
            <a:off x="2138363" y="2514600"/>
            <a:ext cx="4872037" cy="3810000"/>
          </a:xfrm>
          <a:prstGeom prst="rect">
            <a:avLst/>
          </a:prstGeom>
          <a:noFill/>
          <a:ln w="9525">
            <a:noFill/>
            <a:miter lim="800000"/>
            <a:headEnd/>
            <a:tailEnd/>
          </a:ln>
        </p:spPr>
      </p:pic>
      <p:sp>
        <p:nvSpPr>
          <p:cNvPr id="75781" name="TextBox 4"/>
          <p:cNvSpPr txBox="1">
            <a:spLocks noChangeArrowheads="1"/>
          </p:cNvSpPr>
          <p:nvPr/>
        </p:nvSpPr>
        <p:spPr bwMode="auto">
          <a:xfrm>
            <a:off x="2286000" y="3348038"/>
            <a:ext cx="1600200" cy="369332"/>
          </a:xfrm>
          <a:prstGeom prst="rect">
            <a:avLst/>
          </a:prstGeom>
          <a:noFill/>
          <a:ln w="9525">
            <a:noFill/>
            <a:miter lim="800000"/>
            <a:headEnd/>
            <a:tailEnd/>
          </a:ln>
        </p:spPr>
        <p:txBody>
          <a:bodyPr>
            <a:prstTxWarp prst="textNoShape">
              <a:avLst/>
            </a:prstTxWarp>
            <a:spAutoFit/>
          </a:bodyPr>
          <a:lstStyle/>
          <a:p>
            <a:r>
              <a:rPr lang="en-US" dirty="0" smtClean="0">
                <a:solidFill>
                  <a:schemeClr val="bg1"/>
                </a:solidFill>
              </a:rPr>
              <a:t>S3 and Glacier</a:t>
            </a:r>
            <a:endParaRPr lang="en-US" dirty="0">
              <a:solidFill>
                <a:schemeClr val="bg1"/>
              </a:solidFill>
            </a:endParaRPr>
          </a:p>
        </p:txBody>
      </p:sp>
      <p:sp>
        <p:nvSpPr>
          <p:cNvPr id="75782" name="TextBox 5"/>
          <p:cNvSpPr txBox="1">
            <a:spLocks noChangeArrowheads="1"/>
          </p:cNvSpPr>
          <p:nvPr/>
        </p:nvSpPr>
        <p:spPr bwMode="auto">
          <a:xfrm>
            <a:off x="4038600" y="3348038"/>
            <a:ext cx="1600200" cy="461962"/>
          </a:xfrm>
          <a:prstGeom prst="rect">
            <a:avLst/>
          </a:prstGeom>
          <a:noFill/>
          <a:ln w="9525">
            <a:noFill/>
            <a:miter lim="800000"/>
            <a:headEnd/>
            <a:tailEnd/>
          </a:ln>
        </p:spPr>
        <p:txBody>
          <a:bodyPr>
            <a:prstTxWarp prst="textNoShape">
              <a:avLst/>
            </a:prstTxWarp>
            <a:spAutoFit/>
          </a:bodyPr>
          <a:lstStyle/>
          <a:p>
            <a:r>
              <a:rPr lang="en-US">
                <a:solidFill>
                  <a:schemeClr val="bg1"/>
                </a:solidFill>
              </a:rPr>
              <a:t>SDSC</a:t>
            </a:r>
          </a:p>
        </p:txBody>
      </p:sp>
      <p:sp>
        <p:nvSpPr>
          <p:cNvPr id="75783" name="TextBox 6"/>
          <p:cNvSpPr txBox="1">
            <a:spLocks noChangeArrowheads="1"/>
          </p:cNvSpPr>
          <p:nvPr/>
        </p:nvSpPr>
        <p:spPr bwMode="auto">
          <a:xfrm>
            <a:off x="5410200" y="3348038"/>
            <a:ext cx="1905000" cy="461962"/>
          </a:xfrm>
          <a:prstGeom prst="rect">
            <a:avLst/>
          </a:prstGeom>
          <a:noFill/>
          <a:ln w="9525">
            <a:noFill/>
            <a:miter lim="800000"/>
            <a:headEnd/>
            <a:tailEnd/>
          </a:ln>
        </p:spPr>
        <p:txBody>
          <a:bodyPr>
            <a:prstTxWarp prst="textNoShape">
              <a:avLst/>
            </a:prstTxWarp>
            <a:spAutoFit/>
          </a:bodyPr>
          <a:lstStyle/>
          <a:p>
            <a:r>
              <a:rPr lang="en-US">
                <a:solidFill>
                  <a:schemeClr val="bg1"/>
                </a:solidFill>
              </a:rPr>
              <a:t>Rackspace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latin typeface="Cambria" pitchFamily="-108" charset="0"/>
                <a:ea typeface="ＭＳ Ｐゴシック" pitchFamily="-108" charset="-128"/>
                <a:cs typeface="ＭＳ Ｐゴシック" pitchFamily="-108" charset="-128"/>
              </a:rPr>
              <a:t>What does DuraCloud do?</a:t>
            </a:r>
          </a:p>
        </p:txBody>
      </p:sp>
      <p:pic>
        <p:nvPicPr>
          <p:cNvPr id="77827" name="Picture 3"/>
          <p:cNvPicPr>
            <a:picLocks noChangeAspect="1"/>
          </p:cNvPicPr>
          <p:nvPr/>
        </p:nvPicPr>
        <p:blipFill>
          <a:blip r:embed="rId3"/>
          <a:srcRect/>
          <a:stretch>
            <a:fillRect/>
          </a:stretch>
        </p:blipFill>
        <p:spPr bwMode="auto">
          <a:xfrm>
            <a:off x="6248400" y="1536700"/>
            <a:ext cx="2171700" cy="2235200"/>
          </a:xfrm>
          <a:prstGeom prst="rect">
            <a:avLst/>
          </a:prstGeom>
          <a:noFill/>
          <a:ln w="9525">
            <a:noFill/>
            <a:miter lim="800000"/>
            <a:headEnd/>
            <a:tailEnd/>
          </a:ln>
        </p:spPr>
      </p:pic>
      <p:pic>
        <p:nvPicPr>
          <p:cNvPr id="77828" name="Picture 4"/>
          <p:cNvPicPr>
            <a:picLocks noChangeAspect="1"/>
          </p:cNvPicPr>
          <p:nvPr/>
        </p:nvPicPr>
        <p:blipFill>
          <a:blip r:embed="rId4"/>
          <a:srcRect/>
          <a:stretch>
            <a:fillRect/>
          </a:stretch>
        </p:blipFill>
        <p:spPr bwMode="auto">
          <a:xfrm>
            <a:off x="3314700" y="3810000"/>
            <a:ext cx="2120900" cy="2247900"/>
          </a:xfrm>
          <a:prstGeom prst="rect">
            <a:avLst/>
          </a:prstGeom>
          <a:noFill/>
          <a:ln w="9525">
            <a:noFill/>
            <a:miter lim="800000"/>
            <a:headEnd/>
            <a:tailEnd/>
          </a:ln>
        </p:spPr>
      </p:pic>
      <p:pic>
        <p:nvPicPr>
          <p:cNvPr id="77829" name="Picture 6"/>
          <p:cNvPicPr>
            <a:picLocks noChangeAspect="1"/>
          </p:cNvPicPr>
          <p:nvPr/>
        </p:nvPicPr>
        <p:blipFill>
          <a:blip r:embed="rId5"/>
          <a:srcRect/>
          <a:stretch>
            <a:fillRect/>
          </a:stretch>
        </p:blipFill>
        <p:spPr bwMode="auto">
          <a:xfrm>
            <a:off x="6248400" y="3810000"/>
            <a:ext cx="2247900" cy="2260600"/>
          </a:xfrm>
          <a:prstGeom prst="rect">
            <a:avLst/>
          </a:prstGeom>
          <a:noFill/>
          <a:ln w="9525">
            <a:noFill/>
            <a:miter lim="800000"/>
            <a:headEnd/>
            <a:tailEnd/>
          </a:ln>
        </p:spPr>
      </p:pic>
      <p:sp>
        <p:nvSpPr>
          <p:cNvPr id="77830" name="TextBox 8"/>
          <p:cNvSpPr txBox="1">
            <a:spLocks noChangeArrowheads="1"/>
          </p:cNvSpPr>
          <p:nvPr/>
        </p:nvSpPr>
        <p:spPr bwMode="auto">
          <a:xfrm>
            <a:off x="381000" y="995363"/>
            <a:ext cx="2438400" cy="461963"/>
          </a:xfrm>
          <a:prstGeom prst="rect">
            <a:avLst/>
          </a:prstGeom>
          <a:noFill/>
          <a:ln w="9525">
            <a:noFill/>
            <a:miter lim="800000"/>
            <a:headEnd/>
            <a:tailEnd/>
          </a:ln>
        </p:spPr>
        <p:txBody>
          <a:bodyPr>
            <a:prstTxWarp prst="textNoShape">
              <a:avLst/>
            </a:prstTxWarp>
            <a:spAutoFit/>
          </a:bodyPr>
          <a:lstStyle/>
          <a:p>
            <a:r>
              <a:rPr lang="en-US" dirty="0"/>
              <a:t>Online backups</a:t>
            </a:r>
          </a:p>
        </p:txBody>
      </p:sp>
      <p:sp>
        <p:nvSpPr>
          <p:cNvPr id="77831" name="TextBox 9"/>
          <p:cNvSpPr txBox="1">
            <a:spLocks noChangeArrowheads="1"/>
          </p:cNvSpPr>
          <p:nvPr/>
        </p:nvSpPr>
        <p:spPr bwMode="auto">
          <a:xfrm>
            <a:off x="3314700" y="5956300"/>
            <a:ext cx="2459038" cy="461963"/>
          </a:xfrm>
          <a:prstGeom prst="rect">
            <a:avLst/>
          </a:prstGeom>
          <a:noFill/>
          <a:ln w="9525">
            <a:noFill/>
            <a:miter lim="800000"/>
            <a:headEnd/>
            <a:tailEnd/>
          </a:ln>
        </p:spPr>
        <p:txBody>
          <a:bodyPr wrap="none">
            <a:prstTxWarp prst="textNoShape">
              <a:avLst/>
            </a:prstTxWarp>
            <a:spAutoFit/>
          </a:bodyPr>
          <a:lstStyle/>
          <a:p>
            <a:r>
              <a:rPr lang="en-US" dirty="0"/>
              <a:t>Media streaming</a:t>
            </a:r>
          </a:p>
        </p:txBody>
      </p:sp>
      <p:sp>
        <p:nvSpPr>
          <p:cNvPr id="77832" name="TextBox 11"/>
          <p:cNvSpPr txBox="1">
            <a:spLocks noChangeArrowheads="1"/>
          </p:cNvSpPr>
          <p:nvPr/>
        </p:nvSpPr>
        <p:spPr bwMode="auto">
          <a:xfrm>
            <a:off x="6569075" y="5943600"/>
            <a:ext cx="2117725" cy="461963"/>
          </a:xfrm>
          <a:prstGeom prst="rect">
            <a:avLst/>
          </a:prstGeom>
          <a:noFill/>
          <a:ln w="9525">
            <a:noFill/>
            <a:miter lim="800000"/>
            <a:headEnd/>
            <a:tailEnd/>
          </a:ln>
        </p:spPr>
        <p:txBody>
          <a:bodyPr wrap="none">
            <a:prstTxWarp prst="textNoShape">
              <a:avLst/>
            </a:prstTxWarp>
            <a:spAutoFit/>
          </a:bodyPr>
          <a:lstStyle/>
          <a:p>
            <a:r>
              <a:rPr lang="en-US"/>
              <a:t>Image serving</a:t>
            </a:r>
          </a:p>
        </p:txBody>
      </p:sp>
      <p:sp>
        <p:nvSpPr>
          <p:cNvPr id="77833" name="TextBox 12"/>
          <p:cNvSpPr txBox="1">
            <a:spLocks noChangeArrowheads="1"/>
          </p:cNvSpPr>
          <p:nvPr/>
        </p:nvSpPr>
        <p:spPr bwMode="auto">
          <a:xfrm>
            <a:off x="409575" y="5956300"/>
            <a:ext cx="2168525" cy="461963"/>
          </a:xfrm>
          <a:prstGeom prst="rect">
            <a:avLst/>
          </a:prstGeom>
          <a:noFill/>
          <a:ln w="9525">
            <a:noFill/>
            <a:miter lim="800000"/>
            <a:headEnd/>
            <a:tailEnd/>
          </a:ln>
        </p:spPr>
        <p:txBody>
          <a:bodyPr wrap="none">
            <a:prstTxWarp prst="textNoShape">
              <a:avLst/>
            </a:prstTxWarp>
            <a:spAutoFit/>
          </a:bodyPr>
          <a:lstStyle/>
          <a:p>
            <a:r>
              <a:rPr lang="en-US" dirty="0"/>
              <a:t>Online sharing</a:t>
            </a:r>
          </a:p>
        </p:txBody>
      </p:sp>
      <p:pic>
        <p:nvPicPr>
          <p:cNvPr id="77834" name="Picture 14"/>
          <p:cNvPicPr>
            <a:picLocks noChangeAspect="1"/>
          </p:cNvPicPr>
          <p:nvPr/>
        </p:nvPicPr>
        <p:blipFill>
          <a:blip r:embed="rId6"/>
          <a:srcRect/>
          <a:stretch>
            <a:fillRect/>
          </a:stretch>
        </p:blipFill>
        <p:spPr bwMode="auto">
          <a:xfrm>
            <a:off x="304800" y="3810000"/>
            <a:ext cx="2273300" cy="2146300"/>
          </a:xfrm>
          <a:prstGeom prst="rect">
            <a:avLst/>
          </a:prstGeom>
          <a:noFill/>
          <a:ln w="9525">
            <a:noFill/>
            <a:miter lim="800000"/>
            <a:headEnd/>
            <a:tailEnd/>
          </a:ln>
        </p:spPr>
      </p:pic>
      <p:sp>
        <p:nvSpPr>
          <p:cNvPr id="77835" name="Rectangle 12"/>
          <p:cNvSpPr>
            <a:spLocks noChangeArrowheads="1"/>
          </p:cNvSpPr>
          <p:nvPr/>
        </p:nvSpPr>
        <p:spPr bwMode="auto">
          <a:xfrm>
            <a:off x="2981325" y="995363"/>
            <a:ext cx="3048000" cy="457200"/>
          </a:xfrm>
          <a:prstGeom prst="rect">
            <a:avLst/>
          </a:prstGeom>
          <a:noFill/>
          <a:ln w="9525">
            <a:noFill/>
            <a:miter lim="800000"/>
            <a:headEnd/>
            <a:tailEnd/>
          </a:ln>
        </p:spPr>
        <p:txBody>
          <a:bodyPr>
            <a:prstTxWarp prst="textNoShape">
              <a:avLst/>
            </a:prstTxWarp>
            <a:spAutoFit/>
          </a:bodyPr>
          <a:lstStyle/>
          <a:p>
            <a:r>
              <a:rPr lang="en-US" dirty="0"/>
              <a:t>File health checking</a:t>
            </a:r>
          </a:p>
        </p:txBody>
      </p:sp>
      <p:sp>
        <p:nvSpPr>
          <p:cNvPr id="77836" name="TextBox 14"/>
          <p:cNvSpPr txBox="1">
            <a:spLocks noChangeArrowheads="1"/>
          </p:cNvSpPr>
          <p:nvPr/>
        </p:nvSpPr>
        <p:spPr bwMode="auto">
          <a:xfrm>
            <a:off x="5773738" y="995363"/>
            <a:ext cx="3176809" cy="369332"/>
          </a:xfrm>
          <a:prstGeom prst="rect">
            <a:avLst/>
          </a:prstGeom>
          <a:noFill/>
          <a:ln w="9525">
            <a:noFill/>
            <a:miter lim="800000"/>
            <a:headEnd/>
            <a:tailEnd/>
          </a:ln>
        </p:spPr>
        <p:txBody>
          <a:bodyPr wrap="none">
            <a:prstTxWarp prst="textNoShape">
              <a:avLst/>
            </a:prstTxWarp>
            <a:spAutoFit/>
          </a:bodyPr>
          <a:lstStyle/>
          <a:p>
            <a:r>
              <a:rPr lang="en-US" dirty="0"/>
              <a:t>File </a:t>
            </a:r>
            <a:r>
              <a:rPr lang="en-US" dirty="0" smtClean="0"/>
              <a:t>synchronization and healing</a:t>
            </a:r>
            <a:endParaRPr lang="en-US" dirty="0"/>
          </a:p>
        </p:txBody>
      </p:sp>
      <p:pic>
        <p:nvPicPr>
          <p:cNvPr id="77837" name="Picture 15" descr="dcloud_bitchek.png"/>
          <p:cNvPicPr>
            <a:picLocks noChangeAspect="1"/>
          </p:cNvPicPr>
          <p:nvPr/>
        </p:nvPicPr>
        <p:blipFill>
          <a:blip r:embed="rId7"/>
          <a:srcRect/>
          <a:stretch>
            <a:fillRect/>
          </a:stretch>
        </p:blipFill>
        <p:spPr bwMode="auto">
          <a:xfrm>
            <a:off x="3314700" y="1447800"/>
            <a:ext cx="2201863" cy="2286000"/>
          </a:xfrm>
          <a:prstGeom prst="rect">
            <a:avLst/>
          </a:prstGeom>
          <a:noFill/>
          <a:ln w="9525">
            <a:noFill/>
            <a:miter lim="800000"/>
            <a:headEnd/>
            <a:tailEnd/>
          </a:ln>
        </p:spPr>
      </p:pic>
      <p:pic>
        <p:nvPicPr>
          <p:cNvPr id="77838" name="Picture 17" descr="dcloud_validat.png"/>
          <p:cNvPicPr>
            <a:picLocks noChangeAspect="1"/>
          </p:cNvPicPr>
          <p:nvPr/>
        </p:nvPicPr>
        <p:blipFill>
          <a:blip r:embed="rId8"/>
          <a:srcRect/>
          <a:stretch>
            <a:fillRect/>
          </a:stretch>
        </p:blipFill>
        <p:spPr bwMode="auto">
          <a:xfrm>
            <a:off x="381000" y="1447800"/>
            <a:ext cx="20828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7"/>
          <p:cNvSpPr>
            <a:spLocks noGrp="1"/>
          </p:cNvSpPr>
          <p:nvPr>
            <p:ph type="title"/>
          </p:nvPr>
        </p:nvSpPr>
        <p:spPr>
          <a:xfrm>
            <a:off x="381000" y="274638"/>
            <a:ext cx="8382000" cy="792162"/>
          </a:xfrm>
        </p:spPr>
        <p:txBody>
          <a:bodyPr/>
          <a:lstStyle/>
          <a:p>
            <a:r>
              <a:rPr lang="en-US" dirty="0" smtClean="0"/>
              <a:t>How can DuraCloud help me with </a:t>
            </a:r>
            <a:r>
              <a:rPr lang="en-US" smtClean="0"/>
              <a:t>my archiving and preservation </a:t>
            </a:r>
            <a:r>
              <a:rPr lang="en-US" dirty="0" smtClean="0"/>
              <a:t>strategy?</a:t>
            </a:r>
            <a:endParaRPr lang="en-US" dirty="0"/>
          </a:p>
        </p:txBody>
      </p:sp>
      <p:sp>
        <p:nvSpPr>
          <p:cNvPr id="10" name="Content Placeholder 6"/>
          <p:cNvSpPr>
            <a:spLocks noGrp="1"/>
          </p:cNvSpPr>
          <p:nvPr>
            <p:ph idx="1"/>
          </p:nvPr>
        </p:nvSpPr>
        <p:spPr>
          <a:xfrm>
            <a:off x="381000" y="1752600"/>
            <a:ext cx="8382000" cy="4906963"/>
          </a:xfrm>
        </p:spPr>
        <p:txBody>
          <a:bodyPr/>
          <a:lstStyle/>
          <a:p>
            <a:pPr>
              <a:spcAft>
                <a:spcPts val="600"/>
              </a:spcAft>
              <a:buFont typeface="Wingdings" charset="2"/>
              <a:buChar char="ü"/>
            </a:pPr>
            <a:r>
              <a:rPr lang="en-US" sz="2400" dirty="0" smtClean="0"/>
              <a:t>Ability to easily move online copies offsite, distribute geographically</a:t>
            </a:r>
          </a:p>
          <a:p>
            <a:pPr>
              <a:spcAft>
                <a:spcPts val="600"/>
              </a:spcAft>
              <a:buFont typeface="Wingdings" charset="2"/>
              <a:buChar char="ü"/>
            </a:pPr>
            <a:r>
              <a:rPr lang="en-US" sz="2400" dirty="0" smtClean="0"/>
              <a:t>Easily check the health of all copies</a:t>
            </a:r>
          </a:p>
          <a:p>
            <a:pPr>
              <a:spcAft>
                <a:spcPts val="600"/>
              </a:spcAft>
              <a:buFont typeface="Wingdings" charset="2"/>
              <a:buChar char="ü"/>
            </a:pPr>
            <a:r>
              <a:rPr lang="en-US" sz="2400" dirty="0" smtClean="0"/>
              <a:t>Easily repair or replace corrupted files</a:t>
            </a:r>
          </a:p>
          <a:p>
            <a:pPr>
              <a:spcAft>
                <a:spcPts val="600"/>
              </a:spcAft>
              <a:buFont typeface="Wingdings" charset="2"/>
              <a:buChar char="ü"/>
            </a:pPr>
            <a:r>
              <a:rPr lang="en-US" sz="2400" dirty="0" smtClean="0"/>
              <a:t>Easily move or download content from multiple providers</a:t>
            </a:r>
          </a:p>
          <a:p>
            <a:pPr>
              <a:spcAft>
                <a:spcPts val="600"/>
              </a:spcAft>
              <a:buFont typeface="Wingdings" charset="2"/>
              <a:buChar char="ü"/>
            </a:pPr>
            <a:r>
              <a:rPr lang="en-US" sz="2400" dirty="0" smtClean="0"/>
              <a:t>Scale storage up or down as needed</a:t>
            </a:r>
          </a:p>
          <a:p>
            <a:pPr>
              <a:spcAft>
                <a:spcPts val="600"/>
              </a:spcAft>
              <a:buFont typeface="Wingdings" charset="2"/>
              <a:buChar char="ü"/>
            </a:pPr>
            <a:r>
              <a:rPr lang="en-US" sz="2400" dirty="0" smtClean="0"/>
              <a:t>Full Web access with ability to view/edit/delete and upload/download your content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you care?</a:t>
            </a:r>
            <a:endParaRPr lang="en-US" dirty="0"/>
          </a:p>
        </p:txBody>
      </p:sp>
      <p:sp>
        <p:nvSpPr>
          <p:cNvPr id="3" name="Content Placeholder 2"/>
          <p:cNvSpPr>
            <a:spLocks noGrp="1"/>
          </p:cNvSpPr>
          <p:nvPr>
            <p:ph idx="1"/>
          </p:nvPr>
        </p:nvSpPr>
        <p:spPr/>
        <p:txBody>
          <a:bodyPr/>
          <a:lstStyle/>
          <a:p>
            <a:r>
              <a:rPr lang="en-US" dirty="0" smtClean="0"/>
              <a:t>Government mandates in place to provide long term access to content well after the grant period</a:t>
            </a:r>
          </a:p>
          <a:p>
            <a:r>
              <a:rPr lang="en-US" dirty="0" smtClean="0"/>
              <a:t>Contractual obligations for managing content</a:t>
            </a:r>
          </a:p>
          <a:p>
            <a:r>
              <a:rPr lang="en-US" dirty="0" smtClean="0"/>
              <a:t>Ever increasing amounts of digital content and digital data that needs to be archived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p:txBody>
          <a:bodyPr/>
          <a:lstStyle/>
          <a:p>
            <a:r>
              <a:rPr lang="en-US" dirty="0" smtClean="0"/>
              <a:t>$100-$1,000 per TB/yr</a:t>
            </a:r>
          </a:p>
          <a:p>
            <a:r>
              <a:rPr lang="en-US" smtClean="0"/>
              <a:t>Annual basic subscription </a:t>
            </a:r>
            <a:r>
              <a:rPr lang="en-US" dirty="0" smtClean="0"/>
              <a:t>fee $500/yr</a:t>
            </a:r>
          </a:p>
          <a:p>
            <a:r>
              <a:rPr lang="en-US" dirty="0" smtClean="0"/>
              <a:t>No I/O cost</a:t>
            </a:r>
          </a:p>
          <a:p>
            <a:r>
              <a:rPr lang="en-US" dirty="0" smtClean="0"/>
              <a:t>No data transfer costs</a:t>
            </a:r>
          </a:p>
          <a:p>
            <a:r>
              <a:rPr lang="en-US" dirty="0" smtClean="0"/>
              <a:t>Can pay as you go, or annual contract to lock in cost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706562"/>
          </a:xfrm>
        </p:spPr>
        <p:txBody>
          <a:bodyPr/>
          <a:lstStyle/>
          <a:p>
            <a:r>
              <a:rPr lang="en-US" sz="2800" dirty="0" smtClean="0"/>
              <a:t>Report by MHS, April 2013</a:t>
            </a:r>
            <a:br>
              <a:rPr lang="en-US" sz="2800" dirty="0" smtClean="0"/>
            </a:br>
            <a:r>
              <a:rPr lang="en-US" sz="2000" u="sng" dirty="0" smtClean="0"/>
              <a:t>http://</a:t>
            </a:r>
            <a:r>
              <a:rPr lang="en-US" sz="2000" u="sng" dirty="0" err="1" smtClean="0"/>
              <a:t>www.mnhs.org/preserve/records/specialprojects.htm</a:t>
            </a:r>
            <a:r>
              <a:rPr lang="en-US" sz="2000" u="sng" dirty="0" smtClean="0"/>
              <a:t> </a:t>
            </a:r>
            <a:endParaRPr lang="en-US" sz="2000" dirty="0"/>
          </a:p>
        </p:txBody>
      </p:sp>
      <p:pic>
        <p:nvPicPr>
          <p:cNvPr id="4" name="Content Placeholder 3" descr="table.tiff"/>
          <p:cNvPicPr>
            <a:picLocks noGrp="1" noChangeAspect="1"/>
          </p:cNvPicPr>
          <p:nvPr>
            <p:ph idx="1"/>
          </p:nvPr>
        </p:nvPicPr>
        <p:blipFill>
          <a:blip r:embed="rId2"/>
          <a:stretch>
            <a:fillRect/>
          </a:stretch>
        </p:blipFill>
        <p:spPr>
          <a:xfrm>
            <a:off x="1752600" y="1154040"/>
            <a:ext cx="5598369" cy="5551560"/>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users are saying</a:t>
            </a:r>
            <a:endParaRPr lang="en-US" dirty="0"/>
          </a:p>
        </p:txBody>
      </p:sp>
      <p:sp>
        <p:nvSpPr>
          <p:cNvPr id="14339" name="Content Placeholder 2"/>
          <p:cNvSpPr>
            <a:spLocks noGrp="1"/>
          </p:cNvSpPr>
          <p:nvPr>
            <p:ph idx="1"/>
          </p:nvPr>
        </p:nvSpPr>
        <p:spPr bwMode="auto">
          <a:xfrm>
            <a:off x="381000" y="1570038"/>
            <a:ext cx="8305800" cy="4906962"/>
          </a:xfrm>
          <a:noFill/>
          <a:ln>
            <a:miter lim="800000"/>
            <a:headEnd/>
            <a:tailEnd/>
          </a:ln>
        </p:spPr>
        <p:txBody>
          <a:bodyPr vert="horz" wrap="square" lIns="91440" tIns="45720" rIns="91440" bIns="45720" numCol="1" anchor="t" anchorCtr="0" compatLnSpc="1">
            <a:prstTxWarp prst="textNoShape">
              <a:avLst/>
            </a:prstTxWarp>
          </a:bodyPr>
          <a:lstStyle/>
          <a:p>
            <a:r>
              <a:rPr lang="en-US" sz="2000" dirty="0" smtClean="0"/>
              <a:t>“The </a:t>
            </a:r>
            <a:r>
              <a:rPr lang="en-US" sz="2000" b="1" i="1" dirty="0" smtClean="0"/>
              <a:t>ease-of-use </a:t>
            </a:r>
            <a:r>
              <a:rPr lang="en-US" sz="2000" dirty="0" smtClean="0"/>
              <a:t>of DuraCloud is its most impressive feature.”</a:t>
            </a:r>
            <a:br>
              <a:rPr lang="en-US" sz="2000" dirty="0" smtClean="0"/>
            </a:br>
            <a:r>
              <a:rPr lang="en-US" sz="2000" dirty="0" smtClean="0"/>
              <a:t>~Columbia</a:t>
            </a:r>
          </a:p>
          <a:p>
            <a:endParaRPr lang="en-US" sz="2000" dirty="0" smtClean="0"/>
          </a:p>
          <a:p>
            <a:r>
              <a:rPr lang="en-US" sz="2000" dirty="0" smtClean="0"/>
              <a:t>“DuraCloud delivers the </a:t>
            </a:r>
            <a:r>
              <a:rPr lang="en-US" sz="2000" b="1" i="1" dirty="0" smtClean="0"/>
              <a:t>benefits</a:t>
            </a:r>
            <a:r>
              <a:rPr lang="en-US" sz="2000" dirty="0" smtClean="0"/>
              <a:t> of a diverse network of storage locations, but </a:t>
            </a:r>
            <a:r>
              <a:rPr lang="en-US" sz="2000" b="1" i="1" dirty="0" smtClean="0"/>
              <a:t>without the overhead </a:t>
            </a:r>
            <a:r>
              <a:rPr lang="en-US" sz="2000" dirty="0" smtClean="0"/>
              <a:t>of managing different vendors.”</a:t>
            </a:r>
            <a:br>
              <a:rPr lang="en-US" sz="2000" dirty="0" smtClean="0"/>
            </a:br>
            <a:r>
              <a:rPr lang="en-US" sz="2000" dirty="0" smtClean="0"/>
              <a:t>~ICPSR</a:t>
            </a:r>
          </a:p>
          <a:p>
            <a:pPr>
              <a:buNone/>
            </a:pPr>
            <a:r>
              <a:rPr lang="en-US" sz="2000" dirty="0" smtClean="0"/>
              <a:t/>
            </a:r>
            <a:br>
              <a:rPr lang="en-US" sz="2000" dirty="0" smtClean="0"/>
            </a:br>
            <a:endParaRPr lang="en-US" sz="2000" dirty="0" smtClean="0"/>
          </a:p>
          <a:p>
            <a:r>
              <a:rPr sz="2000" dirty="0" smtClean="0"/>
              <a:t>DuraCloud provides a robust infrastructure to support digital preservation of content in our institutional repository, along with services that enhance the delivery and integrity of the content."</a:t>
            </a:r>
            <a:endParaRPr lang="en-US" sz="2000" dirty="0" smtClean="0"/>
          </a:p>
          <a:p>
            <a:pPr lvl="1">
              <a:buNone/>
            </a:pPr>
            <a:r>
              <a:rPr sz="1600" dirty="0" smtClean="0"/>
              <a:t> ~</a:t>
            </a:r>
            <a:r>
              <a:rPr sz="2000" dirty="0" smtClean="0"/>
              <a:t>Geneva Henry, Rice University</a:t>
            </a:r>
            <a:r>
              <a:rPr lang="en-US" sz="1600" dirty="0" smtClean="0"/>
              <a:t/>
            </a:r>
            <a:br>
              <a:rPr lang="en-US" sz="1600" dirty="0" smtClean="0"/>
            </a:br>
            <a:endParaRPr lang="en-US" sz="1600" dirty="0" smtClean="0"/>
          </a:p>
        </p:txBody>
      </p:sp>
      <p:pic>
        <p:nvPicPr>
          <p:cNvPr id="14341" name="Picture 4" descr="Screen shot 2011-04-05 at 3.22.48 PM.png"/>
          <p:cNvPicPr>
            <a:picLocks noChangeAspect="1"/>
          </p:cNvPicPr>
          <p:nvPr/>
        </p:nvPicPr>
        <p:blipFill>
          <a:blip r:embed="rId2"/>
          <a:srcRect/>
          <a:stretch>
            <a:fillRect/>
          </a:stretch>
        </p:blipFill>
        <p:spPr bwMode="auto">
          <a:xfrm>
            <a:off x="4800600" y="3352800"/>
            <a:ext cx="3505200" cy="869950"/>
          </a:xfrm>
          <a:prstGeom prst="rect">
            <a:avLst/>
          </a:prstGeom>
          <a:noFill/>
          <a:ln w="9525">
            <a:noFill/>
            <a:miter lim="800000"/>
            <a:headEnd/>
            <a:tailEnd/>
          </a:ln>
        </p:spPr>
      </p:pic>
      <p:pic>
        <p:nvPicPr>
          <p:cNvPr id="14342" name="Picture 5" descr="Screen shot 2011-04-05 at 3.22.29 PM.png"/>
          <p:cNvPicPr>
            <a:picLocks noChangeAspect="1"/>
          </p:cNvPicPr>
          <p:nvPr/>
        </p:nvPicPr>
        <p:blipFill>
          <a:blip r:embed="rId3"/>
          <a:srcRect/>
          <a:stretch>
            <a:fillRect/>
          </a:stretch>
        </p:blipFill>
        <p:spPr bwMode="auto">
          <a:xfrm>
            <a:off x="4038600" y="1981200"/>
            <a:ext cx="4267200" cy="484188"/>
          </a:xfrm>
          <a:prstGeom prst="rect">
            <a:avLst/>
          </a:prstGeom>
          <a:noFill/>
          <a:ln w="9525">
            <a:noFill/>
            <a:miter lim="800000"/>
            <a:headEnd/>
            <a:tailEnd/>
          </a:ln>
        </p:spPr>
      </p:pic>
      <p:pic>
        <p:nvPicPr>
          <p:cNvPr id="7" name="Picture 6" descr="rice logo.png"/>
          <p:cNvPicPr>
            <a:picLocks noChangeAspect="1"/>
          </p:cNvPicPr>
          <p:nvPr/>
        </p:nvPicPr>
        <p:blipFill>
          <a:blip r:embed="rId4"/>
          <a:stretch>
            <a:fillRect/>
          </a:stretch>
        </p:blipFill>
        <p:spPr>
          <a:xfrm>
            <a:off x="5257800" y="5257800"/>
            <a:ext cx="1828800" cy="76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uraClou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TotalTime>
  <Words>596</Words>
  <Application>Microsoft Macintosh PowerPoint</Application>
  <PresentationFormat>On-screen Show (4:3)</PresentationFormat>
  <Paragraphs>95</Paragraphs>
  <Slides>13</Slides>
  <Notes>4</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DuraCloud</vt:lpstr>
      <vt:lpstr>Store, Manage, and Archive Content in the Cloud</vt:lpstr>
      <vt:lpstr>Timeline</vt:lpstr>
      <vt:lpstr>What is DuraCloud?</vt:lpstr>
      <vt:lpstr>What does DuraCloud do?</vt:lpstr>
      <vt:lpstr>How can DuraCloud help me with my archiving and preservation strategy?</vt:lpstr>
      <vt:lpstr>Why should you care?</vt:lpstr>
      <vt:lpstr>Cost</vt:lpstr>
      <vt:lpstr>Report by MHS, April 2013 http://www.mnhs.org/preserve/records/specialprojects.htm </vt:lpstr>
      <vt:lpstr>What users are saying</vt:lpstr>
      <vt:lpstr>In production for one year</vt:lpstr>
      <vt:lpstr>DuraCloud Roadmap</vt:lpstr>
      <vt:lpstr>Our Goal, run DuraCloud platform on academic cloud infrastructure</vt:lpstr>
      <vt:lpstr>To find out more</vt:lpstr>
    </vt:vector>
  </TitlesOfParts>
  <Company>DSpace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Store, Manage, and Archive Content in the Cloud</dc:title>
  <dc:creator>Michele Kimpton</dc:creator>
  <cp:lastModifiedBy>Michele Kimpton</cp:lastModifiedBy>
  <cp:revision>11</cp:revision>
  <dcterms:created xsi:type="dcterms:W3CDTF">2013-04-24T12:44:40Z</dcterms:created>
  <dcterms:modified xsi:type="dcterms:W3CDTF">2013-04-24T13:16:53Z</dcterms:modified>
</cp:coreProperties>
</file>