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4"/>
  </p:notesMasterIdLst>
  <p:sldIdLst>
    <p:sldId id="376" r:id="rId2"/>
    <p:sldId id="361" r:id="rId3"/>
    <p:sldId id="315" r:id="rId4"/>
    <p:sldId id="388" r:id="rId5"/>
    <p:sldId id="393" r:id="rId6"/>
    <p:sldId id="377" r:id="rId7"/>
    <p:sldId id="318" r:id="rId8"/>
    <p:sldId id="289" r:id="rId9"/>
    <p:sldId id="284" r:id="rId10"/>
    <p:sldId id="356" r:id="rId11"/>
    <p:sldId id="368" r:id="rId12"/>
    <p:sldId id="381" r:id="rId13"/>
    <p:sldId id="380" r:id="rId14"/>
    <p:sldId id="389" r:id="rId15"/>
    <p:sldId id="382" r:id="rId16"/>
    <p:sldId id="383" r:id="rId17"/>
    <p:sldId id="379" r:id="rId18"/>
    <p:sldId id="384" r:id="rId19"/>
    <p:sldId id="385" r:id="rId20"/>
    <p:sldId id="390" r:id="rId21"/>
    <p:sldId id="391" r:id="rId22"/>
    <p:sldId id="363" r:id="rId2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6D036"/>
    <a:srgbClr val="6699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02" autoAdjust="0"/>
    <p:restoredTop sz="78696" autoAdjust="0"/>
  </p:normalViewPr>
  <p:slideViewPr>
    <p:cSldViewPr>
      <p:cViewPr>
        <p:scale>
          <a:sx n="200" d="100"/>
          <a:sy n="200" d="100"/>
        </p:scale>
        <p:origin x="4880" y="5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fld id="{9535E2E9-5D86-0E46-8496-F44A02012140}" type="datetime1">
              <a:rPr lang="en-US"/>
              <a:pPr/>
              <a:t>4/6/12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fld id="{DD312845-C76E-A546-BA5D-765106E5A8A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 we will be talking about the features and functionality associated</a:t>
            </a:r>
            <a:r>
              <a:rPr lang="en-US" baseline="0" dirty="0" smtClean="0"/>
              <a:t> with the managed service.  </a:t>
            </a:r>
            <a:r>
              <a:rPr lang="en-US" baseline="0" dirty="0" err="1" smtClean="0"/>
              <a:t>DuraCloud</a:t>
            </a:r>
            <a:r>
              <a:rPr lang="en-US" baseline="0" dirty="0" smtClean="0"/>
              <a:t> software is open source, so if you choose you can run it yourself.  We will not talk about the OSS and architecture today however.  Joined by Carissa Smith- actual demo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12845-C76E-A546-BA5D-765106E5A8A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12845-C76E-A546-BA5D-765106E5A8A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12845-C76E-A546-BA5D-765106E5A8A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C7EAEB-A11B-534C-880C-14D0F88BD77E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Easy access to scalable infrastructure  </a:t>
            </a:r>
          </a:p>
          <a:p>
            <a:r>
              <a:rPr lang="en-US" dirty="0" smtClean="0"/>
              <a:t>Goal was to build a cloud based platform, that would</a:t>
            </a:r>
            <a:r>
              <a:rPr lang="en-US" baseline="0" dirty="0" smtClean="0"/>
              <a:t> allow our community to use cloud </a:t>
            </a:r>
            <a:r>
              <a:rPr lang="en-US" baseline="0" dirty="0" err="1" smtClean="0"/>
              <a:t>infrastucture</a:t>
            </a:r>
            <a:r>
              <a:rPr lang="en-US" baseline="0" dirty="0" smtClean="0"/>
              <a:t> for some of the more challenging tasks- in association with stewarding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12845-C76E-A546-BA5D-765106E5A8A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 releases of the software</a:t>
            </a:r>
            <a:r>
              <a:rPr lang="en-US" baseline="0" dirty="0" smtClean="0"/>
              <a:t> and ran 2 pilot programs- engaging with 15 partners total to help test the </a:t>
            </a:r>
            <a:r>
              <a:rPr lang="en-US" baseline="0" dirty="0" err="1" smtClean="0"/>
              <a:t>sofware</a:t>
            </a:r>
            <a:r>
              <a:rPr lang="en-US" baseline="0" dirty="0" smtClean="0"/>
              <a:t> and provide feedback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12845-C76E-A546-BA5D-765106E5A8A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0E9BAC-4C5F-3242-82AC-0B4B1967CBAB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DC869B-8191-624A-B889-FA2FD70C1576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47D116-95CC-E045-96D3-7FED288353D1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04/15/09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F5B385-1BDF-2F47-9B9D-42E0C67C8D34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12845-C76E-A546-BA5D-765106E5A8A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0425"/>
            <a:ext cx="6629400" cy="1470025"/>
          </a:xfrm>
          <a:prstGeom prst="rect">
            <a:avLst/>
          </a:prstGeom>
        </p:spPr>
        <p:txBody>
          <a:bodyPr/>
          <a:lstStyle>
            <a:lvl1pPr algn="r">
              <a:defRPr b="1" baseline="0">
                <a:ln>
                  <a:noFill/>
                </a:ln>
                <a:solidFill>
                  <a:srgbClr val="F6D036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6629400" cy="1752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8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356350"/>
            <a:ext cx="175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F1175E3-29FB-494F-A6DF-F7DABCB093A5}" type="datetime1">
              <a:rPr lang="en-US"/>
              <a:pPr/>
              <a:t>4/6/12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4DFD8-3A30-8C4E-9761-5613620E1B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356350"/>
            <a:ext cx="175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EFE292F-F0C0-5D44-A305-882E0CCBB7A6}" type="datetime1">
              <a:rPr lang="en-US"/>
              <a:pPr/>
              <a:t>4/6/12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C3055-BEA1-F743-9B07-5EA5CCEF25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charset="0"/>
              <a:buNone/>
              <a:defRPr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charset="0"/>
              <a:buNone/>
              <a:defRPr sz="1800">
                <a:latin typeface="Times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fld id="{7417E0F5-F0C0-A845-89F5-2F3EC33FC8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792162"/>
          </a:xfrm>
          <a:prstGeom prst="rect">
            <a:avLst/>
          </a:prstGeom>
        </p:spPr>
        <p:txBody>
          <a:bodyPr/>
          <a:lstStyle>
            <a:lvl1pPr>
              <a:defRPr sz="3600">
                <a:ln>
                  <a:noFill/>
                </a:ln>
                <a:solidFill>
                  <a:srgbClr val="F6D036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4906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86200" y="6492875"/>
            <a:ext cx="1371600" cy="365125"/>
          </a:xfrm>
        </p:spPr>
        <p:txBody>
          <a:bodyPr/>
          <a:lstStyle>
            <a:lvl1pPr algn="ctr">
              <a:defRPr/>
            </a:lvl1pPr>
          </a:lstStyle>
          <a:p>
            <a:fld id="{8FD6BDFC-3491-EF46-A444-D47188DD68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356350"/>
            <a:ext cx="175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CFF901C-C10A-6249-A726-DAD5E74BE469}" type="datetime1">
              <a:rPr lang="en-US"/>
              <a:pPr/>
              <a:t>4/6/12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70E0E-0A7D-2741-966E-48383EB6EA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356350"/>
            <a:ext cx="175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E0300D4-15C3-C54C-8009-20E08CFA7636}" type="datetime1">
              <a:rPr lang="en-US"/>
              <a:pPr/>
              <a:t>4/6/12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E6766-D756-E740-8B08-D1A48DD86E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71600" y="6356350"/>
            <a:ext cx="175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F0ACBB-507D-FF41-A99F-61C888CE154F}" type="datetime1">
              <a:rPr lang="en-US"/>
              <a:pPr/>
              <a:t>4/6/12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3E4DA-F0F1-A84E-9D58-AAC62ECA60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71600" y="6356350"/>
            <a:ext cx="175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839C480-5861-FC4F-89DF-DC5B4725475A}" type="datetime1">
              <a:rPr lang="en-US"/>
              <a:pPr/>
              <a:t>4/6/12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D294E-F407-F143-9323-E60EB0272A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71600" y="6356350"/>
            <a:ext cx="175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57F8EC7-7F3F-A440-B060-9D667321985B}" type="datetime1">
              <a:rPr lang="en-US"/>
              <a:pPr/>
              <a:t>4/6/12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A1F0C-79AA-0949-8B62-49E503B169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356350"/>
            <a:ext cx="175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2CB8A6D-9192-094E-A9E1-41DC3D6AA3C4}" type="datetime1">
              <a:rPr lang="en-US"/>
              <a:pPr/>
              <a:t>4/6/12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D9CD7-444A-C148-A72D-D2C3536651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356350"/>
            <a:ext cx="175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A59DA38-7C68-8642-B7D4-30B7752BFD2A}" type="datetime1">
              <a:rPr lang="en-US"/>
              <a:pPr/>
              <a:t>4/6/12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EA5DA-027E-3545-9D86-C68E829E31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200" y="6356350"/>
            <a:ext cx="1371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charset="0"/>
              </a:defRPr>
            </a:lvl1pPr>
          </a:lstStyle>
          <a:p>
            <a:fld id="{5C8000FC-4911-B64B-83E8-69E5E96CB1D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" name="Picture 4" descr="duraspace_logo_1in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394704"/>
            <a:ext cx="2438400" cy="463296"/>
          </a:xfrm>
          <a:prstGeom prst="rect">
            <a:avLst/>
          </a:prstGeom>
        </p:spPr>
      </p:pic>
      <p:pic>
        <p:nvPicPr>
          <p:cNvPr id="7" name="Picture 6" descr="duracloud_logo_7in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315200" y="6218791"/>
            <a:ext cx="1828800" cy="639209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uracloud_logo_7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9144000" cy="319604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3254375"/>
            <a:ext cx="8763000" cy="1470025"/>
          </a:xfrm>
        </p:spPr>
        <p:txBody>
          <a:bodyPr/>
          <a:lstStyle/>
          <a:p>
            <a:r>
              <a:rPr lang="en-US" dirty="0" smtClean="0"/>
              <a:t>An Introduction to DuraCloud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828800" y="4114800"/>
            <a:ext cx="6934200" cy="1752600"/>
          </a:xfrm>
        </p:spPr>
        <p:txBody>
          <a:bodyPr/>
          <a:lstStyle/>
          <a:p>
            <a:r>
              <a:rPr lang="en-US" dirty="0" smtClean="0"/>
              <a:t>Michele Kimpton, Project Director</a:t>
            </a:r>
          </a:p>
          <a:p>
            <a:r>
              <a:rPr lang="en-US" dirty="0" smtClean="0"/>
              <a:t>Carissa Smith, Partner Specialist</a:t>
            </a:r>
          </a:p>
          <a:p>
            <a:endParaRPr lang="en-US" sz="2000" dirty="0" smtClean="0">
              <a:latin typeface="Calibri"/>
            </a:endParaRPr>
          </a:p>
          <a:p>
            <a:endParaRPr lang="en-US" sz="2000" dirty="0" smtClean="0">
              <a:latin typeface="Calibri"/>
            </a:endParaRPr>
          </a:p>
          <a:p>
            <a:endParaRPr lang="en-US" sz="2000" dirty="0" smtClean="0">
              <a:latin typeface="Calibri"/>
            </a:endParaRPr>
          </a:p>
          <a:p>
            <a:r>
              <a:rPr lang="en-US" sz="2000" dirty="0" smtClean="0">
                <a:latin typeface="Calibri"/>
              </a:rPr>
              <a:t>DuraSpace Webinar </a:t>
            </a:r>
            <a:r>
              <a:rPr lang="en-US" sz="2000" dirty="0" err="1" smtClean="0">
                <a:latin typeface="Wingdings"/>
                <a:ea typeface="Wingdings"/>
                <a:cs typeface="Wingdings"/>
              </a:rPr>
              <a:t></a:t>
            </a:r>
            <a:r>
              <a:rPr lang="en-US" sz="2000" dirty="0" smtClean="0">
                <a:latin typeface="Calibri"/>
              </a:rPr>
              <a:t> Sept 2011</a:t>
            </a:r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creativecommon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6276147"/>
            <a:ext cx="1227444" cy="429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6" descr="Screen shot 2010-12-16 at 9.47.00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941762"/>
            <a:ext cx="16764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546350"/>
            <a:ext cx="1652588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458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590800"/>
            <a:ext cx="2605088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4583" name="Picture 26" descr="Screen shot 2010-12-16 at 9.47.00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733800"/>
            <a:ext cx="16764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Arrow Connector 23"/>
          <p:cNvCxnSpPr/>
          <p:nvPr/>
        </p:nvCxnSpPr>
        <p:spPr>
          <a:xfrm rot="16200000" flipH="1">
            <a:off x="1112879" y="3567071"/>
            <a:ext cx="685429" cy="155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4583" idx="0"/>
          </p:cNvCxnSpPr>
          <p:nvPr/>
        </p:nvCxnSpPr>
        <p:spPr>
          <a:xfrm rot="5400000">
            <a:off x="5867400" y="34290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Repository software integrations</a:t>
            </a:r>
            <a:endParaRPr lang="en-US" dirty="0"/>
          </a:p>
        </p:txBody>
      </p:sp>
      <p:sp>
        <p:nvSpPr>
          <p:cNvPr id="17" name="Content Placeholder 17"/>
          <p:cNvSpPr>
            <a:spLocks noGrp="1"/>
          </p:cNvSpPr>
          <p:nvPr>
            <p:ph idx="1"/>
          </p:nvPr>
        </p:nvSpPr>
        <p:spPr>
          <a:xfrm>
            <a:off x="381000" y="1219201"/>
            <a:ext cx="8382000" cy="2514600"/>
          </a:xfrm>
        </p:spPr>
        <p:txBody>
          <a:bodyPr/>
          <a:lstStyle/>
          <a:p>
            <a:r>
              <a:rPr lang="en-US" dirty="0" smtClean="0"/>
              <a:t>DuraCloud is integrated with Fedora and DSpace repository platforms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0" y="5257800"/>
            <a:ext cx="3962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Islandora</a:t>
            </a:r>
            <a:r>
              <a:rPr lang="en-US" dirty="0" smtClean="0"/>
              <a:t>, OJS in process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Screen shot 2011-06-26 at 7.02.5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900" y="990600"/>
            <a:ext cx="6261100" cy="4816231"/>
          </a:xfrm>
          <a:prstGeom prst="rect">
            <a:avLst/>
          </a:prstGeom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60325" y="1055687"/>
            <a:ext cx="383630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+mn-lt"/>
              </a:rPr>
              <a:t>Use Cases:</a:t>
            </a:r>
          </a:p>
          <a:p>
            <a:r>
              <a:rPr lang="en-US" dirty="0" smtClean="0">
                <a:latin typeface="+mn-lt"/>
              </a:rPr>
              <a:t>-</a:t>
            </a:r>
            <a:r>
              <a:rPr lang="en-US" sz="2000" dirty="0">
                <a:latin typeface="+mn-lt"/>
                <a:ea typeface="Cambria" charset="0"/>
                <a:cs typeface="Cambria" charset="0"/>
              </a:rPr>
              <a:t>Retrieval of lost files </a:t>
            </a:r>
            <a:r>
              <a:rPr lang="en-US" sz="2000" dirty="0" smtClean="0">
                <a:latin typeface="+mn-lt"/>
                <a:ea typeface="Cambria" charset="0"/>
                <a:cs typeface="Cambria" charset="0"/>
              </a:rPr>
              <a:t>(admin </a:t>
            </a:r>
            <a:r>
              <a:rPr lang="en-US" sz="2000" dirty="0">
                <a:latin typeface="+mn-lt"/>
                <a:ea typeface="Cambria" charset="0"/>
                <a:cs typeface="Cambria" charset="0"/>
              </a:rPr>
              <a:t>error)</a:t>
            </a:r>
          </a:p>
          <a:p>
            <a:r>
              <a:rPr lang="en-US" sz="2000" dirty="0">
                <a:latin typeface="+mn-lt"/>
                <a:ea typeface="Cambria" charset="0"/>
                <a:cs typeface="Cambria" charset="0"/>
              </a:rPr>
              <a:t>-Replacement of damaged files</a:t>
            </a:r>
          </a:p>
          <a:p>
            <a:r>
              <a:rPr lang="en-US" sz="2000" dirty="0" smtClean="0">
                <a:latin typeface="+mn-lt"/>
                <a:ea typeface="Cambria" charset="0"/>
                <a:cs typeface="Cambria" charset="0"/>
              </a:rPr>
              <a:t>-Partial/Full disaster </a:t>
            </a:r>
            <a:r>
              <a:rPr lang="en-US" sz="2000" dirty="0">
                <a:latin typeface="+mn-lt"/>
                <a:ea typeface="Cambria" charset="0"/>
                <a:cs typeface="Cambria" charset="0"/>
              </a:rPr>
              <a:t>recovery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200" y="3699808"/>
            <a:ext cx="2907166" cy="20005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latin typeface="Calibri"/>
                <a:cs typeface="Cambria"/>
              </a:rPr>
              <a:t>Preservation services:</a:t>
            </a:r>
          </a:p>
          <a:p>
            <a:pPr>
              <a:defRPr/>
            </a:pP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Calibri"/>
                <a:cs typeface="Cambria"/>
              </a:rPr>
              <a:t>-monitoring</a:t>
            </a:r>
            <a:endParaRPr lang="en-US" sz="2000" dirty="0">
              <a:ln>
                <a:solidFill>
                  <a:schemeClr val="tx1"/>
                </a:solidFill>
              </a:ln>
              <a:latin typeface="Calibri"/>
              <a:cs typeface="Cambria"/>
            </a:endParaRPr>
          </a:p>
          <a:p>
            <a:pPr>
              <a:defRPr/>
            </a:pPr>
            <a:r>
              <a:rPr lang="en-US" sz="2000" dirty="0">
                <a:ln>
                  <a:solidFill>
                    <a:schemeClr val="tx1"/>
                  </a:solidFill>
                </a:ln>
                <a:latin typeface="Calibri"/>
                <a:cs typeface="Cambria"/>
              </a:rPr>
              <a:t>-file retrieval</a:t>
            </a:r>
          </a:p>
          <a:p>
            <a:pPr>
              <a:defRPr/>
            </a:pPr>
            <a:r>
              <a:rPr lang="en-US" sz="2000" dirty="0">
                <a:ln>
                  <a:solidFill>
                    <a:schemeClr val="tx1"/>
                  </a:solidFill>
                </a:ln>
                <a:latin typeface="Calibri"/>
                <a:cs typeface="Cambria"/>
              </a:rPr>
              <a:t>-access</a:t>
            </a:r>
          </a:p>
          <a:p>
            <a:pPr>
              <a:defRPr/>
            </a:pPr>
            <a:r>
              <a:rPr lang="en-US" sz="2000" dirty="0">
                <a:ln>
                  <a:solidFill>
                    <a:schemeClr val="tx1"/>
                  </a:solidFill>
                </a:ln>
                <a:latin typeface="Calibri"/>
                <a:cs typeface="Cambria"/>
              </a:rPr>
              <a:t>-integrity checking</a:t>
            </a:r>
          </a:p>
          <a:p>
            <a:pPr>
              <a:defRPr/>
            </a:pPr>
            <a:r>
              <a:rPr lang="en-US" sz="2000" dirty="0">
                <a:ln>
                  <a:solidFill>
                    <a:schemeClr val="tx1"/>
                  </a:solidFill>
                </a:ln>
                <a:latin typeface="Calibri"/>
                <a:cs typeface="Cambria"/>
              </a:rPr>
              <a:t>-replication</a:t>
            </a:r>
          </a:p>
        </p:txBody>
      </p:sp>
      <p:sp>
        <p:nvSpPr>
          <p:cNvPr id="37" name="Titl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case: digital archiving</a:t>
            </a:r>
            <a:endParaRPr lang="en-US" dirty="0"/>
          </a:p>
        </p:txBody>
      </p:sp>
      <p:pic>
        <p:nvPicPr>
          <p:cNvPr id="34" name="Picture 33" descr="Screen shot 2011-06-26 at 7.08.56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764" y="2983397"/>
            <a:ext cx="2871236" cy="2893756"/>
          </a:xfrm>
          <a:prstGeom prst="rect">
            <a:avLst/>
          </a:prstGeom>
        </p:spPr>
      </p:pic>
      <p:sp>
        <p:nvSpPr>
          <p:cNvPr id="39" name="Bent Arrow 38"/>
          <p:cNvSpPr/>
          <p:nvPr/>
        </p:nvSpPr>
        <p:spPr>
          <a:xfrm rot="10800000">
            <a:off x="6324600" y="5791200"/>
            <a:ext cx="914399" cy="1066800"/>
          </a:xfrm>
          <a:prstGeom prst="bentArrow">
            <a:avLst/>
          </a:prstGeom>
          <a:ln/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Screen shot 2011-06-26 at 7.02.5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900" y="990600"/>
            <a:ext cx="6261100" cy="4816231"/>
          </a:xfrm>
          <a:prstGeom prst="rect">
            <a:avLst/>
          </a:prstGeom>
        </p:spPr>
      </p:pic>
      <p:sp>
        <p:nvSpPr>
          <p:cNvPr id="37" name="Titl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case: file/collection retrieval</a:t>
            </a:r>
            <a:endParaRPr lang="en-US" dirty="0"/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60325" y="1055687"/>
            <a:ext cx="383630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+mn-lt"/>
              </a:rPr>
              <a:t>Use Cases:</a:t>
            </a:r>
          </a:p>
          <a:p>
            <a:r>
              <a:rPr lang="en-US" dirty="0" smtClean="0">
                <a:latin typeface="+mn-lt"/>
              </a:rPr>
              <a:t>-</a:t>
            </a:r>
            <a:r>
              <a:rPr lang="en-US" sz="2000" dirty="0">
                <a:latin typeface="+mn-lt"/>
                <a:ea typeface="Cambria" charset="0"/>
                <a:cs typeface="Cambria" charset="0"/>
              </a:rPr>
              <a:t>Retrieval of lost files </a:t>
            </a:r>
            <a:r>
              <a:rPr lang="en-US" sz="2000" dirty="0" smtClean="0">
                <a:latin typeface="+mn-lt"/>
                <a:ea typeface="Cambria" charset="0"/>
                <a:cs typeface="Cambria" charset="0"/>
              </a:rPr>
              <a:t>(admin </a:t>
            </a:r>
            <a:r>
              <a:rPr lang="en-US" sz="2000" dirty="0">
                <a:latin typeface="+mn-lt"/>
                <a:ea typeface="Cambria" charset="0"/>
                <a:cs typeface="Cambria" charset="0"/>
              </a:rPr>
              <a:t>error)</a:t>
            </a:r>
          </a:p>
          <a:p>
            <a:r>
              <a:rPr lang="en-US" sz="2000" dirty="0">
                <a:latin typeface="+mn-lt"/>
                <a:ea typeface="Cambria" charset="0"/>
                <a:cs typeface="Cambria" charset="0"/>
              </a:rPr>
              <a:t>-Replacement of damaged files</a:t>
            </a:r>
          </a:p>
          <a:p>
            <a:r>
              <a:rPr lang="en-US" sz="2000" dirty="0" smtClean="0">
                <a:latin typeface="+mn-lt"/>
                <a:ea typeface="Cambria" charset="0"/>
                <a:cs typeface="Cambria" charset="0"/>
              </a:rPr>
              <a:t>-Partial/Full disaster </a:t>
            </a:r>
            <a:r>
              <a:rPr lang="en-US" sz="2000" dirty="0">
                <a:latin typeface="+mn-lt"/>
                <a:ea typeface="Cambria" charset="0"/>
                <a:cs typeface="Cambria" charset="0"/>
              </a:rPr>
              <a:t>recovery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3699808"/>
            <a:ext cx="2907166" cy="20005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latin typeface="Calibri"/>
                <a:cs typeface="Cambria"/>
              </a:rPr>
              <a:t>Preservation services:</a:t>
            </a:r>
          </a:p>
          <a:p>
            <a:pPr>
              <a:defRPr/>
            </a:pP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Calibri"/>
                <a:cs typeface="Cambria"/>
              </a:rPr>
              <a:t>-monitoring</a:t>
            </a:r>
            <a:endParaRPr lang="en-US" sz="2000" dirty="0">
              <a:ln>
                <a:solidFill>
                  <a:schemeClr val="tx1"/>
                </a:solidFill>
              </a:ln>
              <a:latin typeface="Calibri"/>
              <a:cs typeface="Cambria"/>
            </a:endParaRPr>
          </a:p>
          <a:p>
            <a:pPr>
              <a:defRPr/>
            </a:pPr>
            <a:r>
              <a:rPr lang="en-US" sz="2000" dirty="0">
                <a:ln>
                  <a:solidFill>
                    <a:schemeClr val="tx1"/>
                  </a:solidFill>
                </a:ln>
                <a:latin typeface="Calibri"/>
                <a:cs typeface="Cambria"/>
              </a:rPr>
              <a:t>-file retrieval</a:t>
            </a:r>
          </a:p>
          <a:p>
            <a:pPr>
              <a:defRPr/>
            </a:pPr>
            <a:r>
              <a:rPr lang="en-US" sz="2000" dirty="0">
                <a:ln>
                  <a:solidFill>
                    <a:schemeClr val="tx1"/>
                  </a:solidFill>
                </a:ln>
                <a:latin typeface="Calibri"/>
                <a:cs typeface="Cambria"/>
              </a:rPr>
              <a:t>-access</a:t>
            </a:r>
          </a:p>
          <a:p>
            <a:pPr>
              <a:defRPr/>
            </a:pPr>
            <a:r>
              <a:rPr lang="en-US" sz="2000" dirty="0">
                <a:ln>
                  <a:solidFill>
                    <a:schemeClr val="tx1"/>
                  </a:solidFill>
                </a:ln>
                <a:latin typeface="Calibri"/>
                <a:cs typeface="Cambria"/>
              </a:rPr>
              <a:t>-integrity checking</a:t>
            </a:r>
          </a:p>
          <a:p>
            <a:pPr>
              <a:defRPr/>
            </a:pPr>
            <a:r>
              <a:rPr lang="en-US" sz="2000" dirty="0">
                <a:ln>
                  <a:solidFill>
                    <a:schemeClr val="tx1"/>
                  </a:solidFill>
                </a:ln>
                <a:latin typeface="Calibri"/>
                <a:cs typeface="Cambria"/>
              </a:rPr>
              <a:t>-replication</a:t>
            </a:r>
          </a:p>
        </p:txBody>
      </p:sp>
      <p:sp>
        <p:nvSpPr>
          <p:cNvPr id="10" name="Bent Arrow 9"/>
          <p:cNvSpPr/>
          <p:nvPr/>
        </p:nvSpPr>
        <p:spPr>
          <a:xfrm rot="16200000">
            <a:off x="6324601" y="5714999"/>
            <a:ext cx="914399" cy="1066800"/>
          </a:xfrm>
          <a:prstGeom prst="bentArrow">
            <a:avLst/>
          </a:prstGeom>
          <a:ln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792162"/>
          </a:xfrm>
        </p:spPr>
        <p:txBody>
          <a:bodyPr/>
          <a:lstStyle/>
          <a:p>
            <a:r>
              <a:rPr lang="en-US" dirty="0" smtClean="0"/>
              <a:t>How can DuraCloud help me?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4906963"/>
          </a:xfrm>
        </p:spPr>
        <p:txBody>
          <a:bodyPr/>
          <a:lstStyle/>
          <a:p>
            <a:pPr>
              <a:spcAft>
                <a:spcPts val="600"/>
              </a:spcAft>
              <a:buFont typeface="Wingdings" charset="2"/>
              <a:buChar char="ü"/>
            </a:pPr>
            <a:r>
              <a:rPr lang="en-US" sz="2400" dirty="0" smtClean="0"/>
              <a:t>Ability to easily move online copies offsite, distribute geographically</a:t>
            </a:r>
          </a:p>
          <a:p>
            <a:pPr>
              <a:spcAft>
                <a:spcPts val="600"/>
              </a:spcAft>
              <a:buFont typeface="Wingdings" charset="2"/>
              <a:buChar char="ü"/>
            </a:pPr>
            <a:r>
              <a:rPr lang="en-US" sz="2400" dirty="0" smtClean="0"/>
              <a:t>Easily check health of remote online copies</a:t>
            </a:r>
          </a:p>
          <a:p>
            <a:pPr>
              <a:spcAft>
                <a:spcPts val="600"/>
              </a:spcAft>
              <a:buFont typeface="Wingdings" charset="2"/>
              <a:buChar char="ü"/>
            </a:pPr>
            <a:r>
              <a:rPr lang="en-US" sz="2400" dirty="0" smtClean="0"/>
              <a:t>Easily replace deleted, corrupted or lost files</a:t>
            </a:r>
          </a:p>
          <a:p>
            <a:pPr>
              <a:spcAft>
                <a:spcPts val="600"/>
              </a:spcAft>
              <a:buFont typeface="Wingdings" charset="2"/>
              <a:buChar char="ü"/>
            </a:pPr>
            <a:r>
              <a:rPr lang="en-US" sz="2400" dirty="0" smtClean="0"/>
              <a:t>Scale storage up or down as needed</a:t>
            </a:r>
          </a:p>
          <a:p>
            <a:pPr>
              <a:spcAft>
                <a:spcPts val="600"/>
              </a:spcAft>
              <a:buFont typeface="Wingdings" charset="2"/>
              <a:buChar char="ü"/>
            </a:pPr>
            <a:r>
              <a:rPr lang="en-US" sz="2400" dirty="0" smtClean="0"/>
              <a:t>Full Web access with ability to view/edit/delete and upload/download your content</a:t>
            </a:r>
          </a:p>
          <a:p>
            <a:pPr>
              <a:spcAft>
                <a:spcPts val="600"/>
              </a:spcAft>
              <a:buFont typeface="Wingdings" charset="2"/>
              <a:buChar char="ü"/>
            </a:pPr>
            <a:r>
              <a:rPr lang="en-US" sz="2400" dirty="0" smtClean="0"/>
              <a:t>Ability to stream video files and embed into local applications</a:t>
            </a:r>
          </a:p>
          <a:p>
            <a:pPr>
              <a:spcAft>
                <a:spcPts val="600"/>
              </a:spcAft>
              <a:buFont typeface="Wingdings" charset="2"/>
              <a:buChar char="ü"/>
            </a:pPr>
            <a:r>
              <a:rPr lang="en-US" sz="2400" dirty="0" smtClean="0"/>
              <a:t>Provide access to content through simple http link if desired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Pilot partner comments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570038"/>
            <a:ext cx="8305800" cy="4906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“The </a:t>
            </a:r>
            <a:r>
              <a:rPr lang="en-US" sz="2000" b="1" i="1" dirty="0" smtClean="0"/>
              <a:t>ease-of-use </a:t>
            </a:r>
            <a:r>
              <a:rPr lang="en-US" sz="2000" dirty="0" smtClean="0"/>
              <a:t>of DuraCloud is its most impressive feature.”</a:t>
            </a:r>
            <a:br>
              <a:rPr lang="en-US" sz="2000" dirty="0" smtClean="0"/>
            </a:br>
            <a:r>
              <a:rPr lang="en-US" sz="2000" dirty="0" smtClean="0"/>
              <a:t>~Columbia</a:t>
            </a:r>
          </a:p>
          <a:p>
            <a:endParaRPr lang="en-US" sz="2000" dirty="0" smtClean="0"/>
          </a:p>
          <a:p>
            <a:r>
              <a:rPr lang="en-US" sz="2000" dirty="0" smtClean="0"/>
              <a:t>“DuraCloud delivers the </a:t>
            </a:r>
            <a:r>
              <a:rPr lang="en-US" sz="2000" b="1" i="1" dirty="0" smtClean="0"/>
              <a:t>benefits</a:t>
            </a:r>
            <a:r>
              <a:rPr lang="en-US" sz="2000" dirty="0" smtClean="0"/>
              <a:t> of a diverse network of storage locations, but </a:t>
            </a:r>
            <a:r>
              <a:rPr lang="en-US" sz="2000" b="1" i="1" dirty="0" smtClean="0"/>
              <a:t>without the overhead </a:t>
            </a:r>
            <a:r>
              <a:rPr lang="en-US" sz="2000" dirty="0" smtClean="0"/>
              <a:t>of managing different vendors.”</a:t>
            </a:r>
            <a:br>
              <a:rPr lang="en-US" sz="2000" dirty="0" smtClean="0"/>
            </a:br>
            <a:r>
              <a:rPr lang="en-US" sz="2000" dirty="0" smtClean="0"/>
              <a:t>~ICPSR</a:t>
            </a:r>
          </a:p>
          <a:p>
            <a:pPr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“One of the best things that DuraCloud does is </a:t>
            </a:r>
            <a:r>
              <a:rPr lang="en-US" sz="2000" b="1" i="1" dirty="0" smtClean="0"/>
              <a:t>bridge the complex gap </a:t>
            </a:r>
            <a:r>
              <a:rPr lang="en-US" sz="2000" dirty="0" smtClean="0"/>
              <a:t>between normal users and cloud-based services, and it does this job very well.”</a:t>
            </a:r>
            <a:br>
              <a:rPr lang="en-US" sz="2000" dirty="0" smtClean="0"/>
            </a:br>
            <a:r>
              <a:rPr lang="en-US" sz="2000" dirty="0" smtClean="0"/>
              <a:t>~Rhodes College</a:t>
            </a:r>
          </a:p>
        </p:txBody>
      </p:sp>
      <p:pic>
        <p:nvPicPr>
          <p:cNvPr id="14340" name="Picture 3" descr="Screen shot 2011-04-05 at 3.22.56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4100" y="5029200"/>
            <a:ext cx="21717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Screen shot 2011-04-05 at 3.22.48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352800"/>
            <a:ext cx="35052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Screen shot 2011-04-05 at 3.22.29 P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981200"/>
            <a:ext cx="42672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1234440"/>
          <a:ext cx="8382000" cy="3507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  <a:gridCol w="2095500"/>
                <a:gridCol w="2095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Service 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Basic</a:t>
                      </a:r>
                      <a:r>
                        <a:rPr lang="en-US" baseline="0" dirty="0" smtClean="0"/>
                        <a:t> archiving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Basic media access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Professional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Monthly subscription fee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$599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accts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Free storage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 GB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archiving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Additional</a:t>
                      </a:r>
                      <a:r>
                        <a:rPr lang="en-US" baseline="0" dirty="0" smtClean="0"/>
                        <a:t> storage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$.086-$.125 per GB*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* Varies</a:t>
                      </a:r>
                      <a:r>
                        <a:rPr lang="en-US" baseline="0" dirty="0" smtClean="0"/>
                        <a:t> by storage provider, up to 50 TB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4600" y="5253335"/>
            <a:ext cx="4303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Annual invoices also available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fee cover?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Management and servicing of the </a:t>
            </a:r>
            <a:r>
              <a:rPr lang="en-US" dirty="0" err="1" smtClean="0"/>
              <a:t>DuraCloud</a:t>
            </a:r>
            <a:r>
              <a:rPr lang="en-US" dirty="0" smtClean="0"/>
              <a:t> software</a:t>
            </a:r>
          </a:p>
          <a:p>
            <a:r>
              <a:rPr lang="en-US" dirty="0" smtClean="0"/>
              <a:t>Your own hosted instance of </a:t>
            </a:r>
            <a:r>
              <a:rPr lang="en-US" dirty="0" err="1" smtClean="0"/>
              <a:t>Duracloud</a:t>
            </a:r>
            <a:endParaRPr lang="en-US" dirty="0" smtClean="0"/>
          </a:p>
          <a:p>
            <a:r>
              <a:rPr lang="en-US" dirty="0" smtClean="0"/>
              <a:t>Access to all services offered in </a:t>
            </a:r>
            <a:r>
              <a:rPr lang="en-US" dirty="0" err="1" smtClean="0"/>
              <a:t>Duracloud</a:t>
            </a:r>
            <a:endParaRPr lang="en-US" dirty="0" smtClean="0"/>
          </a:p>
          <a:p>
            <a:r>
              <a:rPr lang="en-US" dirty="0" smtClean="0"/>
              <a:t>Complimentary software upgrades</a:t>
            </a:r>
          </a:p>
          <a:p>
            <a:r>
              <a:rPr lang="en-US" dirty="0" smtClean="0"/>
              <a:t>Single Web console for account management</a:t>
            </a:r>
          </a:p>
          <a:p>
            <a:r>
              <a:rPr lang="en-US" dirty="0" smtClean="0"/>
              <a:t>One invoice from </a:t>
            </a:r>
            <a:r>
              <a:rPr lang="en-US" dirty="0" err="1" smtClean="0"/>
              <a:t>DuraSpace</a:t>
            </a:r>
            <a:r>
              <a:rPr lang="en-US" dirty="0" smtClean="0"/>
              <a:t>- annual or monthly</a:t>
            </a:r>
          </a:p>
          <a:p>
            <a:r>
              <a:rPr lang="en-US" dirty="0" smtClean="0"/>
              <a:t>Basic technical support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Cloud Vendors vs. DuraCloud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1" y="1024086"/>
          <a:ext cx="8839199" cy="5300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6156"/>
                <a:gridCol w="3553905"/>
                <a:gridCol w="1549138"/>
              </a:tblGrid>
              <a:tr h="346191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Commercial</a:t>
                      </a:r>
                      <a:r>
                        <a:rPr lang="en-US" baseline="0" dirty="0" smtClean="0"/>
                        <a:t> Cloud Vendors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DuraCloud</a:t>
                      </a:r>
                      <a:endParaRPr lang="en-US" dirty="0"/>
                    </a:p>
                  </a:txBody>
                  <a:tcPr/>
                </a:tc>
              </a:tr>
              <a:tr h="346191">
                <a:tc>
                  <a:txBody>
                    <a:bodyPr/>
                    <a:lstStyle/>
                    <a:p>
                      <a:r>
                        <a:rPr lang="en-US" dirty="0" smtClean="0"/>
                        <a:t>Online backup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346191">
                <a:tc>
                  <a:txBody>
                    <a:bodyPr/>
                    <a:lstStyle/>
                    <a:p>
                      <a:r>
                        <a:rPr lang="en-US" dirty="0" smtClean="0"/>
                        <a:t>Web</a:t>
                      </a:r>
                      <a:r>
                        <a:rPr lang="en-US" baseline="0" dirty="0" smtClean="0"/>
                        <a:t> access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dirty="0" smtClean="0"/>
                        <a:t>Ability to</a:t>
                      </a:r>
                      <a:r>
                        <a:rPr lang="en-US" baseline="0" dirty="0" smtClean="0"/>
                        <a:t> transfer content via web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346191">
                <a:tc>
                  <a:txBody>
                    <a:bodyPr/>
                    <a:lstStyle/>
                    <a:p>
                      <a:r>
                        <a:rPr lang="en-US" dirty="0" smtClean="0"/>
                        <a:t>Online Sharing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485470">
                <a:tc>
                  <a:txBody>
                    <a:bodyPr/>
                    <a:lstStyle/>
                    <a:p>
                      <a:r>
                        <a:rPr lang="en-US" dirty="0" smtClean="0"/>
                        <a:t>Media Streaming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346191">
                <a:tc>
                  <a:txBody>
                    <a:bodyPr/>
                    <a:lstStyle/>
                    <a:p>
                      <a:r>
                        <a:rPr lang="en-US" dirty="0" smtClean="0"/>
                        <a:t>Integrated</a:t>
                      </a:r>
                      <a:r>
                        <a:rPr lang="en-US" baseline="0" dirty="0" smtClean="0"/>
                        <a:t> management console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346191">
                <a:tc>
                  <a:txBody>
                    <a:bodyPr/>
                    <a:lstStyle/>
                    <a:p>
                      <a:r>
                        <a:rPr lang="en-US" dirty="0" smtClean="0"/>
                        <a:t>File health checkup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605835">
                <a:tc>
                  <a:txBody>
                    <a:bodyPr/>
                    <a:lstStyle/>
                    <a:p>
                      <a:r>
                        <a:rPr lang="en-US" dirty="0" smtClean="0"/>
                        <a:t>Ability to copy content to multiple cloud providers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346191">
                <a:tc>
                  <a:txBody>
                    <a:bodyPr/>
                    <a:lstStyle/>
                    <a:p>
                      <a:r>
                        <a:rPr lang="en-US" dirty="0" smtClean="0"/>
                        <a:t>Advanced image viewing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346191">
                <a:tc>
                  <a:txBody>
                    <a:bodyPr/>
                    <a:lstStyle/>
                    <a:p>
                      <a:r>
                        <a:rPr lang="en-US" dirty="0" smtClean="0"/>
                        <a:t>Image</a:t>
                      </a:r>
                      <a:r>
                        <a:rPr lang="en-US" baseline="0" dirty="0" smtClean="0"/>
                        <a:t> Transformation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411082">
                <a:tc>
                  <a:txBody>
                    <a:bodyPr/>
                    <a:lstStyle/>
                    <a:p>
                      <a:r>
                        <a:rPr lang="en-US" dirty="0" smtClean="0"/>
                        <a:t>Open source</a:t>
                      </a:r>
                      <a:r>
                        <a:rPr lang="en-US" baseline="0" dirty="0" smtClean="0"/>
                        <a:t> software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411082">
                <a:tc>
                  <a:txBody>
                    <a:bodyPr/>
                    <a:lstStyle/>
                    <a:p>
                      <a:r>
                        <a:rPr lang="en-US" dirty="0" smtClean="0"/>
                        <a:t>Community-share</a:t>
                      </a:r>
                      <a:r>
                        <a:rPr lang="en-US" baseline="0" dirty="0" smtClean="0"/>
                        <a:t> platform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36637"/>
            <a:ext cx="8382000" cy="4906963"/>
          </a:xfrm>
        </p:spPr>
        <p:txBody>
          <a:bodyPr/>
          <a:lstStyle/>
          <a:p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Improved video handling</a:t>
            </a:r>
          </a:p>
          <a:p>
            <a:pPr lvl="1"/>
            <a:r>
              <a:rPr lang="en-US" dirty="0" smtClean="0"/>
              <a:t>Search</a:t>
            </a:r>
          </a:p>
          <a:p>
            <a:pPr lvl="1"/>
            <a:r>
              <a:rPr lang="en-US" dirty="0" smtClean="0"/>
              <a:t>File validation</a:t>
            </a:r>
          </a:p>
          <a:p>
            <a:pPr lvl="1"/>
            <a:r>
              <a:rPr lang="en-US" dirty="0" smtClean="0"/>
              <a:t>DSpace as a service application  </a:t>
            </a:r>
          </a:p>
          <a:p>
            <a:r>
              <a:rPr lang="en-US" dirty="0" smtClean="0"/>
              <a:t>Storage providers</a:t>
            </a:r>
          </a:p>
          <a:p>
            <a:pPr lvl="1"/>
            <a:r>
              <a:rPr lang="en-US" dirty="0" err="1" smtClean="0"/>
              <a:t>Chronopolis</a:t>
            </a:r>
            <a:r>
              <a:rPr lang="en-US" dirty="0" smtClean="0"/>
              <a:t> (UCSD)</a:t>
            </a:r>
          </a:p>
          <a:p>
            <a:pPr lvl="1"/>
            <a:r>
              <a:rPr lang="en-US" dirty="0" smtClean="0"/>
              <a:t>Azure</a:t>
            </a:r>
          </a:p>
          <a:p>
            <a:pPr lvl="1"/>
            <a:r>
              <a:rPr lang="en-US" dirty="0" smtClean="0"/>
              <a:t>Local Eucalyptus integration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open source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for organizations to run locally</a:t>
            </a:r>
          </a:p>
          <a:p>
            <a:r>
              <a:rPr lang="en-US" dirty="0" smtClean="0"/>
              <a:t>Requires cloud ( commercial or private) infrastructure</a:t>
            </a:r>
          </a:p>
          <a:p>
            <a:r>
              <a:rPr lang="en-US" dirty="0" smtClean="0"/>
              <a:t>Being tested by several organizations now </a:t>
            </a:r>
          </a:p>
          <a:p>
            <a:r>
              <a:rPr lang="en-US" dirty="0" smtClean="0"/>
              <a:t>Looking for organizations that want to enable their “software as a service” in </a:t>
            </a:r>
            <a:r>
              <a:rPr lang="en-US" dirty="0" err="1" smtClean="0"/>
              <a:t>DuraCloud</a:t>
            </a:r>
            <a:endParaRPr lang="en-US" dirty="0" smtClean="0"/>
          </a:p>
          <a:p>
            <a:r>
              <a:rPr lang="en-US" dirty="0" smtClean="0"/>
              <a:t>For more details visit  the </a:t>
            </a:r>
            <a:r>
              <a:rPr lang="en-US" dirty="0" err="1" smtClean="0"/>
              <a:t>wiki</a:t>
            </a:r>
            <a:r>
              <a:rPr lang="en-US" dirty="0" smtClean="0"/>
              <a:t> at: </a:t>
            </a:r>
          </a:p>
          <a:p>
            <a:pPr>
              <a:buNone/>
            </a:pPr>
            <a:r>
              <a:rPr lang="en-US" dirty="0" smtClean="0"/>
              <a:t>  https://</a:t>
            </a:r>
            <a:r>
              <a:rPr lang="en-US" dirty="0" err="1" smtClean="0"/>
              <a:t>wiki.duraspace.org/display/duracloud</a:t>
            </a:r>
            <a:r>
              <a:rPr lang="en-US" dirty="0" smtClean="0"/>
              <a:t>/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we?</a:t>
            </a:r>
            <a:endParaRPr lang="en-US" dirty="0"/>
          </a:p>
        </p:txBody>
      </p:sp>
      <p:pic>
        <p:nvPicPr>
          <p:cNvPr id="15363" name="Content Placeholder 3" descr="slide_graphic.jpg"/>
          <p:cNvPicPr>
            <a:picLocks noGrp="1" noChangeAspect="1"/>
          </p:cNvPicPr>
          <p:nvPr>
            <p:ph idx="1"/>
          </p:nvPr>
        </p:nvPicPr>
        <p:blipFill>
          <a:blip r:embed="rId3"/>
          <a:srcRect l="-36002" r="-36002"/>
          <a:stretch>
            <a:fillRect/>
          </a:stretch>
        </p:blipFill>
        <p:spPr>
          <a:xfrm>
            <a:off x="381000" y="1143000"/>
            <a:ext cx="8382000" cy="4906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Webinars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"/>
            </a:pPr>
            <a:r>
              <a:rPr lang="en-US" i="1" dirty="0" smtClean="0"/>
              <a:t>Using DuraCloud for Archiving and Preservation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October 26 at 1pm ET</a:t>
            </a:r>
          </a:p>
          <a:p>
            <a:pPr>
              <a:buFont typeface="Wingdings" charset="2"/>
              <a:buChar char=""/>
            </a:pPr>
            <a:endParaRPr lang="en-US" dirty="0" smtClean="0"/>
          </a:p>
          <a:p>
            <a:pPr>
              <a:buFont typeface="Wingdings" charset="2"/>
              <a:buChar char=""/>
            </a:pPr>
            <a:r>
              <a:rPr lang="en-US" i="1" dirty="0" smtClean="0"/>
              <a:t>Technical Overview of DuraCloud</a:t>
            </a:r>
            <a:br>
              <a:rPr lang="en-US" i="1" dirty="0" smtClean="0"/>
            </a:br>
            <a:r>
              <a:rPr lang="en-US" dirty="0" smtClean="0"/>
              <a:t>November day/time TBA</a:t>
            </a:r>
          </a:p>
          <a:p>
            <a:pPr>
              <a:buFont typeface="Wingdings" charset="2"/>
              <a:buChar char=""/>
            </a:pPr>
            <a:endParaRPr lang="en-US" dirty="0" smtClean="0"/>
          </a:p>
          <a:p>
            <a:pPr>
              <a:buFont typeface="Wingdings" charset="2"/>
              <a:buChar char=""/>
            </a:pPr>
            <a:r>
              <a:rPr lang="en-US" i="1" dirty="0" err="1" smtClean="0"/>
              <a:t>DSpace</a:t>
            </a:r>
            <a:r>
              <a:rPr lang="en-US" i="1" dirty="0" smtClean="0"/>
              <a:t> and DuraCloud</a:t>
            </a:r>
          </a:p>
          <a:p>
            <a:pPr>
              <a:buFont typeface="Wingdings" charset="2"/>
              <a:buChar char=""/>
            </a:pPr>
            <a:r>
              <a:rPr lang="en-US" i="1" dirty="0" smtClean="0"/>
              <a:t>Fedora and DuraCloud</a:t>
            </a:r>
            <a:br>
              <a:rPr lang="en-US" i="1" dirty="0" smtClean="0"/>
            </a:br>
            <a:r>
              <a:rPr lang="en-US" dirty="0" smtClean="0"/>
              <a:t>November/December days/times TBA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DuraCloud Trial Accounts</a:t>
            </a:r>
            <a:endParaRPr lang="en-US" dirty="0"/>
          </a:p>
        </p:txBody>
      </p:sp>
      <p:pic>
        <p:nvPicPr>
          <p:cNvPr id="4" name="Content Placeholder 3" descr="Screen shot 2011-09-27 at 2.07.54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6523" r="-16523"/>
          <a:stretch>
            <a:fillRect/>
          </a:stretch>
        </p:blipFill>
        <p:spPr/>
      </p:pic>
      <p:sp>
        <p:nvSpPr>
          <p:cNvPr id="5" name="Oval 4"/>
          <p:cNvSpPr/>
          <p:nvPr/>
        </p:nvSpPr>
        <p:spPr>
          <a:xfrm>
            <a:off x="2057400" y="4382682"/>
            <a:ext cx="1600200" cy="533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I find out more?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3962400" cy="5135563"/>
          </a:xfrm>
        </p:spPr>
        <p:txBody>
          <a:bodyPr/>
          <a:lstStyle/>
          <a:p>
            <a:r>
              <a:rPr lang="en-US" dirty="0" smtClean="0"/>
              <a:t>Web site: </a:t>
            </a:r>
            <a:r>
              <a:rPr lang="en-US" dirty="0" err="1" smtClean="0"/>
              <a:t>www.duracloud.org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Email:</a:t>
            </a:r>
            <a:br>
              <a:rPr lang="en-US" dirty="0" smtClean="0"/>
            </a:br>
            <a:r>
              <a:rPr lang="en-US" dirty="0" err="1" smtClean="0"/>
              <a:t>csmith@duraspace.org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marL="0" lvl="1" algn="ctr">
              <a:buNone/>
            </a:pPr>
            <a:r>
              <a:rPr lang="en-US" sz="3200" i="1" dirty="0" smtClean="0">
                <a:solidFill>
                  <a:srgbClr val="F6D036"/>
                </a:solidFill>
              </a:rPr>
              <a:t>Contact me if interested in a </a:t>
            </a:r>
            <a:br>
              <a:rPr lang="en-US" sz="3200" i="1" dirty="0" smtClean="0">
                <a:solidFill>
                  <a:srgbClr val="F6D036"/>
                </a:solidFill>
              </a:rPr>
            </a:br>
            <a:r>
              <a:rPr lang="en-US" sz="3200" i="1" dirty="0" smtClean="0">
                <a:solidFill>
                  <a:srgbClr val="F6D036"/>
                </a:solidFill>
              </a:rPr>
              <a:t>live DuraCloud </a:t>
            </a:r>
            <a:br>
              <a:rPr lang="en-US" sz="3200" i="1" dirty="0" smtClean="0">
                <a:solidFill>
                  <a:srgbClr val="F6D036"/>
                </a:solidFill>
              </a:rPr>
            </a:br>
            <a:r>
              <a:rPr lang="en-US" sz="3200" i="1" dirty="0" smtClean="0">
                <a:solidFill>
                  <a:srgbClr val="F6D036"/>
                </a:solidFill>
              </a:rPr>
              <a:t>demo session.</a:t>
            </a:r>
          </a:p>
        </p:txBody>
      </p:sp>
      <p:pic>
        <p:nvPicPr>
          <p:cNvPr id="9" name="Picture 8" descr="Screen shot 2011-06-21 at 3.15.5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90599"/>
            <a:ext cx="4876800" cy="5308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905000"/>
            <a:ext cx="7842913" cy="53619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741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>
                <a:latin typeface="Cambria" charset="0"/>
              </a:rPr>
              <a:t>Why cloud?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4906963"/>
          </a:xfrm>
        </p:spPr>
        <p:txBody>
          <a:bodyPr/>
          <a:lstStyle/>
          <a:p>
            <a:pPr marL="0" algn="ctr">
              <a:buNone/>
            </a:pPr>
            <a:r>
              <a:rPr lang="en-US" sz="2800" dirty="0" smtClean="0"/>
              <a:t>A style of computing where massively scalable IT-related capabilities are provided “as a service” using Internet technologies to multiple external customers.</a:t>
            </a:r>
            <a:br>
              <a:rPr lang="en-US" sz="2800" dirty="0" smtClean="0"/>
            </a:br>
            <a:r>
              <a:rPr lang="en-US" sz="2800" dirty="0" smtClean="0"/>
              <a:t>(Gartner 6/08)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792162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DuraCloud</a:t>
            </a:r>
            <a:r>
              <a:rPr lang="en-US" dirty="0" smtClean="0"/>
              <a:t> Project History</a:t>
            </a:r>
          </a:p>
        </p:txBody>
      </p:sp>
      <p:sp>
        <p:nvSpPr>
          <p:cNvPr id="16387" name="TextBox 7"/>
          <p:cNvSpPr txBox="1">
            <a:spLocks noChangeArrowheads="1"/>
          </p:cNvSpPr>
          <p:nvPr/>
        </p:nvSpPr>
        <p:spPr bwMode="auto">
          <a:xfrm>
            <a:off x="304800" y="3829050"/>
            <a:ext cx="129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/>
              <a:t>10/2009</a:t>
            </a:r>
          </a:p>
          <a:p>
            <a:pPr algn="ctr"/>
            <a:r>
              <a:rPr lang="en-US" sz="1800" dirty="0"/>
              <a:t>Initial Pilot Program Begins</a:t>
            </a:r>
          </a:p>
        </p:txBody>
      </p:sp>
      <p:sp>
        <p:nvSpPr>
          <p:cNvPr id="16388" name="TextBox 8"/>
          <p:cNvSpPr txBox="1">
            <a:spLocks noChangeArrowheads="1"/>
          </p:cNvSpPr>
          <p:nvPr/>
        </p:nvSpPr>
        <p:spPr bwMode="auto">
          <a:xfrm>
            <a:off x="381000" y="1524000"/>
            <a:ext cx="1600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/>
              <a:t>Release 0.1 Cloud Storage Mediation</a:t>
            </a:r>
          </a:p>
          <a:p>
            <a:pPr algn="ctr"/>
            <a:r>
              <a:rPr lang="en-US" sz="1800" dirty="0"/>
              <a:t>11/2009</a:t>
            </a:r>
          </a:p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700881" y="3642519"/>
            <a:ext cx="2746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081881" y="3359944"/>
            <a:ext cx="274638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1" name="TextBox 12"/>
          <p:cNvSpPr txBox="1">
            <a:spLocks noChangeArrowheads="1"/>
          </p:cNvSpPr>
          <p:nvPr/>
        </p:nvSpPr>
        <p:spPr bwMode="auto">
          <a:xfrm>
            <a:off x="1371600" y="3810000"/>
            <a:ext cx="1752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/>
              <a:t>02/2010</a:t>
            </a:r>
          </a:p>
          <a:p>
            <a:pPr algn="ctr"/>
            <a:r>
              <a:rPr lang="en-US" sz="1800" dirty="0"/>
              <a:t>Release 0.2</a:t>
            </a:r>
            <a:endParaRPr lang="en-US" sz="1800" dirty="0" smtClean="0"/>
          </a:p>
          <a:p>
            <a:pPr algn="ctr"/>
            <a:r>
              <a:rPr lang="en-US" sz="1800" dirty="0" smtClean="0"/>
              <a:t>Service </a:t>
            </a:r>
            <a:r>
              <a:rPr lang="en-US" sz="1800" dirty="0"/>
              <a:t>Infrastructure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2028031" y="3642519"/>
            <a:ext cx="274638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3" name="TextBox 14"/>
          <p:cNvSpPr txBox="1">
            <a:spLocks noChangeArrowheads="1"/>
          </p:cNvSpPr>
          <p:nvPr/>
        </p:nvSpPr>
        <p:spPr bwMode="auto">
          <a:xfrm>
            <a:off x="1828800" y="2438400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/>
              <a:t>Release 0.3</a:t>
            </a:r>
            <a:endParaRPr lang="en-US" sz="1800" dirty="0" smtClean="0"/>
          </a:p>
          <a:p>
            <a:pPr algn="ctr"/>
            <a:r>
              <a:rPr lang="en-US" sz="1800" dirty="0" smtClean="0"/>
              <a:t>05</a:t>
            </a:r>
            <a:r>
              <a:rPr lang="en-US" sz="1800" dirty="0"/>
              <a:t>/2010</a:t>
            </a:r>
          </a:p>
          <a:p>
            <a:pPr algn="ctr"/>
            <a:endParaRPr lang="en-US" sz="2000" dirty="0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2605881" y="3359944"/>
            <a:ext cx="274638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5" name="TextBox 16"/>
          <p:cNvSpPr txBox="1">
            <a:spLocks noChangeArrowheads="1"/>
          </p:cNvSpPr>
          <p:nvPr/>
        </p:nvSpPr>
        <p:spPr bwMode="auto">
          <a:xfrm>
            <a:off x="3048000" y="3829050"/>
            <a:ext cx="152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/>
              <a:t>06/2010</a:t>
            </a:r>
          </a:p>
          <a:p>
            <a:pPr algn="ctr"/>
            <a:r>
              <a:rPr lang="en-US" sz="1800" dirty="0"/>
              <a:t>Release 0.4</a:t>
            </a:r>
          </a:p>
          <a:p>
            <a:pPr algn="ctr"/>
            <a:r>
              <a:rPr lang="en-US" sz="1800" dirty="0"/>
              <a:t>Media Streaming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3704431" y="3642519"/>
            <a:ext cx="274638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8" name="TextBox 20"/>
          <p:cNvSpPr txBox="1">
            <a:spLocks noChangeArrowheads="1"/>
          </p:cNvSpPr>
          <p:nvPr/>
        </p:nvSpPr>
        <p:spPr bwMode="auto">
          <a:xfrm>
            <a:off x="5867400" y="1371600"/>
            <a:ext cx="1828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 smtClean="0"/>
              <a:t>.9 release</a:t>
            </a:r>
          </a:p>
          <a:p>
            <a:pPr algn="ctr"/>
            <a:r>
              <a:rPr lang="en-US" sz="1800" dirty="0" smtClean="0"/>
              <a:t>Beta production</a:t>
            </a:r>
          </a:p>
          <a:p>
            <a:pPr algn="ctr"/>
            <a:r>
              <a:rPr lang="en-US" sz="1800" dirty="0" smtClean="0"/>
              <a:t>06/</a:t>
            </a:r>
            <a:r>
              <a:rPr lang="en-US" sz="1800" dirty="0"/>
              <a:t>2011</a:t>
            </a:r>
          </a:p>
          <a:p>
            <a:pPr algn="ctr"/>
            <a:endParaRPr lang="en-US" sz="2000" dirty="0"/>
          </a:p>
        </p:txBody>
      </p:sp>
      <p:sp>
        <p:nvSpPr>
          <p:cNvPr id="16400" name="TextBox 22"/>
          <p:cNvSpPr txBox="1">
            <a:spLocks noChangeArrowheads="1"/>
          </p:cNvSpPr>
          <p:nvPr/>
        </p:nvSpPr>
        <p:spPr bwMode="auto">
          <a:xfrm>
            <a:off x="4038600" y="5029200"/>
            <a:ext cx="1981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/>
              <a:t>09/2010</a:t>
            </a:r>
            <a:endParaRPr lang="en-US" sz="1800" dirty="0" smtClean="0"/>
          </a:p>
          <a:p>
            <a:pPr algn="ctr"/>
            <a:r>
              <a:rPr lang="en-US" sz="1800" dirty="0" smtClean="0"/>
              <a:t>Second Pilot program starts</a:t>
            </a:r>
            <a:endParaRPr lang="en-US" sz="1800" dirty="0"/>
          </a:p>
        </p:txBody>
      </p:sp>
      <p:sp>
        <p:nvSpPr>
          <p:cNvPr id="16401" name="TextBox 23"/>
          <p:cNvSpPr txBox="1">
            <a:spLocks noChangeArrowheads="1"/>
          </p:cNvSpPr>
          <p:nvPr/>
        </p:nvSpPr>
        <p:spPr bwMode="auto">
          <a:xfrm>
            <a:off x="3429000" y="1295400"/>
            <a:ext cx="1828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/>
              <a:t>Release 0.5 Open Source</a:t>
            </a:r>
          </a:p>
          <a:p>
            <a:pPr algn="ctr"/>
            <a:r>
              <a:rPr lang="en-US" sz="1800" dirty="0"/>
              <a:t>Release</a:t>
            </a:r>
          </a:p>
          <a:p>
            <a:pPr algn="ctr"/>
            <a:r>
              <a:rPr lang="en-US" sz="1800" dirty="0"/>
              <a:t>07/2010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3505200"/>
            <a:ext cx="7239000" cy="1"/>
          </a:xfrm>
          <a:prstGeom prst="line">
            <a:avLst/>
          </a:prstGeom>
          <a:ln w="63500">
            <a:headEnd type="oval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313363" y="3297237"/>
            <a:ext cx="349250" cy="3175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6" name="TextBox 23"/>
          <p:cNvSpPr txBox="1">
            <a:spLocks noChangeArrowheads="1"/>
          </p:cNvSpPr>
          <p:nvPr/>
        </p:nvSpPr>
        <p:spPr bwMode="auto">
          <a:xfrm>
            <a:off x="4953000" y="2362200"/>
            <a:ext cx="15444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.7 release</a:t>
            </a:r>
          </a:p>
          <a:p>
            <a:r>
              <a:rPr lang="en-US" sz="1800" dirty="0"/>
              <a:t>Bulk services</a:t>
            </a:r>
          </a:p>
          <a:p>
            <a:r>
              <a:rPr lang="en-US" sz="1800" dirty="0"/>
              <a:t>12/2010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16200000" flipH="1">
            <a:off x="6604011" y="4075829"/>
            <a:ext cx="1066802" cy="3810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2"/>
          <p:cNvSpPr txBox="1">
            <a:spLocks noChangeArrowheads="1"/>
          </p:cNvSpPr>
          <p:nvPr/>
        </p:nvSpPr>
        <p:spPr bwMode="auto">
          <a:xfrm>
            <a:off x="6248400" y="4724400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 smtClean="0"/>
              <a:t>08/2011</a:t>
            </a:r>
          </a:p>
          <a:p>
            <a:pPr algn="ctr"/>
            <a:r>
              <a:rPr lang="en-US" sz="1800" dirty="0" smtClean="0"/>
              <a:t>Release 1.0</a:t>
            </a:r>
          </a:p>
          <a:p>
            <a:pPr algn="ctr"/>
            <a:endParaRPr lang="en-US" sz="2000" dirty="0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3863179" y="2994818"/>
            <a:ext cx="960438" cy="3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382294" y="4175387"/>
            <a:ext cx="12954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6095206" y="2845859"/>
            <a:ext cx="1219994" cy="7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7558881" y="3337719"/>
            <a:ext cx="274638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0"/>
          <p:cNvSpPr txBox="1">
            <a:spLocks noChangeArrowheads="1"/>
          </p:cNvSpPr>
          <p:nvPr/>
        </p:nvSpPr>
        <p:spPr bwMode="auto">
          <a:xfrm>
            <a:off x="6858000" y="2286000"/>
            <a:ext cx="1828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 smtClean="0"/>
              <a:t>Service Public </a:t>
            </a:r>
            <a:r>
              <a:rPr lang="en-US" sz="1800" dirty="0" err="1" smtClean="0"/>
              <a:t>Lauch</a:t>
            </a:r>
            <a:endParaRPr lang="en-US" sz="1800" dirty="0" smtClean="0"/>
          </a:p>
          <a:p>
            <a:pPr algn="ctr"/>
            <a:r>
              <a:rPr lang="en-US" sz="1800" dirty="0" smtClean="0"/>
              <a:t>10/</a:t>
            </a:r>
            <a:r>
              <a:rPr lang="en-US" sz="1800" dirty="0"/>
              <a:t>2011</a:t>
            </a:r>
          </a:p>
          <a:p>
            <a:pPr algn="ctr"/>
            <a:endParaRPr lang="en-US" sz="2000" dirty="0"/>
          </a:p>
        </p:txBody>
      </p:sp>
      <p:sp>
        <p:nvSpPr>
          <p:cNvPr id="31" name="Oval 30"/>
          <p:cNvSpPr/>
          <p:nvPr/>
        </p:nvSpPr>
        <p:spPr>
          <a:xfrm>
            <a:off x="7620000" y="34290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pPr>
              <a:defRPr/>
            </a:pPr>
            <a:r>
              <a:rPr lang="en-US" dirty="0" smtClean="0">
                <a:latin typeface="Cambria" charset="0"/>
              </a:rPr>
              <a:t>Phase 2 Pilot Partners</a:t>
            </a:r>
            <a:br>
              <a:rPr lang="en-US" dirty="0" smtClean="0">
                <a:latin typeface="Cambria" charset="0"/>
              </a:rPr>
            </a:br>
            <a:endParaRPr lang="en-US" dirty="0" smtClean="0">
              <a:latin typeface="Cambria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219200" y="1295400"/>
          <a:ext cx="7010400" cy="4367217"/>
        </p:xfrm>
        <a:graphic>
          <a:graphicData uri="http://schemas.openxmlformats.org/drawingml/2006/table">
            <a:tbl>
              <a:tblPr/>
              <a:tblGrid>
                <a:gridCol w="2336800"/>
                <a:gridCol w="2336800"/>
                <a:gridCol w="23368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University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Use Case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Repository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Rice 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Preservation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DSpace, meta archive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Hamilton College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Access/international collaboration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Fedora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Northwestern 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Preservation books, audio, image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Fedora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U of PEI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Image access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Fedora/Islandora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ICPSR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Preservation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Fedora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IUPUI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Preservation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DSpace, Content DM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Rhodes College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Image Access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DSpace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North Carolina State 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Preservation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DSpace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CARL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Preservation and Services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Fedora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MIT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Preservation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Dspace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Columbia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Preservation and Services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IA, Fedora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DuraCloud?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technology </a:t>
            </a:r>
            <a:r>
              <a:rPr lang="en-US" b="1" i="1" dirty="0" smtClean="0">
                <a:solidFill>
                  <a:srgbClr val="F6D036"/>
                </a:solidFill>
              </a:rPr>
              <a:t>and </a:t>
            </a:r>
            <a:r>
              <a:rPr lang="en-US" dirty="0" smtClean="0"/>
              <a:t>managed service that utilizes cloud infrastructure for preservation support and access services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743200"/>
            <a:ext cx="350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buFont typeface="Wingdings" charset="2"/>
              <a:buChar char="ü"/>
            </a:pPr>
            <a:r>
              <a:rPr lang="en-US" i="1" dirty="0" smtClean="0">
                <a:solidFill>
                  <a:srgbClr val="F6D036"/>
                </a:solidFill>
              </a:rPr>
              <a:t>Upload once and make multiple copies to various storage providers</a:t>
            </a:r>
            <a:br>
              <a:rPr lang="en-US" i="1" dirty="0" smtClean="0">
                <a:solidFill>
                  <a:srgbClr val="F6D036"/>
                </a:solidFill>
              </a:rPr>
            </a:br>
            <a:endParaRPr lang="en-US" i="1" dirty="0" smtClean="0">
              <a:solidFill>
                <a:srgbClr val="F6D036"/>
              </a:solidFill>
            </a:endParaRPr>
          </a:p>
          <a:p>
            <a:pPr indent="457200">
              <a:buFont typeface="Wingdings" charset="2"/>
              <a:buChar char="ü"/>
            </a:pPr>
            <a:r>
              <a:rPr lang="en-US" i="1" dirty="0" smtClean="0">
                <a:solidFill>
                  <a:srgbClr val="F6D036"/>
                </a:solidFill>
              </a:rPr>
              <a:t>Access anywhere from any Internet connected device</a:t>
            </a:r>
            <a:endParaRPr lang="en-US" i="1" dirty="0">
              <a:solidFill>
                <a:srgbClr val="F6D036"/>
              </a:solidFill>
            </a:endParaRPr>
          </a:p>
        </p:txBody>
      </p:sp>
      <p:pic>
        <p:nvPicPr>
          <p:cNvPr id="9" name="Picture 8" descr="Screen shot 2011-06-21 at 11.35.0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286000"/>
            <a:ext cx="4871983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loud 27"/>
          <p:cNvSpPr/>
          <p:nvPr/>
        </p:nvSpPr>
        <p:spPr bwMode="auto">
          <a:xfrm>
            <a:off x="7467600" y="5105400"/>
            <a:ext cx="1447800" cy="768350"/>
          </a:xfrm>
          <a:prstGeom prst="cloud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rgbClr val="262626"/>
                </a:solidFill>
                <a:ea typeface="ＭＳ Ｐゴシック" charset="-128"/>
                <a:cs typeface="ＭＳ Ｐゴシック" charset="-128"/>
              </a:rPr>
              <a:t>Azure (beta)</a:t>
            </a:r>
            <a:endParaRPr lang="en-US" sz="1600" dirty="0">
              <a:solidFill>
                <a:srgbClr val="262626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Cloud 21"/>
          <p:cNvSpPr/>
          <p:nvPr/>
        </p:nvSpPr>
        <p:spPr bwMode="auto">
          <a:xfrm>
            <a:off x="7543800" y="1371600"/>
            <a:ext cx="1600200" cy="769938"/>
          </a:xfrm>
          <a:prstGeom prst="cloud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600" dirty="0" err="1">
                <a:solidFill>
                  <a:srgbClr val="262626"/>
                </a:solidFill>
                <a:ea typeface="ＭＳ Ｐゴシック" charset="-128"/>
                <a:cs typeface="ＭＳ Ｐゴシック" charset="-128"/>
              </a:rPr>
              <a:t>Rackspace</a:t>
            </a:r>
            <a:endParaRPr lang="en-US" sz="1600" dirty="0">
              <a:solidFill>
                <a:srgbClr val="262626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04800" y="3124200"/>
            <a:ext cx="7620000" cy="1219200"/>
            <a:chOff x="914400" y="3422650"/>
            <a:chExt cx="7620000" cy="1219200"/>
          </a:xfrm>
        </p:grpSpPr>
        <p:sp>
          <p:nvSpPr>
            <p:cNvPr id="25" name="Cloud 24"/>
            <p:cNvSpPr/>
            <p:nvPr/>
          </p:nvSpPr>
          <p:spPr bwMode="auto">
            <a:xfrm>
              <a:off x="6858000" y="3422650"/>
              <a:ext cx="1676400" cy="908050"/>
            </a:xfrm>
            <a:prstGeom prst="cloud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ea typeface="ＭＳ Ｐゴシック" charset="-128"/>
                  <a:cs typeface="ＭＳ Ｐゴシック" charset="-128"/>
                </a:rPr>
                <a:t>Amazon </a:t>
              </a:r>
              <a:r>
                <a:rPr lang="en-US" sz="1600" dirty="0" smtClean="0">
                  <a:solidFill>
                    <a:schemeClr val="bg1"/>
                  </a:solidFill>
                  <a:ea typeface="ＭＳ Ｐゴシック" charset="-128"/>
                  <a:cs typeface="ＭＳ Ｐゴシック" charset="-128"/>
                </a:rPr>
                <a:t>S3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  <a:ea typeface="ＭＳ Ｐゴシック" charset="-128"/>
                  <a:cs typeface="ＭＳ Ｐゴシック" charset="-128"/>
                </a:rPr>
                <a:t>(primary)</a:t>
              </a:r>
              <a:endParaRPr lang="en-US" sz="160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flipV="1">
              <a:off x="2057400" y="4032250"/>
              <a:ext cx="596900" cy="158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2535" name="Picture 3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67000" y="3651250"/>
              <a:ext cx="482600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Cloud 52"/>
            <p:cNvSpPr/>
            <p:nvPr/>
          </p:nvSpPr>
          <p:spPr>
            <a:xfrm>
              <a:off x="3581400" y="3422650"/>
              <a:ext cx="2590800" cy="1219200"/>
            </a:xfrm>
            <a:prstGeom prst="cloud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YourDuracloud.org</a:t>
              </a:r>
              <a:endPara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Virtual server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 flipV="1">
              <a:off x="6477000" y="3956050"/>
              <a:ext cx="520700" cy="158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 bwMode="auto">
            <a:xfrm flipV="1">
              <a:off x="3124200" y="4032250"/>
              <a:ext cx="520700" cy="158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n 19"/>
            <p:cNvSpPr/>
            <p:nvPr/>
          </p:nvSpPr>
          <p:spPr>
            <a:xfrm>
              <a:off x="914400" y="3575050"/>
              <a:ext cx="1219200" cy="838200"/>
            </a:xfrm>
            <a:prstGeom prst="can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rPr>
                <a:t>Your Content</a:t>
              </a:r>
            </a:p>
          </p:txBody>
        </p:sp>
        <p:pic>
          <p:nvPicPr>
            <p:cNvPr id="22544" name="Picture 1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72200" y="3575050"/>
              <a:ext cx="482600" cy="728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45" name="Rectangle 16"/>
          <p:cNvSpPr>
            <a:spLocks noChangeArrowheads="1"/>
          </p:cNvSpPr>
          <p:nvPr/>
        </p:nvSpPr>
        <p:spPr bwMode="auto">
          <a:xfrm>
            <a:off x="609600" y="4724400"/>
            <a:ext cx="3657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/>
              <a:t>Transfer Content via:</a:t>
            </a:r>
          </a:p>
          <a:p>
            <a:pPr algn="ctr">
              <a:buFontTx/>
              <a:buChar char="-"/>
            </a:pPr>
            <a:r>
              <a:rPr lang="en-US" sz="1600" dirty="0"/>
              <a:t>- Web User Interface</a:t>
            </a:r>
          </a:p>
          <a:p>
            <a:pPr algn="ctr">
              <a:buFontTx/>
              <a:buChar char="-"/>
            </a:pPr>
            <a:r>
              <a:rPr lang="en-US" sz="1600" dirty="0"/>
              <a:t>- Sync Utility</a:t>
            </a:r>
          </a:p>
          <a:p>
            <a:pPr algn="ctr"/>
            <a:r>
              <a:rPr lang="en-US" sz="1600" dirty="0"/>
              <a:t>-- REST API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DuraCloud work?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5" idx="3"/>
          </p:cNvCxnSpPr>
          <p:nvPr/>
        </p:nvCxnSpPr>
        <p:spPr>
          <a:xfrm rot="5400000" flipH="1" flipV="1">
            <a:off x="7022541" y="2197660"/>
            <a:ext cx="1042519" cy="914400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5" idx="1"/>
          </p:cNvCxnSpPr>
          <p:nvPr/>
        </p:nvCxnSpPr>
        <p:spPr>
          <a:xfrm rot="16200000" flipH="1">
            <a:off x="7121042" y="3996841"/>
            <a:ext cx="997917" cy="1066800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539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0404" y="2362200"/>
            <a:ext cx="331196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4191000"/>
            <a:ext cx="331196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792162"/>
          </a:xfrm>
        </p:spPr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15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4906963"/>
          </a:xfrm>
        </p:spPr>
        <p:txBody>
          <a:bodyPr/>
          <a:lstStyle/>
          <a:p>
            <a:pPr lvl="1"/>
            <a:r>
              <a:rPr lang="en-US" b="1" dirty="0" smtClean="0">
                <a:solidFill>
                  <a:srgbClr val="F6D036"/>
                </a:solidFill>
              </a:rPr>
              <a:t>Simple:</a:t>
            </a:r>
            <a:r>
              <a:rPr lang="en-US" dirty="0" smtClean="0"/>
              <a:t> upload once and make multiple copies to various storage providers</a:t>
            </a:r>
          </a:p>
          <a:p>
            <a:pPr lvl="1"/>
            <a:r>
              <a:rPr lang="en-US" b="1" dirty="0" smtClean="0">
                <a:solidFill>
                  <a:srgbClr val="F6D036"/>
                </a:solidFill>
              </a:rPr>
              <a:t>Hosted Service:</a:t>
            </a:r>
            <a:r>
              <a:rPr lang="en-US" dirty="0" smtClean="0"/>
              <a:t> web-enabled, no client software needed</a:t>
            </a:r>
          </a:p>
          <a:p>
            <a:pPr lvl="1"/>
            <a:r>
              <a:rPr lang="en-US" b="1" dirty="0" smtClean="0">
                <a:solidFill>
                  <a:srgbClr val="F6D036"/>
                </a:solidFill>
              </a:rPr>
              <a:t>Fully managed solution:</a:t>
            </a:r>
            <a:r>
              <a:rPr lang="en-US" dirty="0" smtClean="0"/>
              <a:t> one unified interface across multiple providers</a:t>
            </a:r>
          </a:p>
          <a:p>
            <a:pPr lvl="1"/>
            <a:r>
              <a:rPr lang="en-US" b="1" dirty="0" smtClean="0">
                <a:solidFill>
                  <a:srgbClr val="F6D036"/>
                </a:solidFill>
              </a:rPr>
              <a:t>Flexible:</a:t>
            </a:r>
            <a:r>
              <a:rPr lang="en-US" dirty="0" smtClean="0"/>
              <a:t> built on highly scalable cloud platform</a:t>
            </a:r>
          </a:p>
          <a:p>
            <a:pPr lvl="1"/>
            <a:r>
              <a:rPr lang="en-US" b="1" dirty="0" smtClean="0">
                <a:solidFill>
                  <a:srgbClr val="F6D036"/>
                </a:solidFill>
              </a:rPr>
              <a:t>Turnkey services:</a:t>
            </a:r>
            <a:r>
              <a:rPr lang="en-US" dirty="0" smtClean="0"/>
              <a:t> preservation support and media access</a:t>
            </a:r>
          </a:p>
          <a:p>
            <a:pPr lvl="1"/>
            <a:r>
              <a:rPr lang="en-US" b="1" dirty="0" smtClean="0">
                <a:solidFill>
                  <a:srgbClr val="F6D036"/>
                </a:solidFill>
              </a:rPr>
              <a:t>Open source platform</a:t>
            </a:r>
          </a:p>
          <a:p>
            <a:pPr lvl="1">
              <a:buNone/>
            </a:pPr>
            <a:endParaRPr lang="en-US" b="1" dirty="0" smtClean="0">
              <a:solidFill>
                <a:srgbClr val="F6D03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DuraCloud</a:t>
            </a:r>
            <a:r>
              <a:rPr lang="en-US" dirty="0" smtClean="0"/>
              <a:t> services</a:t>
            </a:r>
          </a:p>
        </p:txBody>
      </p:sp>
      <p:pic>
        <p:nvPicPr>
          <p:cNvPr id="20483" name="Picture 5" descr="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3300" y="1279525"/>
            <a:ext cx="12065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953000"/>
            <a:ext cx="124301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3733800"/>
            <a:ext cx="124301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 descr="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1295400"/>
            <a:ext cx="124301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9" descr="5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2514600"/>
            <a:ext cx="124301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Box 10"/>
          <p:cNvSpPr txBox="1">
            <a:spLocks noChangeArrowheads="1"/>
          </p:cNvSpPr>
          <p:nvPr/>
        </p:nvSpPr>
        <p:spPr bwMode="auto">
          <a:xfrm>
            <a:off x="2209800" y="1371600"/>
            <a:ext cx="2133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libri" charset="0"/>
              </a:rPr>
              <a:t>Online</a:t>
            </a:r>
            <a:r>
              <a:rPr lang="en-US" sz="2000" b="1" dirty="0" smtClean="0">
                <a:latin typeface="Calibri" charset="0"/>
              </a:rPr>
              <a:t> </a:t>
            </a:r>
            <a:r>
              <a:rPr lang="en-US" sz="2000" b="1" dirty="0" err="1" smtClean="0">
                <a:latin typeface="Calibri" charset="0"/>
              </a:rPr>
              <a:t>Backup</a:t>
            </a:r>
            <a:r>
              <a:rPr lang="en-US" sz="2000" b="1" dirty="0" err="1">
                <a:latin typeface="Calibri" charset="0"/>
              </a:rPr>
              <a:t>(s</a:t>
            </a:r>
            <a:r>
              <a:rPr lang="en-US" sz="2000" b="1" dirty="0" smtClean="0">
                <a:latin typeface="Calibri" charset="0"/>
              </a:rPr>
              <a:t>) and synchronization</a:t>
            </a:r>
            <a:endParaRPr lang="en-US" sz="2000" b="1" dirty="0">
              <a:latin typeface="Calibri" charset="0"/>
            </a:endParaRPr>
          </a:p>
        </p:txBody>
      </p:sp>
      <p:grpSp>
        <p:nvGrpSpPr>
          <p:cNvPr id="20489" name="Group 17"/>
          <p:cNvGrpSpPr>
            <a:grpSpLocks/>
          </p:cNvGrpSpPr>
          <p:nvPr/>
        </p:nvGrpSpPr>
        <p:grpSpPr bwMode="auto">
          <a:xfrm>
            <a:off x="4876800" y="3733800"/>
            <a:ext cx="3200400" cy="1228725"/>
            <a:chOff x="1371600" y="2286000"/>
            <a:chExt cx="3200400" cy="1228725"/>
          </a:xfrm>
        </p:grpSpPr>
        <p:pic>
          <p:nvPicPr>
            <p:cNvPr id="20499" name="Picture 4" descr="6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71600" y="2286000"/>
              <a:ext cx="1243013" cy="122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00" name="TextBox 11"/>
            <p:cNvSpPr txBox="1">
              <a:spLocks noChangeArrowheads="1"/>
            </p:cNvSpPr>
            <p:nvPr/>
          </p:nvSpPr>
          <p:spPr bwMode="auto">
            <a:xfrm>
              <a:off x="2667000" y="2514600"/>
              <a:ext cx="1905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latin typeface="Calibri" charset="0"/>
                </a:rPr>
                <a:t>Image Transformation</a:t>
              </a:r>
            </a:p>
          </p:txBody>
        </p:sp>
      </p:grpSp>
      <p:sp>
        <p:nvSpPr>
          <p:cNvPr id="20490" name="TextBox 13"/>
          <p:cNvSpPr txBox="1">
            <a:spLocks noChangeArrowheads="1"/>
          </p:cNvSpPr>
          <p:nvPr/>
        </p:nvSpPr>
        <p:spPr bwMode="auto">
          <a:xfrm>
            <a:off x="2209800" y="4038600"/>
            <a:ext cx="190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libri" charset="0"/>
              </a:rPr>
              <a:t>Bit Integrity Checking</a:t>
            </a:r>
          </a:p>
        </p:txBody>
      </p:sp>
      <p:sp>
        <p:nvSpPr>
          <p:cNvPr id="20491" name="TextBox 14"/>
          <p:cNvSpPr txBox="1">
            <a:spLocks noChangeArrowheads="1"/>
          </p:cNvSpPr>
          <p:nvPr/>
        </p:nvSpPr>
        <p:spPr bwMode="auto">
          <a:xfrm>
            <a:off x="6172200" y="1501775"/>
            <a:ext cx="190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libri" charset="0"/>
              </a:rPr>
              <a:t>Advanced Image Viewing</a:t>
            </a:r>
          </a:p>
        </p:txBody>
      </p:sp>
      <p:sp>
        <p:nvSpPr>
          <p:cNvPr id="20492" name="TextBox 15"/>
          <p:cNvSpPr txBox="1">
            <a:spLocks noChangeArrowheads="1"/>
          </p:cNvSpPr>
          <p:nvPr/>
        </p:nvSpPr>
        <p:spPr bwMode="auto">
          <a:xfrm>
            <a:off x="6172200" y="2895600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libri" charset="0"/>
              </a:rPr>
              <a:t>Media Streaming</a:t>
            </a:r>
          </a:p>
        </p:txBody>
      </p:sp>
      <p:sp>
        <p:nvSpPr>
          <p:cNvPr id="20493" name="TextBox 16"/>
          <p:cNvSpPr txBox="1">
            <a:spLocks noChangeArrowheads="1"/>
          </p:cNvSpPr>
          <p:nvPr/>
        </p:nvSpPr>
        <p:spPr bwMode="auto">
          <a:xfrm>
            <a:off x="2209800" y="5257800"/>
            <a:ext cx="2362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latin typeface="Calibri" charset="0"/>
              </a:rPr>
              <a:t>Duplicate and change </a:t>
            </a:r>
            <a:r>
              <a:rPr lang="en-US" sz="2000" b="1" dirty="0">
                <a:latin typeface="Calibri" charset="0"/>
              </a:rPr>
              <a:t>on</a:t>
            </a:r>
            <a:r>
              <a:rPr lang="en-US" sz="2000" b="1" dirty="0" smtClean="0">
                <a:latin typeface="Calibri" charset="0"/>
              </a:rPr>
              <a:t> Demand</a:t>
            </a:r>
            <a:endParaRPr lang="en-US" sz="2000" b="1" dirty="0">
              <a:latin typeface="Calibri" charset="0"/>
            </a:endParaRPr>
          </a:p>
        </p:txBody>
      </p:sp>
      <p:sp>
        <p:nvSpPr>
          <p:cNvPr id="20494" name="TextBox 18"/>
          <p:cNvSpPr txBox="1">
            <a:spLocks noChangeArrowheads="1"/>
          </p:cNvSpPr>
          <p:nvPr/>
        </p:nvSpPr>
        <p:spPr bwMode="auto">
          <a:xfrm>
            <a:off x="5257800" y="5638800"/>
            <a:ext cx="34351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…more </a:t>
            </a:r>
            <a:r>
              <a:rPr lang="en-US" dirty="0" smtClean="0"/>
              <a:t>on the </a:t>
            </a:r>
            <a:r>
              <a:rPr lang="en-US" dirty="0"/>
              <a:t>roadmap</a:t>
            </a:r>
          </a:p>
        </p:txBody>
      </p:sp>
      <p:sp>
        <p:nvSpPr>
          <p:cNvPr id="20496" name="TextBox 13"/>
          <p:cNvSpPr txBox="1">
            <a:spLocks noChangeArrowheads="1"/>
          </p:cNvSpPr>
          <p:nvPr/>
        </p:nvSpPr>
        <p:spPr bwMode="auto">
          <a:xfrm>
            <a:off x="2209800" y="2743200"/>
            <a:ext cx="274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libri" charset="0"/>
              </a:rPr>
              <a:t>File Format </a:t>
            </a:r>
          </a:p>
          <a:p>
            <a:r>
              <a:rPr lang="en-US" sz="2000" b="1" dirty="0" smtClean="0">
                <a:latin typeface="Calibri" charset="0"/>
              </a:rPr>
              <a:t>Identification</a:t>
            </a:r>
            <a:endParaRPr lang="en-US" sz="2000" b="1" dirty="0">
              <a:latin typeface="Calibri" charset="0"/>
            </a:endParaRPr>
          </a:p>
        </p:txBody>
      </p:sp>
      <p:sp>
        <p:nvSpPr>
          <p:cNvPr id="20497" name="TextBox 18"/>
          <p:cNvSpPr txBox="1">
            <a:spLocks noChangeArrowheads="1"/>
          </p:cNvSpPr>
          <p:nvPr/>
        </p:nvSpPr>
        <p:spPr bwMode="auto">
          <a:xfrm>
            <a:off x="1000125" y="895350"/>
            <a:ext cx="3419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mbria" charset="0"/>
                <a:ea typeface="Cambria" charset="0"/>
                <a:cs typeface="Cambria" charset="0"/>
              </a:rPr>
              <a:t>Archiving and Preservation</a:t>
            </a:r>
          </a:p>
        </p:txBody>
      </p:sp>
      <p:sp>
        <p:nvSpPr>
          <p:cNvPr id="20498" name="TextBox 19"/>
          <p:cNvSpPr txBox="1">
            <a:spLocks noChangeArrowheads="1"/>
          </p:cNvSpPr>
          <p:nvPr/>
        </p:nvSpPr>
        <p:spPr bwMode="auto">
          <a:xfrm>
            <a:off x="4876800" y="914400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mbria" charset="0"/>
                <a:ea typeface="Cambria" charset="0"/>
                <a:cs typeface="Cambria" charset="0"/>
              </a:rPr>
              <a:t>Multimedia</a:t>
            </a:r>
            <a:r>
              <a:rPr lang="en-US" sz="2000" b="1" dirty="0" smtClean="0">
                <a:latin typeface="Cambria" charset="0"/>
                <a:ea typeface="Cambria" charset="0"/>
                <a:cs typeface="Cambria" charset="0"/>
              </a:rPr>
              <a:t> Access</a:t>
            </a:r>
            <a:endParaRPr lang="en-US" sz="2000" b="1" dirty="0"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26" name="Content Placeholder 3" descr="Duradmin-large-icons-3.png"/>
          <p:cNvPicPr>
            <a:picLocks noChangeAspect="1"/>
          </p:cNvPicPr>
          <p:nvPr/>
        </p:nvPicPr>
        <p:blipFill>
          <a:blip r:embed="rId9"/>
          <a:srcRect l="-1064" t="-1241" r="71277" b="25217"/>
          <a:stretch>
            <a:fillRect/>
          </a:stretch>
        </p:blipFill>
        <p:spPr bwMode="auto">
          <a:xfrm>
            <a:off x="914400" y="2514600"/>
            <a:ext cx="1219200" cy="117633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raCl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28974</TotalTime>
  <Words>1102</Words>
  <Application>Microsoft Macintosh PowerPoint</Application>
  <PresentationFormat>On-screen Show (4:3)</PresentationFormat>
  <Paragraphs>264</Paragraphs>
  <Slides>22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DuraCloud</vt:lpstr>
      <vt:lpstr>An Introduction to DuraCloud</vt:lpstr>
      <vt:lpstr>Who are we?</vt:lpstr>
      <vt:lpstr>Why cloud?</vt:lpstr>
      <vt:lpstr>DuraCloud Project History</vt:lpstr>
      <vt:lpstr>Phase 2 Pilot Partners </vt:lpstr>
      <vt:lpstr>What is DuraCloud?</vt:lpstr>
      <vt:lpstr>How does DuraCloud work?</vt:lpstr>
      <vt:lpstr>Features</vt:lpstr>
      <vt:lpstr>DuraCloud services</vt:lpstr>
      <vt:lpstr>Repository software integrations</vt:lpstr>
      <vt:lpstr>Use case: digital archiving</vt:lpstr>
      <vt:lpstr>Use case: file/collection retrieval</vt:lpstr>
      <vt:lpstr>How can DuraCloud help me?</vt:lpstr>
      <vt:lpstr>Pilot partner comments</vt:lpstr>
      <vt:lpstr>Pricing</vt:lpstr>
      <vt:lpstr>What does the fee cover?</vt:lpstr>
      <vt:lpstr>Commercial Cloud Vendors vs. DuraCloud</vt:lpstr>
      <vt:lpstr>On the roadmap</vt:lpstr>
      <vt:lpstr>The open source platform</vt:lpstr>
      <vt:lpstr>Upcoming Webinars</vt:lpstr>
      <vt:lpstr>Free DuraCloud Trial Accounts</vt:lpstr>
      <vt:lpstr>Where can I find out more?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DuraCloud Pilot Program:  Introductory Webinar</dc:title>
  <dc:creator>carissa</dc:creator>
  <cp:lastModifiedBy>Carissa Smith</cp:lastModifiedBy>
  <cp:revision>539</cp:revision>
  <dcterms:created xsi:type="dcterms:W3CDTF">2012-04-06T15:17:16Z</dcterms:created>
  <dcterms:modified xsi:type="dcterms:W3CDTF">2012-04-06T15:18:49Z</dcterms:modified>
</cp:coreProperties>
</file>