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10" r:id="rId3"/>
    <p:sldMasterId id="2147483725" r:id="rId4"/>
  </p:sldMasterIdLst>
  <p:notesMasterIdLst>
    <p:notesMasterId r:id="rId58"/>
  </p:notesMasterIdLst>
  <p:sldIdLst>
    <p:sldId id="256" r:id="rId5"/>
    <p:sldId id="315" r:id="rId6"/>
    <p:sldId id="257" r:id="rId7"/>
    <p:sldId id="313" r:id="rId8"/>
    <p:sldId id="314" r:id="rId9"/>
    <p:sldId id="270" r:id="rId10"/>
    <p:sldId id="271" r:id="rId11"/>
    <p:sldId id="272" r:id="rId12"/>
    <p:sldId id="273" r:id="rId13"/>
    <p:sldId id="274" r:id="rId14"/>
    <p:sldId id="275" r:id="rId15"/>
    <p:sldId id="276" r:id="rId16"/>
    <p:sldId id="277" r:id="rId17"/>
    <p:sldId id="278" r:id="rId18"/>
    <p:sldId id="279" r:id="rId19"/>
    <p:sldId id="280" r:id="rId20"/>
    <p:sldId id="312"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269" r:id="rId53"/>
    <p:sldId id="263" r:id="rId54"/>
    <p:sldId id="268" r:id="rId55"/>
    <p:sldId id="265" r:id="rId56"/>
    <p:sldId id="26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461" y="-62"/>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2918"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C2988-87E8-4504-87B1-FF02215AF41B}" type="datetimeFigureOut">
              <a:rPr lang="en-US" smtClean="0"/>
              <a:pPr/>
              <a:t>7/21/2010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D0DAD-81E9-4643-AF24-3EE510C543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 after</a:t>
            </a:r>
            <a:r>
              <a:rPr lang="en-US" baseline="0" dirty="0" smtClean="0"/>
              <a:t> each partner presentation</a:t>
            </a:r>
            <a:endParaRPr lang="en-US" dirty="0"/>
          </a:p>
        </p:txBody>
      </p:sp>
      <p:sp>
        <p:nvSpPr>
          <p:cNvPr id="4" name="Slide Number Placeholder 3"/>
          <p:cNvSpPr>
            <a:spLocks noGrp="1"/>
          </p:cNvSpPr>
          <p:nvPr>
            <p:ph type="sldNum" sz="quarter" idx="10"/>
          </p:nvPr>
        </p:nvSpPr>
        <p:spPr/>
        <p:txBody>
          <a:bodyPr/>
          <a:lstStyle/>
          <a:p>
            <a:fld id="{DF8D0DAD-81E9-4643-AF24-3EE510C543B6}"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eaLnBrk="0" hangingPunct="0">
              <a:spcBef>
                <a:spcPct val="0"/>
              </a:spcBef>
            </a:pPr>
            <a:endParaRPr lang="en-US" sz="3200" b="1"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pPr eaLnBrk="0" hangingPunct="0">
              <a:spcBef>
                <a:spcPct val="0"/>
              </a:spcBef>
            </a:pPr>
            <a:r>
              <a:rPr lang="en-US" sz="3200" b="1" dirty="0">
                <a:latin typeface="Arial" charset="0"/>
              </a:rPr>
              <a:t>Some unexpected slowdowns</a:t>
            </a:r>
          </a:p>
          <a:p>
            <a:pPr eaLnBrk="0" hangingPunct="0">
              <a:spcBef>
                <a:spcPct val="0"/>
              </a:spcBef>
            </a:pPr>
            <a:r>
              <a:rPr lang="en-US" sz="3200" b="1" dirty="0">
                <a:latin typeface="Arial" charset="0"/>
              </a:rPr>
              <a:t>	gathering the assets</a:t>
            </a:r>
          </a:p>
          <a:p>
            <a:pPr eaLnBrk="0" hangingPunct="0">
              <a:spcBef>
                <a:spcPct val="0"/>
              </a:spcBef>
            </a:pPr>
            <a:r>
              <a:rPr lang="en-US" sz="3200" b="1" dirty="0">
                <a:latin typeface="Arial" charset="0"/>
              </a:rPr>
              <a:t>	chunking assets -- AWS file size limit</a:t>
            </a:r>
          </a:p>
          <a:p>
            <a:pPr eaLnBrk="0" hangingPunct="0">
              <a:spcBef>
                <a:spcPct val="0"/>
              </a:spcBef>
            </a:pPr>
            <a:r>
              <a:rPr lang="en-US" sz="3200" b="1" dirty="0">
                <a:latin typeface="Arial" charset="0"/>
              </a:rPr>
              <a:t>	drive format issues -- at least for us, as a Mac shop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pPr eaLnBrk="0" hangingPunct="0">
              <a:spcBef>
                <a:spcPct val="0"/>
              </a:spcBef>
            </a:pPr>
            <a:r>
              <a:rPr lang="en-US" sz="3200" b="1" dirty="0">
                <a:latin typeface="Arial" charset="0"/>
              </a:rPr>
              <a:t>Need to move Files available box to left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Sunk Costs</a:t>
            </a:r>
          </a:p>
          <a:p>
            <a:r>
              <a:rPr lang="en-US"/>
              <a:t>	DAM maintenance; HSM maintenance</a:t>
            </a:r>
          </a:p>
          <a:p>
            <a:r>
              <a:rPr lang="en-US"/>
              <a:t>		20TB of spinning disk; room for 2.4 petabytes near line</a:t>
            </a:r>
          </a:p>
          <a:p>
            <a:r>
              <a:rPr lang="en-US"/>
              <a:t>	bandwidth is symmetrical, but our outbound use much less than inbound</a:t>
            </a:r>
          </a:p>
          <a:p>
            <a:r>
              <a:rPr lang="en-US"/>
              <a:t>Incremental costs:</a:t>
            </a:r>
          </a:p>
          <a:p>
            <a:r>
              <a:rPr lang="en-US"/>
              <a:t>	backup is 8.8 cents/GB</a:t>
            </a:r>
          </a:p>
          <a:p>
            <a:r>
              <a:rPr lang="en-US"/>
              <a:t>	cloud storage is 15 cents/GB/month ?</a:t>
            </a:r>
          </a:p>
          <a:p>
            <a:r>
              <a:rPr lang="en-US"/>
              <a:t>	streaming bandwidth is 17 cents/GB transferred?</a:t>
            </a:r>
          </a:p>
          <a:p>
            <a:r>
              <a:rPr lang="en-US"/>
              <a:t>		current cost is $1/GB transferred</a:t>
            </a:r>
          </a:p>
          <a:p>
            <a:r>
              <a:rPr lang="en-US"/>
              <a:t>Digital preservation costs</a:t>
            </a:r>
          </a:p>
          <a:p>
            <a:r>
              <a:rPr lang="en-US"/>
              <a:t>-- not a fair comparison. Neither is “trusted digital repository”</a:t>
            </a:r>
          </a:p>
          <a:p>
            <a:r>
              <a:rPr lang="en-US"/>
              <a:t>--- DAM: fully loaded storage, cost of backup tape</a:t>
            </a:r>
          </a:p>
          <a:p>
            <a:r>
              <a:rPr lang="en-US"/>
              <a:t>---- tape is $35/.8TB or  $.04375/GB</a:t>
            </a:r>
          </a:p>
          <a:p>
            <a:r>
              <a:rPr lang="en-US"/>
              <a:t>--- Cloud: storage costs of ???</a:t>
            </a:r>
          </a:p>
          <a:p>
            <a:endParaRPr lang="en-US"/>
          </a:p>
          <a:p>
            <a:r>
              <a:rPr lang="en-US"/>
              <a:t>Access costs:</a:t>
            </a:r>
          </a:p>
          <a:p>
            <a:r>
              <a:rPr lang="en-US"/>
              <a:t>-- current incremental streaming cost is $1/GB</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Sunk Costs</a:t>
            </a:r>
          </a:p>
          <a:p>
            <a:r>
              <a:rPr lang="en-US"/>
              <a:t>	DAM maintenance; HSM maintenance</a:t>
            </a:r>
          </a:p>
          <a:p>
            <a:r>
              <a:rPr lang="en-US"/>
              <a:t>		20TB of spinning disk; room for 2.4 petabytes near line</a:t>
            </a:r>
          </a:p>
          <a:p>
            <a:r>
              <a:rPr lang="en-US"/>
              <a:t>	bandwidth is symmetrical, but our outbound use much less than inbound</a:t>
            </a:r>
          </a:p>
          <a:p>
            <a:r>
              <a:rPr lang="en-US"/>
              <a:t>Incremental costs:</a:t>
            </a:r>
          </a:p>
          <a:p>
            <a:r>
              <a:rPr lang="en-US"/>
              <a:t>	backup is 8.8 cents/GB</a:t>
            </a:r>
          </a:p>
          <a:p>
            <a:r>
              <a:rPr lang="en-US"/>
              <a:t>	cloud storage is 15 cents/GB/month ?</a:t>
            </a:r>
          </a:p>
          <a:p>
            <a:r>
              <a:rPr lang="en-US"/>
              <a:t>	streaming bandwidth is 17 cents/GB transferred?</a:t>
            </a:r>
          </a:p>
          <a:p>
            <a:r>
              <a:rPr lang="en-US"/>
              <a:t>		current cost is $1/GB transferred</a:t>
            </a:r>
          </a:p>
          <a:p>
            <a:r>
              <a:rPr lang="en-US"/>
              <a:t>Digital preservation costs</a:t>
            </a:r>
          </a:p>
          <a:p>
            <a:r>
              <a:rPr lang="en-US"/>
              <a:t>-- not a fair comparison. Neither is “trusted digital repository”</a:t>
            </a:r>
          </a:p>
          <a:p>
            <a:r>
              <a:rPr lang="en-US"/>
              <a:t>--- DAM: fully loaded storage, cost of backup tape</a:t>
            </a:r>
          </a:p>
          <a:p>
            <a:r>
              <a:rPr lang="en-US"/>
              <a:t>---- tape is $35/.8TB or  $.04375/GB</a:t>
            </a:r>
          </a:p>
          <a:p>
            <a:r>
              <a:rPr lang="en-US"/>
              <a:t>--- Cloud: storage costs of ???</a:t>
            </a:r>
          </a:p>
          <a:p>
            <a:endParaRPr lang="en-US"/>
          </a:p>
          <a:p>
            <a:r>
              <a:rPr lang="en-US"/>
              <a:t>Access costs:</a:t>
            </a:r>
          </a:p>
          <a:p>
            <a:r>
              <a:rPr lang="en-US"/>
              <a:t>-- current incremental streaming cost is $1/GB</a:t>
            </a:r>
          </a:p>
          <a:p>
            <a:endParaRPr lang="en-US"/>
          </a:p>
          <a:p>
            <a:r>
              <a:rPr lang="en-US"/>
              <a:t>		in-house	DuraCloud</a:t>
            </a:r>
          </a:p>
          <a:p>
            <a:r>
              <a:rPr lang="en-US"/>
              <a:t>Storage	</a:t>
            </a:r>
          </a:p>
          <a:p>
            <a:r>
              <a:rPr lang="en-US"/>
              <a:t>Bandwidth</a:t>
            </a:r>
          </a:p>
          <a:p>
            <a:r>
              <a:rPr lang="en-US"/>
              <a:t>Streaming Bandwidth </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a:t>Sunk Costs</a:t>
            </a:r>
          </a:p>
          <a:p>
            <a:r>
              <a:rPr lang="en-US"/>
              <a:t>	DAM maintenance; HSM maintenance</a:t>
            </a:r>
          </a:p>
          <a:p>
            <a:r>
              <a:rPr lang="en-US"/>
              <a:t>		30TB of spinning disk; near line is LTO tapes</a:t>
            </a:r>
          </a:p>
          <a:p>
            <a:r>
              <a:rPr lang="en-US"/>
              <a:t>	bandwidth is symmetrical, but our outbound use much less than inbound</a:t>
            </a:r>
          </a:p>
          <a:p>
            <a:r>
              <a:rPr lang="en-US"/>
              <a:t>Incremental costs:</a:t>
            </a:r>
          </a:p>
          <a:p>
            <a:r>
              <a:rPr lang="en-US"/>
              <a:t>	backup is 4.4 cents/GB</a:t>
            </a:r>
          </a:p>
          <a:p>
            <a:r>
              <a:rPr lang="en-US"/>
              <a:t>	cloud storage is 15 cents/GB ?</a:t>
            </a:r>
          </a:p>
          <a:p>
            <a:r>
              <a:rPr lang="en-US"/>
              <a:t>	streaming bandwidth is 20 cents/GB transferred?</a:t>
            </a:r>
          </a:p>
          <a:p>
            <a:r>
              <a:rPr lang="en-US"/>
              <a:t>		current cost is $1/GB transferred</a:t>
            </a:r>
          </a:p>
          <a:p>
            <a:r>
              <a:rPr lang="en-US"/>
              <a:t>Digital preservation costs</a:t>
            </a:r>
          </a:p>
          <a:p>
            <a:r>
              <a:rPr lang="en-US"/>
              <a:t>-- not a fair comparison. Neither is “trusted digital repository”</a:t>
            </a:r>
          </a:p>
          <a:p>
            <a:r>
              <a:rPr lang="en-US"/>
              <a:t>--- DAM: fully loaded storage, cost of backup tape</a:t>
            </a:r>
          </a:p>
          <a:p>
            <a:r>
              <a:rPr lang="en-US"/>
              <a:t>---- tape is $35/.8TB or  $.04375/GB</a:t>
            </a:r>
          </a:p>
          <a:p>
            <a:r>
              <a:rPr lang="en-US"/>
              <a:t>--- Cloud: storage costs of ???</a:t>
            </a:r>
          </a:p>
          <a:p>
            <a:endParaRPr lang="en-US"/>
          </a:p>
          <a:p>
            <a:r>
              <a:rPr lang="en-US"/>
              <a:t>Access costs:</a:t>
            </a:r>
          </a:p>
          <a:p>
            <a:r>
              <a:rPr lang="en-US"/>
              <a:t>-- current incremental streaming cost is $1/GB</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t>Next up: integration</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13D626-2B46-F942-BD38-2ECAA979E726}"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p>
            <a:pPr>
              <a:defRPr/>
            </a:pPr>
            <a:fld id="{2F0BF6F9-48C1-6B47-AA28-8805209ED9EC}" type="slidenum">
              <a:rPr lang="en-US"/>
              <a:pPr>
                <a:defRPr/>
              </a:pPr>
              <a:t>10</a:t>
            </a:fld>
            <a:endParaRPr lang="en-US"/>
          </a:p>
        </p:txBody>
      </p:sp>
      <p:sp>
        <p:nvSpPr>
          <p:cNvPr id="39939" name="Text Box 1"/>
          <p:cNvSpPr>
            <a:spLocks noGrp="1" noRot="1" noChangeAspect="1" noChangeArrowheads="1"/>
          </p:cNvSpPr>
          <p:nvPr>
            <p:ph type="sldImg"/>
          </p:nvPr>
        </p:nvSpPr>
        <p:spPr bwMode="auto">
          <a:xfrm>
            <a:off x="1144588" y="693738"/>
            <a:ext cx="4570412" cy="3429000"/>
          </a:xfrm>
          <a:solidFill>
            <a:srgbClr val="FFFFFF"/>
          </a:solidFill>
          <a:ln>
            <a:solidFill>
              <a:srgbClr val="000000"/>
            </a:solidFill>
            <a:miter lim="800000"/>
            <a:headEnd/>
            <a:tailEnd/>
          </a:ln>
        </p:spPr>
      </p:sp>
      <p:sp>
        <p:nvSpPr>
          <p:cNvPr id="39940" name="Text Box 2"/>
          <p:cNvSpPr>
            <a:spLocks noGrp="1" noChangeArrowheads="1"/>
          </p:cNvSpPr>
          <p:nvPr>
            <p:ph type="body" idx="1"/>
          </p:nvPr>
        </p:nvSpPr>
        <p:spPr bwMode="auto">
          <a:xfrm>
            <a:off x="686098" y="4342191"/>
            <a:ext cx="5487293" cy="4032250"/>
          </a:xfrm>
          <a:noFill/>
        </p:spPr>
        <p:txBody>
          <a:bodyPr wrap="none" numCol="1" anchor="ctr"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89A416-ABCF-7740-AE89-575246C1FD23}" type="slidenum">
              <a:rPr lang="en-US" smtClean="0"/>
              <a:pPr>
                <a:defRPr/>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eaLnBrk="0" hangingPunct="0">
              <a:spcBef>
                <a:spcPct val="0"/>
              </a:spcBef>
            </a:pPr>
            <a:r>
              <a:rPr lang="en-US" sz="3200" b="1" dirty="0">
                <a:latin typeface="Arial" charset="0"/>
              </a:rPr>
              <a:t>15m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0" hangingPunct="0">
              <a:spcBef>
                <a:spcPct val="0"/>
              </a:spcBef>
            </a:pPr>
            <a:r>
              <a:rPr lang="en-US" sz="1600" b="1" dirty="0">
                <a:latin typeface="Lucida Grande" charset="0"/>
                <a:sym typeface="Lucida Grande" charset="0"/>
              </a:rPr>
              <a:t>Our interest in </a:t>
            </a:r>
            <a:r>
              <a:rPr lang="en-US" sz="1600" b="1" dirty="0" err="1">
                <a:latin typeface="Lucida Grande" charset="0"/>
                <a:sym typeface="Lucida Grande" charset="0"/>
              </a:rPr>
              <a:t>DuraCloud</a:t>
            </a:r>
            <a:r>
              <a:rPr lang="en-US" sz="1600" b="1" dirty="0">
                <a:latin typeface="Lucida Grande" charset="0"/>
                <a:sym typeface="Lucida Grande" charset="0"/>
              </a:rPr>
              <a:t> is related to our work increasing access to our archives</a:t>
            </a:r>
          </a:p>
          <a:p>
            <a:pPr eaLnBrk="0" hangingPunct="0">
              <a:spcBef>
                <a:spcPct val="0"/>
              </a:spcBef>
            </a:pPr>
            <a:endParaRPr lang="en-US" sz="1600" b="1" dirty="0">
              <a:latin typeface="Lucida Grande" charset="0"/>
              <a:sym typeface="Lucida Grande" charset="0"/>
            </a:endParaRPr>
          </a:p>
          <a:p>
            <a:pPr eaLnBrk="0" hangingPunct="0">
              <a:spcBef>
                <a:spcPct val="0"/>
              </a:spcBef>
            </a:pPr>
            <a:r>
              <a:rPr lang="en-US" sz="1600" b="1" dirty="0">
                <a:latin typeface="Lucida Grande" charset="0"/>
                <a:sym typeface="Lucida Grande" charset="0"/>
              </a:rPr>
              <a:t>CM: Assets to 1951, founded 1970s</a:t>
            </a:r>
          </a:p>
          <a:p>
            <a:pPr eaLnBrk="0" hangingPunct="0">
              <a:spcBef>
                <a:spcPct val="0"/>
              </a:spcBef>
            </a:pPr>
            <a:r>
              <a:rPr lang="en-US" sz="1600" b="1" dirty="0">
                <a:latin typeface="Lucida Grande" charset="0"/>
                <a:sym typeface="Lucida Grande" charset="0"/>
              </a:rPr>
              <a:t>Nearly 700,000 Finished films + elements</a:t>
            </a:r>
          </a:p>
          <a:p>
            <a:pPr eaLnBrk="0" hangingPunct="0">
              <a:spcBef>
                <a:spcPct val="0"/>
              </a:spcBef>
            </a:pPr>
            <a:r>
              <a:rPr lang="en-US" sz="1600" b="1" dirty="0">
                <a:latin typeface="Lucida Grande" charset="0"/>
                <a:sym typeface="Lucida Grande" charset="0"/>
              </a:rPr>
              <a:t>Interviews, stock footage, programs, variety of formats; open to scholars. Existing asset databases from productions</a:t>
            </a:r>
            <a:endParaRPr lang="en-US" sz="1500" b="1" dirty="0">
              <a:latin typeface="Symbol" charset="2"/>
              <a:sym typeface="Symbol" charset="2"/>
            </a:endParaRPr>
          </a:p>
          <a:p>
            <a:pPr eaLnBrk="0" hangingPunct="0">
              <a:spcBef>
                <a:spcPct val="0"/>
              </a:spcBef>
            </a:pPr>
            <a:r>
              <a:rPr lang="en-US" sz="1500" b="1" dirty="0">
                <a:latin typeface="Arial" charset="0"/>
                <a:sym typeface="Calibri" charset="0"/>
              </a:rPr>
              <a:t>Formats: film, video, digital video, audio tape, digital audio, still images as slides, prints, negatives, documentation on paper, disks, you name 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normAutofit lnSpcReduction="10000"/>
          </a:bodyPr>
          <a:lstStyle/>
          <a:p>
            <a:pPr eaLnBrk="0" hangingPunct="0">
              <a:spcBef>
                <a:spcPct val="0"/>
              </a:spcBef>
            </a:pPr>
            <a:r>
              <a:rPr lang="en-US" sz="3200" b="1" dirty="0">
                <a:latin typeface="Arial" charset="0"/>
              </a:rPr>
              <a:t>What were perceptions going in? How has that changed?</a:t>
            </a:r>
          </a:p>
          <a:p>
            <a:pPr eaLnBrk="0" hangingPunct="0">
              <a:spcBef>
                <a:spcPct val="0"/>
              </a:spcBef>
            </a:pPr>
            <a:endParaRPr lang="en-US" sz="3200" b="1" dirty="0">
              <a:latin typeface="Arial" charset="0"/>
            </a:endParaRPr>
          </a:p>
          <a:p>
            <a:pPr eaLnBrk="0" hangingPunct="0">
              <a:spcBef>
                <a:spcPct val="0"/>
              </a:spcBef>
            </a:pPr>
            <a:r>
              <a:rPr lang="en-US" sz="3200" b="1" dirty="0">
                <a:latin typeface="Arial" charset="0"/>
              </a:rPr>
              <a:t>- I presumed delivery by drive would be necessary, but by wire was not as slow as I feared</a:t>
            </a:r>
          </a:p>
          <a:p>
            <a:pPr eaLnBrk="0" hangingPunct="0">
              <a:spcBef>
                <a:spcPct val="0"/>
              </a:spcBef>
              <a:buFontTx/>
              <a:buChar char="-"/>
            </a:pPr>
            <a:r>
              <a:rPr lang="en-US" sz="3200" b="1" dirty="0">
                <a:latin typeface="Arial" charset="0"/>
              </a:rPr>
              <a:t>The cloud is complicated</a:t>
            </a:r>
          </a:p>
          <a:p>
            <a:pPr eaLnBrk="0" hangingPunct="0">
              <a:spcBef>
                <a:spcPct val="0"/>
              </a:spcBef>
              <a:buFontTx/>
              <a:buChar char="-"/>
            </a:pPr>
            <a:endParaRPr lang="en-US" sz="3200" b="1"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pPr eaLnBrk="0" hangingPunct="0">
              <a:spcBef>
                <a:spcPct val="0"/>
              </a:spcBef>
            </a:pPr>
            <a:endParaRPr lang="en-US" sz="3200" b="1"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pPr eaLnBrk="0" hangingPunct="0">
              <a:spcBef>
                <a:spcPct val="0"/>
              </a:spcBef>
            </a:pPr>
            <a:endParaRPr lang="en-US" sz="3200" b="1"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30425"/>
            <a:ext cx="6629400" cy="1470025"/>
          </a:xfrm>
          <a:prstGeom prst="rect">
            <a:avLst/>
          </a:prstGeom>
        </p:spPr>
        <p:txBody>
          <a:bodyPr/>
          <a:lstStyle>
            <a:lvl1pPr algn="r">
              <a:defRPr b="1" baseline="0">
                <a:solidFill>
                  <a:srgbClr val="6699CC"/>
                </a:solidFill>
                <a:latin typeface="Cambr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6629400" cy="1752600"/>
          </a:xfrm>
          <a:prstGeom prst="rect">
            <a:avLst/>
          </a:prstGeom>
        </p:spPr>
        <p:txBody>
          <a:bodyPr>
            <a:noAutofit/>
          </a:bodyPr>
          <a:lstStyle>
            <a:lvl1pPr marL="0" indent="0" algn="r">
              <a:spcBef>
                <a:spcPts val="0"/>
              </a:spcBef>
              <a:buNone/>
              <a:defRPr sz="2800" baseline="0">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wrap="square" numCol="1" anchor="t" anchorCtr="0" compatLnSpc="1">
            <a:prstTxWarp prst="textNoShape">
              <a:avLst/>
            </a:prstTxWarp>
          </a:bodyPr>
          <a:lstStyle>
            <a:lvl1pPr eaLnBrk="0" hangingPunct="0">
              <a:buClr>
                <a:srgbClr val="000000"/>
              </a:buClr>
              <a:buSzPct val="100000"/>
              <a:buFont typeface="Times New Roman" charset="0"/>
              <a:buNone/>
              <a:defRPr>
                <a:latin typeface="Times" charset="0"/>
              </a:defRPr>
            </a:lvl1pPr>
          </a:lstStyle>
          <a:p>
            <a:pPr>
              <a:defRPr/>
            </a:pPr>
            <a:fld id="{927F84D8-5046-DD41-8388-BA6F8BBFE978}" type="datetime1">
              <a:rPr lang="en-US" smtClean="0"/>
              <a:pPr>
                <a:defRPr/>
              </a:pPr>
              <a:t>7/21/2010</a:t>
            </a:fld>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buClr>
                <a:srgbClr val="000000"/>
              </a:buClr>
              <a:buSzPct val="100000"/>
              <a:buFont typeface="Times New Roman" charset="0"/>
              <a:buNone/>
              <a:defRPr sz="1800">
                <a:latin typeface="Times" charset="0"/>
                <a:ea typeface="+mn-ea"/>
                <a:cs typeface="Arial" pitchFamily="34" charset="0"/>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atin typeface="Times" charset="0"/>
              </a:defRPr>
            </a:lvl1pPr>
          </a:lstStyle>
          <a:p>
            <a:pPr>
              <a:defRPr/>
            </a:pPr>
            <a:fld id="{863F6FA9-800D-4C40-BAFB-DE9209BC0C3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30425"/>
            <a:ext cx="6629400" cy="1470025"/>
          </a:xfrm>
          <a:prstGeom prst="rect">
            <a:avLst/>
          </a:prstGeom>
        </p:spPr>
        <p:txBody>
          <a:bodyPr/>
          <a:lstStyle>
            <a:lvl1pPr algn="r">
              <a:defRPr b="1" baseline="0">
                <a:ln>
                  <a:solidFill>
                    <a:schemeClr val="tx1"/>
                  </a:solidFill>
                </a:ln>
                <a:solidFill>
                  <a:schemeClr val="tx1"/>
                </a:solidFill>
                <a:latin typeface="Cambr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6629400" cy="1752600"/>
          </a:xfrm>
          <a:prstGeom prst="rect">
            <a:avLst/>
          </a:prstGeom>
        </p:spPr>
        <p:txBody>
          <a:bodyPr>
            <a:noAutofit/>
          </a:bodyPr>
          <a:lstStyle>
            <a:lvl1pPr marL="0" indent="0" algn="r">
              <a:spcBef>
                <a:spcPts val="0"/>
              </a:spcBef>
              <a:buNone/>
              <a:defRPr sz="2800" baseline="0">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792162"/>
          </a:xfrm>
          <a:prstGeom prst="rect">
            <a:avLst/>
          </a:prstGeom>
        </p:spPr>
        <p:txBody>
          <a:bodyPr/>
          <a:lstStyle>
            <a:lvl1pPr>
              <a:defRPr sz="3600">
                <a:ln>
                  <a:solidFill>
                    <a:schemeClr val="tx1"/>
                  </a:solidFill>
                </a:ln>
                <a:solidFill>
                  <a:schemeClr val="tx1"/>
                </a:solidFill>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0" y="1219200"/>
            <a:ext cx="7162800" cy="49069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19200" y="6492875"/>
            <a:ext cx="1447800" cy="365125"/>
          </a:xfrm>
        </p:spPr>
        <p:txBody>
          <a:bodyPr/>
          <a:lstStyle>
            <a:lvl1pPr>
              <a:defRPr/>
            </a:lvl1pPr>
          </a:lstStyle>
          <a:p>
            <a:fld id="{1D8BD707-D9CF-40AE-B4C6-C98DA3205C09}" type="datetimeFigureOut">
              <a:rPr lang="en-US" smtClean="0"/>
              <a:pPr/>
              <a:t>7/21/2010</a:t>
            </a:fld>
            <a:endParaRPr lang="en-US"/>
          </a:p>
        </p:txBody>
      </p:sp>
      <p:sp>
        <p:nvSpPr>
          <p:cNvPr id="5"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792162"/>
          </a:xfrm>
          <a:prstGeom prst="rect">
            <a:avLst/>
          </a:prstGeom>
        </p:spPr>
        <p:txBody>
          <a:bodyPr/>
          <a:lstStyle>
            <a:lvl1pPr>
              <a:defRPr sz="3600">
                <a:solidFill>
                  <a:srgbClr val="6699CC"/>
                </a:solidFill>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0" y="1219200"/>
            <a:ext cx="7162800" cy="4906963"/>
          </a:xfrm>
          <a:prstGeom prst="rect">
            <a:avLst/>
          </a:prstGeom>
        </p:spPr>
        <p:txBody>
          <a:bodyPr/>
          <a:lstStyle>
            <a:lvl1pPr>
              <a:defRPr>
                <a:solidFill>
                  <a:srgbClr val="292929"/>
                </a:solidFill>
              </a:defRPr>
            </a:lvl1pPr>
            <a:lvl2pPr>
              <a:defRPr>
                <a:solidFill>
                  <a:srgbClr val="292929"/>
                </a:solidFill>
              </a:defRPr>
            </a:lvl2pPr>
            <a:lvl3pPr>
              <a:defRPr>
                <a:solidFill>
                  <a:srgbClr val="292929"/>
                </a:solidFill>
              </a:defRPr>
            </a:lvl3pPr>
            <a:lvl4pPr>
              <a:defRPr>
                <a:solidFill>
                  <a:srgbClr val="292929"/>
                </a:solidFill>
              </a:defRPr>
            </a:lvl4pPr>
            <a:lvl5pPr>
              <a:defRPr>
                <a:solidFill>
                  <a:srgbClr val="29292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5"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wrap="square" numCol="1" anchor="t" anchorCtr="0" compatLnSpc="1">
            <a:prstTxWarp prst="textNoShape">
              <a:avLst/>
            </a:prstTxWarp>
          </a:bodyPr>
          <a:lstStyle>
            <a:lvl1pPr eaLnBrk="0" hangingPunct="0">
              <a:buClr>
                <a:srgbClr val="000000"/>
              </a:buClr>
              <a:buSzPct val="100000"/>
              <a:buFont typeface="Times New Roman" charset="0"/>
              <a:buNone/>
              <a:defRPr>
                <a:latin typeface="Times" charset="0"/>
              </a:defRPr>
            </a:lvl1pPr>
          </a:lstStyle>
          <a:p>
            <a:pPr>
              <a:defRPr/>
            </a:pPr>
            <a:fld id="{927F84D8-5046-DD41-8388-BA6F8BBFE978}" type="datetime1">
              <a:rPr lang="en-US" smtClean="0"/>
              <a:pPr>
                <a:defRPr/>
              </a:pPr>
              <a:t>7/21/2010</a:t>
            </a:fld>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buClr>
                <a:srgbClr val="000000"/>
              </a:buClr>
              <a:buSzPct val="100000"/>
              <a:buFont typeface="Times New Roman" charset="0"/>
              <a:buNone/>
              <a:defRPr sz="1800">
                <a:latin typeface="Times" charset="0"/>
                <a:ea typeface="+mn-ea"/>
                <a:cs typeface="Arial" pitchFamily="34" charset="0"/>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atin typeface="Times" charset="0"/>
              </a:defRPr>
            </a:lvl1pPr>
          </a:lstStyle>
          <a:p>
            <a:pPr>
              <a:defRPr/>
            </a:pPr>
            <a:fld id="{863F6FA9-800D-4C40-BAFB-DE9209BC0C31}"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432A1A6-677F-4239-A065-84A0AE76F879}" type="datetimeFigureOut">
              <a:rPr lang="en-US" smtClean="0"/>
              <a:pPr/>
              <a:t>7/21/2010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58D3-66DD-414C-A7FD-C2555BE4540A}"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7/21/2010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7/21/2010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D8BD707-D9CF-40AE-B4C6-C98DA3205C09}" type="datetimeFigureOut">
              <a:rPr lang="en-US" smtClean="0"/>
              <a:pPr/>
              <a:t>7/21/2010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D8BD707-D9CF-40AE-B4C6-C98DA3205C09}" type="datetimeFigureOut">
              <a:rPr lang="en-US" smtClean="0"/>
              <a:pPr/>
              <a:t>7/21/2010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D8BD707-D9CF-40AE-B4C6-C98DA3205C09}" type="datetimeFigureOut">
              <a:rPr lang="en-US" smtClean="0"/>
              <a:pPr/>
              <a:t>7/21/2010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7/21/2010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7/21/2010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AutoShape 2"/>
          <p:cNvSpPr>
            <a:spLocks noChangeArrowheads="1"/>
          </p:cNvSpPr>
          <p:nvPr/>
        </p:nvSpPr>
        <p:spPr bwMode="auto">
          <a:xfrm rot="16200000">
            <a:off x="8534400" y="457200"/>
            <a:ext cx="609600" cy="609600"/>
          </a:xfrm>
          <a:prstGeom prst="rtTriangle">
            <a:avLst/>
          </a:prstGeom>
          <a:solidFill>
            <a:schemeClr val="bg1"/>
          </a:solidFill>
          <a:ln w="9525">
            <a:noFill/>
            <a:miter lim="800000"/>
            <a:headEnd/>
            <a:tailEnd/>
          </a:ln>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6" name="Freeform 3"/>
          <p:cNvSpPr>
            <a:spLocks/>
          </p:cNvSpPr>
          <p:nvPr/>
        </p:nvSpPr>
        <p:spPr bwMode="auto">
          <a:xfrm>
            <a:off x="0" y="0"/>
            <a:ext cx="9144000" cy="1066800"/>
          </a:xfrm>
          <a:custGeom>
            <a:avLst/>
            <a:gdLst/>
            <a:ahLst/>
            <a:cxnLst>
              <a:cxn ang="0">
                <a:pos x="5424" y="672"/>
              </a:cxn>
              <a:cxn ang="0">
                <a:pos x="0" y="672"/>
              </a:cxn>
              <a:cxn ang="0">
                <a:pos x="0" y="0"/>
              </a:cxn>
              <a:cxn ang="0">
                <a:pos x="5760" y="0"/>
              </a:cxn>
              <a:cxn ang="0">
                <a:pos x="5760" y="288"/>
              </a:cxn>
              <a:cxn ang="0">
                <a:pos x="5376" y="672"/>
              </a:cxn>
              <a:cxn ang="0">
                <a:pos x="5424" y="672"/>
              </a:cxn>
            </a:cxnLst>
            <a:rect l="0" t="0" r="r" b="b"/>
            <a:pathLst>
              <a:path w="5760" h="672">
                <a:moveTo>
                  <a:pt x="5424" y="672"/>
                </a:moveTo>
                <a:lnTo>
                  <a:pt x="0" y="672"/>
                </a:lnTo>
                <a:lnTo>
                  <a:pt x="0" y="0"/>
                </a:lnTo>
                <a:lnTo>
                  <a:pt x="5760" y="0"/>
                </a:lnTo>
                <a:lnTo>
                  <a:pt x="5760" y="288"/>
                </a:lnTo>
                <a:lnTo>
                  <a:pt x="5376" y="672"/>
                </a:lnTo>
                <a:lnTo>
                  <a:pt x="5424" y="672"/>
                </a:lnTo>
                <a:close/>
              </a:path>
            </a:pathLst>
          </a:custGeom>
          <a:solidFill>
            <a:srgbClr val="0091B5"/>
          </a:solidFill>
          <a:ln w="9525">
            <a:noFill/>
            <a:round/>
            <a:headEnd/>
            <a:tailEnd/>
          </a:ln>
          <a:effectLst>
            <a:outerShdw blurRad="63500" dist="38099" dir="2700000" algn="ctr" rotWithShape="0">
              <a:srgbClr val="000000">
                <a:alpha val="74998"/>
              </a:srgbClr>
            </a:outerShdw>
          </a:effectLst>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7" name="Rectangle 6"/>
          <p:cNvSpPr>
            <a:spLocks noChangeArrowheads="1"/>
          </p:cNvSpPr>
          <p:nvPr/>
        </p:nvSpPr>
        <p:spPr bwMode="auto">
          <a:xfrm>
            <a:off x="0" y="1066800"/>
            <a:ext cx="9144000" cy="5791200"/>
          </a:xfrm>
          <a:prstGeom prst="rect">
            <a:avLst/>
          </a:prstGeom>
          <a:solidFill>
            <a:schemeClr val="tx1"/>
          </a:solidFill>
          <a:ln w="9525">
            <a:noFill/>
            <a:miter lim="800000"/>
            <a:headEnd/>
            <a:tailEnd/>
          </a:ln>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9" name="Chart Placeholder 3"/>
          <p:cNvSpPr>
            <a:spLocks noGrp="1"/>
          </p:cNvSpPr>
          <p:nvPr>
            <p:ph type="chart" sz="half" idx="2"/>
          </p:nvPr>
        </p:nvSpPr>
        <p:spPr>
          <a:xfrm>
            <a:off x="4732037" y="1446982"/>
            <a:ext cx="3851185" cy="439608"/>
          </a:xfrm>
        </p:spPr>
        <p:txBody>
          <a:bodyPr/>
          <a:lstStyle>
            <a:lvl1pPr>
              <a:buClr>
                <a:schemeClr val="accent6"/>
              </a:buClr>
              <a:defRPr sz="2200"/>
            </a:lvl1pPr>
          </a:lstStyle>
          <a:p>
            <a:pPr lvl="0"/>
            <a:endParaRPr lang="en-US" noProof="0" dirty="0" smtClean="0"/>
          </a:p>
        </p:txBody>
      </p:sp>
      <p:sp>
        <p:nvSpPr>
          <p:cNvPr id="10" name="Content Placeholder 3"/>
          <p:cNvSpPr>
            <a:spLocks noGrp="1"/>
          </p:cNvSpPr>
          <p:nvPr>
            <p:ph sz="half" idx="12"/>
          </p:nvPr>
        </p:nvSpPr>
        <p:spPr>
          <a:xfrm>
            <a:off x="743359" y="1446982"/>
            <a:ext cx="3835011" cy="2046304"/>
          </a:xfrm>
        </p:spPr>
        <p:txBody>
          <a:bodyPr/>
          <a:lstStyle>
            <a:lvl1pPr>
              <a:buClr>
                <a:schemeClr val="accent6"/>
              </a:buClr>
              <a:defRPr sz="2200"/>
            </a:lvl1pPr>
            <a:lvl2pPr>
              <a:buClr>
                <a:schemeClr val="accent6"/>
              </a:buClr>
              <a:defRPr sz="2200"/>
            </a:lvl2pPr>
            <a:lvl3pPr>
              <a:buClr>
                <a:schemeClr val="accent6"/>
              </a:buClr>
              <a:defRPr sz="2000"/>
            </a:lvl3pPr>
            <a:lvl4pPr>
              <a:buClr>
                <a:schemeClr val="accent6"/>
              </a:buClr>
              <a:defRPr sz="1800"/>
            </a:lvl4pPr>
            <a:lvl5pPr>
              <a:buClr>
                <a:schemeClr val="accent6"/>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0"/>
          <p:cNvSpPr>
            <a:spLocks noGrp="1" noChangeArrowheads="1"/>
          </p:cNvSpPr>
          <p:nvPr>
            <p:ph type="sldNum" sz="quarter" idx="13"/>
          </p:nvPr>
        </p:nvSpPr>
        <p:spPr bwMode="auto">
          <a:xfrm>
            <a:off x="8305800" y="762000"/>
            <a:ext cx="838200" cy="269875"/>
          </a:xfrm>
          <a:prstGeom prst="rect">
            <a:avLst/>
          </a:prstGeom>
          <a:ln w="12700">
            <a:miter lim="800000"/>
            <a:headEnd/>
            <a:tailEnd/>
          </a:ln>
        </p:spPr>
        <p:txBody>
          <a:bodyPr vert="horz" wrap="square" lIns="90488" tIns="44450" rIns="90488" bIns="44450" numCol="1" anchor="b" anchorCtr="0" compatLnSpc="1">
            <a:prstTxWarp prst="textNoShape">
              <a:avLst/>
            </a:prstTxWarp>
          </a:bodyPr>
          <a:lstStyle>
            <a:lvl1pPr algn="r" eaLnBrk="0" hangingPunct="0">
              <a:lnSpc>
                <a:spcPct val="80000"/>
              </a:lnSpc>
              <a:defRPr sz="1200"/>
            </a:lvl1pPr>
          </a:lstStyle>
          <a:p>
            <a:fld id="{BC882545-F517-4A93-9EDD-AEE649F699C4}" type="slidenum">
              <a:rPr lang="en-US"/>
              <a:pPr/>
              <a:t>‹#›</a:t>
            </a:fld>
            <a:endParaRPr lang="en-US"/>
          </a:p>
        </p:txBody>
      </p:sp>
      <p:sp>
        <p:nvSpPr>
          <p:cNvPr id="11" name="Footer Placeholder 4"/>
          <p:cNvSpPr>
            <a:spLocks noGrp="1"/>
          </p:cNvSpPr>
          <p:nvPr>
            <p:ph type="ftr" sz="quarter" idx="14"/>
          </p:nvPr>
        </p:nvSpPr>
        <p:spPr bwMode="auto">
          <a:xfrm>
            <a:off x="1044575" y="6553200"/>
            <a:ext cx="2895600" cy="228600"/>
          </a:xfrm>
          <a:prstGeom prst="rect">
            <a:avLst/>
          </a:prstGeom>
          <a:ln w="12700">
            <a:miter lim="800000"/>
            <a:headEnd/>
            <a:tailEnd/>
          </a:ln>
        </p:spPr>
        <p:txBody>
          <a:bodyPr vert="horz" wrap="square" lIns="91440" tIns="45720" rIns="91440" bIns="45720" numCol="1" anchor="b" anchorCtr="0" compatLnSpc="1">
            <a:prstTxWarp prst="textNoShape">
              <a:avLst/>
            </a:prstTxWarp>
          </a:bodyPr>
          <a:lstStyle>
            <a:lvl1pPr eaLnBrk="0" hangingPunct="0">
              <a:lnSpc>
                <a:spcPct val="80000"/>
              </a:lnSpc>
              <a:defRPr sz="900" b="0">
                <a:solidFill>
                  <a:srgbClr val="49484A"/>
                </a:solidFill>
                <a:cs typeface="Arial" charset="0"/>
              </a:defRPr>
            </a:lvl1pPr>
          </a:lstStyle>
          <a:p>
            <a:r>
              <a:rPr lang="en-US"/>
              <a:t>© 2010 WGBH </a:t>
            </a:r>
            <a:endParaRPr lang="en-US" sz="240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Text and Clip Art">
    <p:spTree>
      <p:nvGrpSpPr>
        <p:cNvPr id="1" name=""/>
        <p:cNvGrpSpPr/>
        <p:nvPr/>
      </p:nvGrpSpPr>
      <p:grpSpPr>
        <a:xfrm>
          <a:off x="0" y="0"/>
          <a:ext cx="0" cy="0"/>
          <a:chOff x="0" y="0"/>
          <a:chExt cx="0" cy="0"/>
        </a:xfrm>
      </p:grpSpPr>
      <p:sp>
        <p:nvSpPr>
          <p:cNvPr id="3" name="AutoShape 6"/>
          <p:cNvSpPr>
            <a:spLocks noChangeArrowheads="1"/>
          </p:cNvSpPr>
          <p:nvPr/>
        </p:nvSpPr>
        <p:spPr bwMode="auto">
          <a:xfrm rot="16200000">
            <a:off x="5991225" y="3697288"/>
            <a:ext cx="3159125" cy="3159125"/>
          </a:xfrm>
          <a:prstGeom prst="rtTriangle">
            <a:avLst/>
          </a:prstGeom>
          <a:solidFill>
            <a:schemeClr val="accent1"/>
          </a:solidFill>
          <a:ln w="9525">
            <a:noFill/>
            <a:miter lim="800000"/>
            <a:headEnd/>
            <a:tailEnd/>
          </a:ln>
        </p:spPr>
        <p:txBody>
          <a:bodyPr vert="eaVert" wrap="none" anchor="ctr"/>
          <a:lstStyle/>
          <a:p>
            <a:pPr eaLnBrk="0" hangingPunct="0">
              <a:lnSpc>
                <a:spcPct val="80000"/>
              </a:lnSpc>
              <a:defRPr/>
            </a:pPr>
            <a:endParaRPr lang="en-US">
              <a:ea typeface="+mn-ea"/>
            </a:endParaRPr>
          </a:p>
        </p:txBody>
      </p:sp>
      <p:sp>
        <p:nvSpPr>
          <p:cNvPr id="4" name="Freeform 7"/>
          <p:cNvSpPr>
            <a:spLocks/>
          </p:cNvSpPr>
          <p:nvPr/>
        </p:nvSpPr>
        <p:spPr bwMode="auto">
          <a:xfrm>
            <a:off x="0" y="0"/>
            <a:ext cx="9144000" cy="6858000"/>
          </a:xfrm>
          <a:custGeom>
            <a:avLst/>
            <a:gdLst/>
            <a:ahLst/>
            <a:cxnLst>
              <a:cxn ang="0">
                <a:pos x="3792" y="4320"/>
              </a:cxn>
              <a:cxn ang="0">
                <a:pos x="0" y="4320"/>
              </a:cxn>
              <a:cxn ang="0">
                <a:pos x="0" y="0"/>
              </a:cxn>
              <a:cxn ang="0">
                <a:pos x="5760" y="0"/>
              </a:cxn>
              <a:cxn ang="0">
                <a:pos x="5760" y="2352"/>
              </a:cxn>
              <a:cxn ang="0">
                <a:pos x="3792" y="4320"/>
              </a:cxn>
            </a:cxnLst>
            <a:rect l="0" t="0" r="r" b="b"/>
            <a:pathLst>
              <a:path w="5760" h="4320">
                <a:moveTo>
                  <a:pt x="3792" y="4320"/>
                </a:moveTo>
                <a:lnTo>
                  <a:pt x="0" y="4320"/>
                </a:lnTo>
                <a:lnTo>
                  <a:pt x="0" y="0"/>
                </a:lnTo>
                <a:lnTo>
                  <a:pt x="5760" y="0"/>
                </a:lnTo>
                <a:lnTo>
                  <a:pt x="5760" y="2352"/>
                </a:lnTo>
                <a:lnTo>
                  <a:pt x="3792" y="4320"/>
                </a:lnTo>
                <a:close/>
              </a:path>
            </a:pathLst>
          </a:custGeom>
          <a:solidFill>
            <a:srgbClr val="0091B5"/>
          </a:solidFill>
          <a:ln w="9525">
            <a:noFill/>
            <a:round/>
            <a:headEnd/>
            <a:tailEnd/>
          </a:ln>
          <a:effectLst>
            <a:outerShdw blurRad="63500" dist="38098" dir="4079985" algn="ctr" rotWithShape="0">
              <a:srgbClr val="000000">
                <a:alpha val="67999"/>
              </a:srgbClr>
            </a:outerShdw>
          </a:effectLst>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5" name="Rectangle 19"/>
          <p:cNvSpPr>
            <a:spLocks noGrp="1" noChangeArrowheads="1"/>
          </p:cNvSpPr>
          <p:nvPr>
            <p:ph type="ctrTitle"/>
          </p:nvPr>
        </p:nvSpPr>
        <p:spPr>
          <a:xfrm>
            <a:off x="1143000" y="838200"/>
            <a:ext cx="6248400" cy="2057400"/>
          </a:xfrm>
        </p:spPr>
        <p:txBody>
          <a:bodyPr anchor="t"/>
          <a:lstStyle>
            <a:lvl1pPr>
              <a:defRPr sz="4000">
                <a:latin typeface="Arial Black"/>
                <a:cs typeface="Arial Black"/>
              </a:defRPr>
            </a:lvl1pPr>
          </a:lstStyle>
          <a:p>
            <a:r>
              <a:rPr lang="en-US" dirty="0" smtClean="0"/>
              <a:t>Click to edit Master title style</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rot="16200000">
            <a:off x="5991225" y="3697288"/>
            <a:ext cx="3159125" cy="3159125"/>
          </a:xfrm>
          <a:prstGeom prst="rtTriangle">
            <a:avLst/>
          </a:prstGeom>
          <a:solidFill>
            <a:srgbClr val="0091B5"/>
          </a:solidFill>
          <a:ln w="9525">
            <a:noFill/>
            <a:miter lim="800000"/>
            <a:headEnd/>
            <a:tailEnd/>
          </a:ln>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5" name="Freeform 3"/>
          <p:cNvSpPr>
            <a:spLocks/>
          </p:cNvSpPr>
          <p:nvPr/>
        </p:nvSpPr>
        <p:spPr bwMode="auto">
          <a:xfrm>
            <a:off x="0" y="0"/>
            <a:ext cx="9144000" cy="6858000"/>
          </a:xfrm>
          <a:custGeom>
            <a:avLst/>
            <a:gdLst/>
            <a:ahLst/>
            <a:cxnLst>
              <a:cxn ang="0">
                <a:pos x="3792" y="4320"/>
              </a:cxn>
              <a:cxn ang="0">
                <a:pos x="0" y="4320"/>
              </a:cxn>
              <a:cxn ang="0">
                <a:pos x="0" y="0"/>
              </a:cxn>
              <a:cxn ang="0">
                <a:pos x="5760" y="0"/>
              </a:cxn>
              <a:cxn ang="0">
                <a:pos x="5760" y="2352"/>
              </a:cxn>
              <a:cxn ang="0">
                <a:pos x="3792" y="4320"/>
              </a:cxn>
            </a:cxnLst>
            <a:rect l="0" t="0" r="r" b="b"/>
            <a:pathLst>
              <a:path w="5760" h="4320">
                <a:moveTo>
                  <a:pt x="3792" y="4320"/>
                </a:moveTo>
                <a:lnTo>
                  <a:pt x="0" y="4320"/>
                </a:lnTo>
                <a:lnTo>
                  <a:pt x="0" y="0"/>
                </a:lnTo>
                <a:lnTo>
                  <a:pt x="5760" y="0"/>
                </a:lnTo>
                <a:lnTo>
                  <a:pt x="5760" y="2352"/>
                </a:lnTo>
                <a:lnTo>
                  <a:pt x="3792" y="4320"/>
                </a:lnTo>
                <a:close/>
              </a:path>
            </a:pathLst>
          </a:custGeom>
          <a:solidFill>
            <a:schemeClr val="bg1"/>
          </a:solidFill>
          <a:ln w="9525">
            <a:noFill/>
            <a:round/>
            <a:headEnd/>
            <a:tailEnd/>
          </a:ln>
          <a:effectLst>
            <a:outerShdw blurRad="63500" dist="38098" dir="4079985" algn="ctr" rotWithShape="0">
              <a:srgbClr val="000000">
                <a:alpha val="67999"/>
              </a:srgbClr>
            </a:outerShdw>
          </a:effectLst>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6" name="Rectangle 4"/>
          <p:cNvSpPr>
            <a:spLocks noChangeArrowheads="1"/>
          </p:cNvSpPr>
          <p:nvPr/>
        </p:nvSpPr>
        <p:spPr bwMode="auto">
          <a:xfrm>
            <a:off x="0" y="5334000"/>
            <a:ext cx="9144000" cy="1066800"/>
          </a:xfrm>
          <a:prstGeom prst="rect">
            <a:avLst/>
          </a:prstGeom>
          <a:solidFill>
            <a:schemeClr val="accent1"/>
          </a:solidFill>
          <a:ln w="9525">
            <a:noFill/>
            <a:miter lim="800000"/>
            <a:headEnd/>
            <a:tailEnd/>
          </a:ln>
        </p:spPr>
        <p:txBody>
          <a:bodyPr wrap="none" anchor="ctr"/>
          <a:lstStyle/>
          <a:p>
            <a:pPr algn="ctr" eaLnBrk="0" hangingPunct="0">
              <a:lnSpc>
                <a:spcPct val="80000"/>
              </a:lnSpc>
              <a:defRPr/>
            </a:pPr>
            <a:endParaRPr lang="en-US">
              <a:latin typeface="Times New Roman" charset="0"/>
              <a:cs typeface="ＭＳ Ｐゴシック" charset="-128"/>
            </a:endParaRPr>
          </a:p>
        </p:txBody>
      </p:sp>
      <p:pic>
        <p:nvPicPr>
          <p:cNvPr id="7" name="Picture 7" descr="WGBH_logo_white"/>
          <p:cNvPicPr>
            <a:picLocks noChangeAspect="1" noChangeArrowheads="1"/>
          </p:cNvPicPr>
          <p:nvPr/>
        </p:nvPicPr>
        <p:blipFill>
          <a:blip r:embed="rId2" cstate="print"/>
          <a:srcRect/>
          <a:stretch>
            <a:fillRect/>
          </a:stretch>
        </p:blipFill>
        <p:spPr bwMode="auto">
          <a:xfrm>
            <a:off x="7062788" y="5543550"/>
            <a:ext cx="1701800" cy="628650"/>
          </a:xfrm>
          <a:prstGeom prst="rect">
            <a:avLst/>
          </a:prstGeom>
          <a:noFill/>
          <a:ln w="9525">
            <a:noFill/>
            <a:miter lim="800000"/>
            <a:headEnd/>
            <a:tailEnd/>
          </a:ln>
        </p:spPr>
      </p:pic>
      <p:sp>
        <p:nvSpPr>
          <p:cNvPr id="8" name="Line 8"/>
          <p:cNvSpPr>
            <a:spLocks noChangeShapeType="1"/>
          </p:cNvSpPr>
          <p:nvPr/>
        </p:nvSpPr>
        <p:spPr bwMode="auto">
          <a:xfrm>
            <a:off x="1219200" y="2971800"/>
            <a:ext cx="6172200" cy="0"/>
          </a:xfrm>
          <a:prstGeom prst="line">
            <a:avLst/>
          </a:prstGeom>
          <a:noFill/>
          <a:ln w="9525">
            <a:solidFill>
              <a:schemeClr val="accent6"/>
            </a:solidFill>
            <a:round/>
            <a:headEnd/>
            <a:tailEnd/>
          </a:ln>
        </p:spPr>
        <p:txBody>
          <a:bodyPr wrap="none" anchor="ctr"/>
          <a:lstStyle/>
          <a:p>
            <a:pPr eaLnBrk="0" hangingPunct="0">
              <a:lnSpc>
                <a:spcPct val="80000"/>
              </a:lnSpc>
              <a:defRPr/>
            </a:pPr>
            <a:endParaRPr lang="en-US">
              <a:latin typeface="Times New Roman" charset="0"/>
              <a:cs typeface="ＭＳ Ｐゴシック" charset="-128"/>
            </a:endParaRPr>
          </a:p>
        </p:txBody>
      </p:sp>
      <p:pic>
        <p:nvPicPr>
          <p:cNvPr id="9" name="Picture 2"/>
          <p:cNvPicPr>
            <a:picLocks noChangeAspect="1" noChangeArrowheads="1"/>
          </p:cNvPicPr>
          <p:nvPr/>
        </p:nvPicPr>
        <p:blipFill>
          <a:blip r:embed="rId3" cstate="print"/>
          <a:srcRect/>
          <a:stretch>
            <a:fillRect/>
          </a:stretch>
        </p:blipFill>
        <p:spPr bwMode="auto">
          <a:xfrm>
            <a:off x="63500" y="5405438"/>
            <a:ext cx="1295400" cy="6796087"/>
          </a:xfrm>
          <a:prstGeom prst="rect">
            <a:avLst/>
          </a:prstGeom>
          <a:noFill/>
          <a:ln w="9525">
            <a:noFill/>
            <a:miter lim="800000"/>
            <a:headEnd/>
            <a:tailEnd/>
          </a:ln>
        </p:spPr>
      </p:pic>
      <p:pic>
        <p:nvPicPr>
          <p:cNvPr id="10" name="Picture 2" descr="http://duraspace.org/images/logos/duracloud_logo_horiz_300.png"/>
          <p:cNvPicPr>
            <a:picLocks noChangeAspect="1" noChangeArrowheads="1"/>
          </p:cNvPicPr>
          <p:nvPr/>
        </p:nvPicPr>
        <p:blipFill>
          <a:blip r:embed="rId4" cstate="print"/>
          <a:srcRect/>
          <a:stretch>
            <a:fillRect/>
          </a:stretch>
        </p:blipFill>
        <p:spPr bwMode="auto">
          <a:xfrm>
            <a:off x="63500" y="6261100"/>
            <a:ext cx="1268413" cy="457200"/>
          </a:xfrm>
          <a:prstGeom prst="rect">
            <a:avLst/>
          </a:prstGeom>
          <a:noFill/>
          <a:ln w="9525">
            <a:noFill/>
            <a:miter lim="800000"/>
            <a:headEnd/>
            <a:tailEnd/>
          </a:ln>
        </p:spPr>
      </p:pic>
      <p:sp>
        <p:nvSpPr>
          <p:cNvPr id="82949" name="Rectangle 19"/>
          <p:cNvSpPr>
            <a:spLocks noGrp="1" noChangeArrowheads="1"/>
          </p:cNvSpPr>
          <p:nvPr>
            <p:ph type="ctrTitle"/>
          </p:nvPr>
        </p:nvSpPr>
        <p:spPr>
          <a:xfrm>
            <a:off x="1143000" y="838200"/>
            <a:ext cx="6248400" cy="2057400"/>
          </a:xfrm>
        </p:spPr>
        <p:txBody>
          <a:bodyPr anchor="t"/>
          <a:lstStyle>
            <a:lvl1pPr>
              <a:defRPr sz="4000">
                <a:latin typeface="Arial Black"/>
                <a:cs typeface="Arial Black"/>
              </a:defRPr>
            </a:lvl1pPr>
          </a:lstStyle>
          <a:p>
            <a:r>
              <a:rPr lang="en-US" smtClean="0"/>
              <a:t>Click to edit Master title style</a:t>
            </a:r>
            <a:endParaRPr lang="en-US" dirty="0"/>
          </a:p>
        </p:txBody>
      </p:sp>
      <p:sp>
        <p:nvSpPr>
          <p:cNvPr id="82950" name="Rectangle 20"/>
          <p:cNvSpPr>
            <a:spLocks noGrp="1" noChangeArrowheads="1"/>
          </p:cNvSpPr>
          <p:nvPr>
            <p:ph type="subTitle" idx="1"/>
          </p:nvPr>
        </p:nvSpPr>
        <p:spPr>
          <a:xfrm>
            <a:off x="1143000" y="3124200"/>
            <a:ext cx="6248400" cy="1239621"/>
          </a:xfrm>
        </p:spPr>
        <p:txBody>
          <a:bodyPr/>
          <a:lstStyle>
            <a:lvl1pPr marL="0" indent="0" eaLnBrk="1" hangingPunct="1">
              <a:buFont typeface="Wingdings" pitchFamily="-112" charset="2"/>
              <a:buNone/>
              <a:defRPr b="0">
                <a:solidFill>
                  <a:schemeClr val="tx1"/>
                </a:solidFill>
              </a:defRPr>
            </a:lvl1pPr>
          </a:lstStyle>
          <a:p>
            <a:r>
              <a:rPr lang="en-US"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utoShape 2"/>
          <p:cNvSpPr>
            <a:spLocks noChangeArrowheads="1"/>
          </p:cNvSpPr>
          <p:nvPr/>
        </p:nvSpPr>
        <p:spPr bwMode="auto">
          <a:xfrm rot="16200000">
            <a:off x="8534400" y="457200"/>
            <a:ext cx="609600" cy="609600"/>
          </a:xfrm>
          <a:prstGeom prst="rtTriangle">
            <a:avLst/>
          </a:prstGeom>
          <a:solidFill>
            <a:schemeClr val="bg1"/>
          </a:solidFill>
          <a:ln w="9525">
            <a:noFill/>
            <a:miter lim="800000"/>
            <a:headEnd/>
            <a:tailEnd/>
          </a:ln>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5" name="Freeform 3"/>
          <p:cNvSpPr>
            <a:spLocks/>
          </p:cNvSpPr>
          <p:nvPr/>
        </p:nvSpPr>
        <p:spPr bwMode="auto">
          <a:xfrm>
            <a:off x="0" y="0"/>
            <a:ext cx="9144000" cy="1066800"/>
          </a:xfrm>
          <a:custGeom>
            <a:avLst/>
            <a:gdLst/>
            <a:ahLst/>
            <a:cxnLst>
              <a:cxn ang="0">
                <a:pos x="5424" y="672"/>
              </a:cxn>
              <a:cxn ang="0">
                <a:pos x="0" y="672"/>
              </a:cxn>
              <a:cxn ang="0">
                <a:pos x="0" y="0"/>
              </a:cxn>
              <a:cxn ang="0">
                <a:pos x="5760" y="0"/>
              </a:cxn>
              <a:cxn ang="0">
                <a:pos x="5760" y="288"/>
              </a:cxn>
              <a:cxn ang="0">
                <a:pos x="5376" y="672"/>
              </a:cxn>
              <a:cxn ang="0">
                <a:pos x="5424" y="672"/>
              </a:cxn>
            </a:cxnLst>
            <a:rect l="0" t="0" r="r" b="b"/>
            <a:pathLst>
              <a:path w="5760" h="672">
                <a:moveTo>
                  <a:pt x="5424" y="672"/>
                </a:moveTo>
                <a:lnTo>
                  <a:pt x="0" y="672"/>
                </a:lnTo>
                <a:lnTo>
                  <a:pt x="0" y="0"/>
                </a:lnTo>
                <a:lnTo>
                  <a:pt x="5760" y="0"/>
                </a:lnTo>
                <a:lnTo>
                  <a:pt x="5760" y="288"/>
                </a:lnTo>
                <a:lnTo>
                  <a:pt x="5376" y="672"/>
                </a:lnTo>
                <a:lnTo>
                  <a:pt x="5424" y="672"/>
                </a:lnTo>
                <a:close/>
              </a:path>
            </a:pathLst>
          </a:custGeom>
          <a:solidFill>
            <a:schemeClr val="accent6"/>
          </a:solidFill>
          <a:ln w="9525">
            <a:noFill/>
            <a:round/>
            <a:headEnd/>
            <a:tailEnd/>
          </a:ln>
          <a:effectLst>
            <a:outerShdw blurRad="63500" dist="38099" dir="2700000" algn="ctr" rotWithShape="0">
              <a:srgbClr val="000000">
                <a:alpha val="74998"/>
              </a:srgbClr>
            </a:outerShdw>
          </a:effectLst>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6" name="Rectangle 5"/>
          <p:cNvSpPr>
            <a:spLocks noChangeArrowheads="1"/>
          </p:cNvSpPr>
          <p:nvPr/>
        </p:nvSpPr>
        <p:spPr bwMode="auto">
          <a:xfrm>
            <a:off x="0" y="1066800"/>
            <a:ext cx="9144000" cy="5791200"/>
          </a:xfrm>
          <a:prstGeom prst="rect">
            <a:avLst/>
          </a:prstGeom>
          <a:solidFill>
            <a:schemeClr val="tx1"/>
          </a:solidFill>
          <a:ln w="9525">
            <a:noFill/>
            <a:miter lim="800000"/>
            <a:headEnd/>
            <a:tailEnd/>
          </a:ln>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747713" y="1447800"/>
            <a:ext cx="7978775" cy="1857945"/>
          </a:xfrm>
        </p:spPr>
        <p:txBody>
          <a:bodyPr/>
          <a:lstStyle>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10"/>
          </p:nvPr>
        </p:nvSpPr>
        <p:spPr bwMode="auto">
          <a:xfrm>
            <a:off x="8305800" y="762000"/>
            <a:ext cx="838200" cy="269875"/>
          </a:xfrm>
          <a:prstGeom prst="rect">
            <a:avLst/>
          </a:prstGeom>
          <a:ln w="12700">
            <a:miter lim="800000"/>
            <a:headEnd/>
            <a:tailEnd/>
          </a:ln>
        </p:spPr>
        <p:txBody>
          <a:bodyPr vert="horz" wrap="square" lIns="90488" tIns="44450" rIns="90488" bIns="44450" numCol="1" anchor="b" anchorCtr="0" compatLnSpc="1">
            <a:prstTxWarp prst="textNoShape">
              <a:avLst/>
            </a:prstTxWarp>
          </a:bodyPr>
          <a:lstStyle>
            <a:lvl1pPr algn="r" eaLnBrk="0" hangingPunct="0">
              <a:lnSpc>
                <a:spcPct val="80000"/>
              </a:lnSpc>
              <a:defRPr sz="1200"/>
            </a:lvl1pPr>
          </a:lstStyle>
          <a:p>
            <a:fld id="{B6F15528-21DE-4FAA-801E-634DDDAF4B2B}" type="slidenum">
              <a:rPr lang="en-US" smtClean="0"/>
              <a:pPr/>
              <a:t>‹#›</a:t>
            </a:fld>
            <a:endParaRPr lang="en-US"/>
          </a:p>
        </p:txBody>
      </p:sp>
      <p:sp>
        <p:nvSpPr>
          <p:cNvPr id="8" name="Footer Placeholder 4"/>
          <p:cNvSpPr>
            <a:spLocks noGrp="1"/>
          </p:cNvSpPr>
          <p:nvPr>
            <p:ph type="ftr" sz="quarter" idx="11"/>
          </p:nvPr>
        </p:nvSpPr>
        <p:spPr bwMode="auto">
          <a:xfrm>
            <a:off x="1044575" y="6553200"/>
            <a:ext cx="2895600" cy="228600"/>
          </a:xfrm>
          <a:prstGeom prst="rect">
            <a:avLst/>
          </a:prstGeom>
          <a:ln w="12700">
            <a:miter lim="800000"/>
            <a:headEnd/>
            <a:tailEnd/>
          </a:ln>
        </p:spPr>
        <p:txBody>
          <a:bodyPr vert="horz" wrap="square" lIns="91440" tIns="45720" rIns="91440" bIns="45720" numCol="1" anchor="b" anchorCtr="0" compatLnSpc="1">
            <a:prstTxWarp prst="textNoShape">
              <a:avLst/>
            </a:prstTxWarp>
          </a:bodyPr>
          <a:lstStyle>
            <a:lvl1pPr eaLnBrk="0" hangingPunct="0">
              <a:lnSpc>
                <a:spcPct val="80000"/>
              </a:lnSpc>
              <a:defRPr sz="900" b="0">
                <a:solidFill>
                  <a:srgbClr val="49484A"/>
                </a:solidFill>
                <a:cs typeface="Arial" charset="0"/>
              </a:defRPr>
            </a:lvl1p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AutoShape 2"/>
          <p:cNvSpPr>
            <a:spLocks noChangeArrowheads="1"/>
          </p:cNvSpPr>
          <p:nvPr/>
        </p:nvSpPr>
        <p:spPr bwMode="auto">
          <a:xfrm rot="16200000">
            <a:off x="8534400" y="457200"/>
            <a:ext cx="609600" cy="609600"/>
          </a:xfrm>
          <a:prstGeom prst="rtTriangle">
            <a:avLst/>
          </a:prstGeom>
          <a:solidFill>
            <a:schemeClr val="bg1"/>
          </a:solidFill>
          <a:ln w="9525">
            <a:noFill/>
            <a:miter lim="800000"/>
            <a:headEnd/>
            <a:tailEnd/>
          </a:ln>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6" name="Freeform 3"/>
          <p:cNvSpPr>
            <a:spLocks/>
          </p:cNvSpPr>
          <p:nvPr/>
        </p:nvSpPr>
        <p:spPr bwMode="auto">
          <a:xfrm>
            <a:off x="0" y="0"/>
            <a:ext cx="9144000" cy="1066800"/>
          </a:xfrm>
          <a:custGeom>
            <a:avLst/>
            <a:gdLst/>
            <a:ahLst/>
            <a:cxnLst>
              <a:cxn ang="0">
                <a:pos x="5424" y="672"/>
              </a:cxn>
              <a:cxn ang="0">
                <a:pos x="0" y="672"/>
              </a:cxn>
              <a:cxn ang="0">
                <a:pos x="0" y="0"/>
              </a:cxn>
              <a:cxn ang="0">
                <a:pos x="5760" y="0"/>
              </a:cxn>
              <a:cxn ang="0">
                <a:pos x="5760" y="288"/>
              </a:cxn>
              <a:cxn ang="0">
                <a:pos x="5376" y="672"/>
              </a:cxn>
              <a:cxn ang="0">
                <a:pos x="5424" y="672"/>
              </a:cxn>
            </a:cxnLst>
            <a:rect l="0" t="0" r="r" b="b"/>
            <a:pathLst>
              <a:path w="5760" h="672">
                <a:moveTo>
                  <a:pt x="5424" y="672"/>
                </a:moveTo>
                <a:lnTo>
                  <a:pt x="0" y="672"/>
                </a:lnTo>
                <a:lnTo>
                  <a:pt x="0" y="0"/>
                </a:lnTo>
                <a:lnTo>
                  <a:pt x="5760" y="0"/>
                </a:lnTo>
                <a:lnTo>
                  <a:pt x="5760" y="288"/>
                </a:lnTo>
                <a:lnTo>
                  <a:pt x="5376" y="672"/>
                </a:lnTo>
                <a:lnTo>
                  <a:pt x="5424" y="672"/>
                </a:lnTo>
                <a:close/>
              </a:path>
            </a:pathLst>
          </a:custGeom>
          <a:solidFill>
            <a:srgbClr val="0091B5"/>
          </a:solidFill>
          <a:ln w="9525">
            <a:noFill/>
            <a:round/>
            <a:headEnd/>
            <a:tailEnd/>
          </a:ln>
          <a:effectLst>
            <a:outerShdw blurRad="63500" dist="38099" dir="2700000" algn="ctr" rotWithShape="0">
              <a:srgbClr val="000000">
                <a:alpha val="74998"/>
              </a:srgbClr>
            </a:outerShdw>
          </a:effectLst>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7" name="Rectangle 6"/>
          <p:cNvSpPr>
            <a:spLocks noChangeArrowheads="1"/>
          </p:cNvSpPr>
          <p:nvPr/>
        </p:nvSpPr>
        <p:spPr bwMode="auto">
          <a:xfrm>
            <a:off x="0" y="1066800"/>
            <a:ext cx="9144000" cy="5791200"/>
          </a:xfrm>
          <a:prstGeom prst="rect">
            <a:avLst/>
          </a:prstGeom>
          <a:solidFill>
            <a:schemeClr val="tx1"/>
          </a:solidFill>
          <a:ln w="9525">
            <a:noFill/>
            <a:miter lim="800000"/>
            <a:headEnd/>
            <a:tailEnd/>
          </a:ln>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4" name="Content Placeholder 3"/>
          <p:cNvSpPr>
            <a:spLocks noGrp="1"/>
          </p:cNvSpPr>
          <p:nvPr>
            <p:ph sz="half" idx="2"/>
          </p:nvPr>
        </p:nvSpPr>
        <p:spPr>
          <a:xfrm>
            <a:off x="743372" y="1457209"/>
            <a:ext cx="3835011" cy="2107552"/>
          </a:xfrm>
        </p:spPr>
        <p:txBody>
          <a:bodyPr/>
          <a:lstStyle>
            <a:lvl1pPr>
              <a:buClr>
                <a:schemeClr val="accent6"/>
              </a:buClr>
              <a:defRPr sz="2200"/>
            </a:lvl1pPr>
            <a:lvl2pPr>
              <a:buClr>
                <a:schemeClr val="accent6"/>
              </a:buClr>
              <a:defRPr sz="2200"/>
            </a:lvl2pPr>
            <a:lvl3pPr>
              <a:buClr>
                <a:schemeClr val="accent6"/>
              </a:buClr>
              <a:defRPr sz="2000"/>
            </a:lvl3pPr>
            <a:lvl4pPr>
              <a:buClr>
                <a:schemeClr val="accent6"/>
              </a:buClr>
              <a:defRPr sz="1800"/>
            </a:lvl4pPr>
            <a:lvl5pPr>
              <a:buClr>
                <a:schemeClr val="accent6"/>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4748192" y="1457209"/>
            <a:ext cx="3835011" cy="2046304"/>
          </a:xfrm>
        </p:spPr>
        <p:txBody>
          <a:bodyPr/>
          <a:lstStyle>
            <a:lvl1pPr>
              <a:buClr>
                <a:schemeClr val="accent6"/>
              </a:buClr>
              <a:defRPr sz="2200"/>
            </a:lvl1pPr>
            <a:lvl2pPr>
              <a:buClr>
                <a:schemeClr val="accent6"/>
              </a:buClr>
              <a:defRPr sz="2200"/>
            </a:lvl2pPr>
            <a:lvl3pPr>
              <a:buClr>
                <a:schemeClr val="accent6"/>
              </a:buClr>
              <a:defRPr sz="2000"/>
            </a:lvl3pPr>
            <a:lvl4pPr>
              <a:buClr>
                <a:schemeClr val="accent6"/>
              </a:buClr>
              <a:defRPr sz="1800"/>
            </a:lvl4pPr>
            <a:lvl5pPr>
              <a:buClr>
                <a:schemeClr val="accent6"/>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60"/>
          <p:cNvSpPr>
            <a:spLocks noGrp="1" noChangeArrowheads="1"/>
          </p:cNvSpPr>
          <p:nvPr>
            <p:ph type="sldNum" sz="quarter" idx="10"/>
          </p:nvPr>
        </p:nvSpPr>
        <p:spPr bwMode="auto">
          <a:xfrm>
            <a:off x="8305800" y="762000"/>
            <a:ext cx="838200" cy="269875"/>
          </a:xfrm>
          <a:prstGeom prst="rect">
            <a:avLst/>
          </a:prstGeom>
          <a:ln w="12700">
            <a:miter lim="800000"/>
            <a:headEnd/>
            <a:tailEnd/>
          </a:ln>
        </p:spPr>
        <p:txBody>
          <a:bodyPr vert="horz" wrap="square" lIns="90488" tIns="44450" rIns="90488" bIns="44450" numCol="1" anchor="b" anchorCtr="0" compatLnSpc="1">
            <a:prstTxWarp prst="textNoShape">
              <a:avLst/>
            </a:prstTxWarp>
          </a:bodyPr>
          <a:lstStyle>
            <a:lvl1pPr algn="r" eaLnBrk="0" hangingPunct="0">
              <a:lnSpc>
                <a:spcPct val="80000"/>
              </a:lnSpc>
              <a:defRPr sz="1200"/>
            </a:lvl1pPr>
          </a:lstStyle>
          <a:p>
            <a:fld id="{B6F15528-21DE-4FAA-801E-634DDDAF4B2B}" type="slidenum">
              <a:rPr lang="en-US" smtClean="0"/>
              <a:pPr/>
              <a:t>‹#›</a:t>
            </a:fld>
            <a:endParaRPr lang="en-US"/>
          </a:p>
        </p:txBody>
      </p:sp>
      <p:sp>
        <p:nvSpPr>
          <p:cNvPr id="9" name="Footer Placeholder 4"/>
          <p:cNvSpPr>
            <a:spLocks noGrp="1"/>
          </p:cNvSpPr>
          <p:nvPr>
            <p:ph type="ftr" sz="quarter" idx="11"/>
          </p:nvPr>
        </p:nvSpPr>
        <p:spPr bwMode="auto">
          <a:xfrm>
            <a:off x="1044575" y="6553200"/>
            <a:ext cx="2895600" cy="228600"/>
          </a:xfrm>
          <a:prstGeom prst="rect">
            <a:avLst/>
          </a:prstGeom>
          <a:ln w="12700">
            <a:miter lim="800000"/>
            <a:headEnd/>
            <a:tailEnd/>
          </a:ln>
        </p:spPr>
        <p:txBody>
          <a:bodyPr vert="horz" wrap="square" lIns="91440" tIns="45720" rIns="91440" bIns="45720" numCol="1" anchor="b" anchorCtr="0" compatLnSpc="1">
            <a:prstTxWarp prst="textNoShape">
              <a:avLst/>
            </a:prstTxWarp>
          </a:bodyPr>
          <a:lstStyle>
            <a:lvl1pPr eaLnBrk="0" hangingPunct="0">
              <a:lnSpc>
                <a:spcPct val="80000"/>
              </a:lnSpc>
              <a:defRPr sz="900" b="0">
                <a:solidFill>
                  <a:srgbClr val="49484A"/>
                </a:solidFill>
                <a:cs typeface="Arial" charset="0"/>
              </a:defRPr>
            </a:lvl1p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5" name="AutoShape 2"/>
          <p:cNvSpPr>
            <a:spLocks noChangeArrowheads="1"/>
          </p:cNvSpPr>
          <p:nvPr/>
        </p:nvSpPr>
        <p:spPr bwMode="auto">
          <a:xfrm rot="16200000">
            <a:off x="8534400" y="457200"/>
            <a:ext cx="609600" cy="609600"/>
          </a:xfrm>
          <a:prstGeom prst="rtTriangle">
            <a:avLst/>
          </a:prstGeom>
          <a:solidFill>
            <a:schemeClr val="bg1"/>
          </a:solidFill>
          <a:ln w="9525">
            <a:noFill/>
            <a:miter lim="800000"/>
            <a:headEnd/>
            <a:tailEnd/>
          </a:ln>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6" name="Freeform 3"/>
          <p:cNvSpPr>
            <a:spLocks/>
          </p:cNvSpPr>
          <p:nvPr/>
        </p:nvSpPr>
        <p:spPr bwMode="auto">
          <a:xfrm>
            <a:off x="0" y="0"/>
            <a:ext cx="9144000" cy="1066800"/>
          </a:xfrm>
          <a:custGeom>
            <a:avLst/>
            <a:gdLst/>
            <a:ahLst/>
            <a:cxnLst>
              <a:cxn ang="0">
                <a:pos x="5424" y="672"/>
              </a:cxn>
              <a:cxn ang="0">
                <a:pos x="0" y="672"/>
              </a:cxn>
              <a:cxn ang="0">
                <a:pos x="0" y="0"/>
              </a:cxn>
              <a:cxn ang="0">
                <a:pos x="5760" y="0"/>
              </a:cxn>
              <a:cxn ang="0">
                <a:pos x="5760" y="288"/>
              </a:cxn>
              <a:cxn ang="0">
                <a:pos x="5376" y="672"/>
              </a:cxn>
              <a:cxn ang="0">
                <a:pos x="5424" y="672"/>
              </a:cxn>
            </a:cxnLst>
            <a:rect l="0" t="0" r="r" b="b"/>
            <a:pathLst>
              <a:path w="5760" h="672">
                <a:moveTo>
                  <a:pt x="5424" y="672"/>
                </a:moveTo>
                <a:lnTo>
                  <a:pt x="0" y="672"/>
                </a:lnTo>
                <a:lnTo>
                  <a:pt x="0" y="0"/>
                </a:lnTo>
                <a:lnTo>
                  <a:pt x="5760" y="0"/>
                </a:lnTo>
                <a:lnTo>
                  <a:pt x="5760" y="288"/>
                </a:lnTo>
                <a:lnTo>
                  <a:pt x="5376" y="672"/>
                </a:lnTo>
                <a:lnTo>
                  <a:pt x="5424" y="672"/>
                </a:lnTo>
                <a:close/>
              </a:path>
            </a:pathLst>
          </a:custGeom>
          <a:solidFill>
            <a:srgbClr val="0091B5"/>
          </a:solidFill>
          <a:ln w="9525">
            <a:noFill/>
            <a:round/>
            <a:headEnd/>
            <a:tailEnd/>
          </a:ln>
          <a:effectLst>
            <a:outerShdw blurRad="63500" dist="38099" dir="2700000" algn="ctr" rotWithShape="0">
              <a:srgbClr val="000000">
                <a:alpha val="74998"/>
              </a:srgbClr>
            </a:outerShdw>
          </a:effectLst>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7" name="Rectangle 6"/>
          <p:cNvSpPr>
            <a:spLocks noChangeArrowheads="1"/>
          </p:cNvSpPr>
          <p:nvPr/>
        </p:nvSpPr>
        <p:spPr bwMode="auto">
          <a:xfrm>
            <a:off x="0" y="1066800"/>
            <a:ext cx="9144000" cy="5791200"/>
          </a:xfrm>
          <a:prstGeom prst="rect">
            <a:avLst/>
          </a:prstGeom>
          <a:solidFill>
            <a:schemeClr val="tx1"/>
          </a:solidFill>
          <a:ln w="9525">
            <a:noFill/>
            <a:miter lim="800000"/>
            <a:headEnd/>
            <a:tailEnd/>
          </a:ln>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9" name="Chart Placeholder 3"/>
          <p:cNvSpPr>
            <a:spLocks noGrp="1"/>
          </p:cNvSpPr>
          <p:nvPr>
            <p:ph type="chart" sz="half" idx="2"/>
          </p:nvPr>
        </p:nvSpPr>
        <p:spPr>
          <a:xfrm>
            <a:off x="4732037" y="1446982"/>
            <a:ext cx="3851185" cy="439608"/>
          </a:xfrm>
        </p:spPr>
        <p:txBody>
          <a:bodyPr/>
          <a:lstStyle>
            <a:lvl1pPr>
              <a:buClr>
                <a:schemeClr val="accent6"/>
              </a:buClr>
              <a:defRPr sz="2200"/>
            </a:lvl1pPr>
          </a:lstStyle>
          <a:p>
            <a:pPr lvl="0"/>
            <a:r>
              <a:rPr lang="en-US" noProof="0" smtClean="0"/>
              <a:t>Click icon to add chart</a:t>
            </a:r>
            <a:endParaRPr lang="en-US" noProof="0" dirty="0" smtClean="0"/>
          </a:p>
        </p:txBody>
      </p:sp>
      <p:sp>
        <p:nvSpPr>
          <p:cNvPr id="10" name="Content Placeholder 3"/>
          <p:cNvSpPr>
            <a:spLocks noGrp="1"/>
          </p:cNvSpPr>
          <p:nvPr>
            <p:ph sz="half" idx="12"/>
          </p:nvPr>
        </p:nvSpPr>
        <p:spPr>
          <a:xfrm>
            <a:off x="743359" y="1446982"/>
            <a:ext cx="3835011" cy="2046304"/>
          </a:xfrm>
        </p:spPr>
        <p:txBody>
          <a:bodyPr/>
          <a:lstStyle>
            <a:lvl1pPr>
              <a:buClr>
                <a:schemeClr val="accent6"/>
              </a:buClr>
              <a:defRPr sz="2200"/>
            </a:lvl1pPr>
            <a:lvl2pPr>
              <a:buClr>
                <a:schemeClr val="accent6"/>
              </a:buClr>
              <a:defRPr sz="2200"/>
            </a:lvl2pPr>
            <a:lvl3pPr>
              <a:buClr>
                <a:schemeClr val="accent6"/>
              </a:buClr>
              <a:defRPr sz="2000"/>
            </a:lvl3pPr>
            <a:lvl4pPr>
              <a:buClr>
                <a:schemeClr val="accent6"/>
              </a:buClr>
              <a:defRPr sz="1800"/>
            </a:lvl4pPr>
            <a:lvl5pPr>
              <a:buClr>
                <a:schemeClr val="accent6"/>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60"/>
          <p:cNvSpPr>
            <a:spLocks noGrp="1" noChangeArrowheads="1"/>
          </p:cNvSpPr>
          <p:nvPr>
            <p:ph type="sldNum" sz="quarter" idx="13"/>
          </p:nvPr>
        </p:nvSpPr>
        <p:spPr bwMode="auto">
          <a:xfrm>
            <a:off x="8305800" y="762000"/>
            <a:ext cx="838200" cy="269875"/>
          </a:xfrm>
          <a:prstGeom prst="rect">
            <a:avLst/>
          </a:prstGeom>
          <a:ln w="12700">
            <a:miter lim="800000"/>
            <a:headEnd/>
            <a:tailEnd/>
          </a:ln>
        </p:spPr>
        <p:txBody>
          <a:bodyPr vert="horz" wrap="square" lIns="90488" tIns="44450" rIns="90488" bIns="44450" numCol="1" anchor="b" anchorCtr="0" compatLnSpc="1">
            <a:prstTxWarp prst="textNoShape">
              <a:avLst/>
            </a:prstTxWarp>
          </a:bodyPr>
          <a:lstStyle>
            <a:lvl1pPr algn="r" eaLnBrk="0" hangingPunct="0">
              <a:lnSpc>
                <a:spcPct val="80000"/>
              </a:lnSpc>
              <a:defRPr sz="1200"/>
            </a:lvl1pPr>
          </a:lstStyle>
          <a:p>
            <a:fld id="{BC882545-F517-4A93-9EDD-AEE649F699C4}" type="slidenum">
              <a:rPr lang="en-US" smtClean="0"/>
              <a:pPr/>
              <a:t>‹#›</a:t>
            </a:fld>
            <a:endParaRPr lang="en-US"/>
          </a:p>
        </p:txBody>
      </p:sp>
      <p:sp>
        <p:nvSpPr>
          <p:cNvPr id="11" name="Footer Placeholder 4"/>
          <p:cNvSpPr>
            <a:spLocks noGrp="1"/>
          </p:cNvSpPr>
          <p:nvPr>
            <p:ph type="ftr" sz="quarter" idx="14"/>
          </p:nvPr>
        </p:nvSpPr>
        <p:spPr bwMode="auto">
          <a:xfrm>
            <a:off x="1044575" y="6553200"/>
            <a:ext cx="2895600" cy="228600"/>
          </a:xfrm>
          <a:prstGeom prst="rect">
            <a:avLst/>
          </a:prstGeom>
          <a:ln w="12700">
            <a:miter lim="800000"/>
            <a:headEnd/>
            <a:tailEnd/>
          </a:ln>
        </p:spPr>
        <p:txBody>
          <a:bodyPr vert="horz" wrap="square" lIns="91440" tIns="45720" rIns="91440" bIns="45720" numCol="1" anchor="b" anchorCtr="0" compatLnSpc="1">
            <a:prstTxWarp prst="textNoShape">
              <a:avLst/>
            </a:prstTxWarp>
          </a:bodyPr>
          <a:lstStyle>
            <a:lvl1pPr eaLnBrk="0" hangingPunct="0">
              <a:lnSpc>
                <a:spcPct val="80000"/>
              </a:lnSpc>
              <a:defRPr sz="900" b="0">
                <a:solidFill>
                  <a:srgbClr val="49484A"/>
                </a:solidFill>
                <a:cs typeface="Arial" charset="0"/>
              </a:defRPr>
            </a:lvl1pPr>
          </a:lstStyle>
          <a:p>
            <a:r>
              <a:rPr lang="en-US" smtClean="0"/>
              <a:t>© 2010 WGBH </a:t>
            </a:r>
            <a:endParaRPr lang="en-US" sz="240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Text and Clip Art">
    <p:spTree>
      <p:nvGrpSpPr>
        <p:cNvPr id="1" name=""/>
        <p:cNvGrpSpPr/>
        <p:nvPr/>
      </p:nvGrpSpPr>
      <p:grpSpPr>
        <a:xfrm>
          <a:off x="0" y="0"/>
          <a:ext cx="0" cy="0"/>
          <a:chOff x="0" y="0"/>
          <a:chExt cx="0" cy="0"/>
        </a:xfrm>
      </p:grpSpPr>
      <p:sp>
        <p:nvSpPr>
          <p:cNvPr id="3" name="AutoShape 6"/>
          <p:cNvSpPr>
            <a:spLocks noChangeArrowheads="1"/>
          </p:cNvSpPr>
          <p:nvPr/>
        </p:nvSpPr>
        <p:spPr bwMode="auto">
          <a:xfrm rot="16200000">
            <a:off x="5991225" y="3697288"/>
            <a:ext cx="3159125" cy="3159125"/>
          </a:xfrm>
          <a:prstGeom prst="rtTriangle">
            <a:avLst/>
          </a:prstGeom>
          <a:solidFill>
            <a:schemeClr val="accent1"/>
          </a:solidFill>
          <a:ln w="9525">
            <a:noFill/>
            <a:miter lim="800000"/>
            <a:headEnd/>
            <a:tailEnd/>
          </a:ln>
        </p:spPr>
        <p:txBody>
          <a:bodyPr vert="eaVert" wrap="none" anchor="ctr"/>
          <a:lstStyle/>
          <a:p>
            <a:pPr eaLnBrk="0" hangingPunct="0">
              <a:lnSpc>
                <a:spcPct val="80000"/>
              </a:lnSpc>
              <a:defRPr/>
            </a:pPr>
            <a:endParaRPr lang="en-US">
              <a:ea typeface="+mn-ea"/>
            </a:endParaRPr>
          </a:p>
        </p:txBody>
      </p:sp>
      <p:sp>
        <p:nvSpPr>
          <p:cNvPr id="4" name="Freeform 7"/>
          <p:cNvSpPr>
            <a:spLocks/>
          </p:cNvSpPr>
          <p:nvPr/>
        </p:nvSpPr>
        <p:spPr bwMode="auto">
          <a:xfrm>
            <a:off x="0" y="0"/>
            <a:ext cx="9144000" cy="6858000"/>
          </a:xfrm>
          <a:custGeom>
            <a:avLst/>
            <a:gdLst/>
            <a:ahLst/>
            <a:cxnLst>
              <a:cxn ang="0">
                <a:pos x="3792" y="4320"/>
              </a:cxn>
              <a:cxn ang="0">
                <a:pos x="0" y="4320"/>
              </a:cxn>
              <a:cxn ang="0">
                <a:pos x="0" y="0"/>
              </a:cxn>
              <a:cxn ang="0">
                <a:pos x="5760" y="0"/>
              </a:cxn>
              <a:cxn ang="0">
                <a:pos x="5760" y="2352"/>
              </a:cxn>
              <a:cxn ang="0">
                <a:pos x="3792" y="4320"/>
              </a:cxn>
            </a:cxnLst>
            <a:rect l="0" t="0" r="r" b="b"/>
            <a:pathLst>
              <a:path w="5760" h="4320">
                <a:moveTo>
                  <a:pt x="3792" y="4320"/>
                </a:moveTo>
                <a:lnTo>
                  <a:pt x="0" y="4320"/>
                </a:lnTo>
                <a:lnTo>
                  <a:pt x="0" y="0"/>
                </a:lnTo>
                <a:lnTo>
                  <a:pt x="5760" y="0"/>
                </a:lnTo>
                <a:lnTo>
                  <a:pt x="5760" y="2352"/>
                </a:lnTo>
                <a:lnTo>
                  <a:pt x="3792" y="4320"/>
                </a:lnTo>
                <a:close/>
              </a:path>
            </a:pathLst>
          </a:custGeom>
          <a:solidFill>
            <a:srgbClr val="0091B5"/>
          </a:solidFill>
          <a:ln w="9525">
            <a:noFill/>
            <a:round/>
            <a:headEnd/>
            <a:tailEnd/>
          </a:ln>
          <a:effectLst>
            <a:outerShdw blurRad="63500" dist="38098" dir="4079985" algn="ctr" rotWithShape="0">
              <a:srgbClr val="000000">
                <a:alpha val="67999"/>
              </a:srgbClr>
            </a:outerShdw>
          </a:effectLst>
        </p:spPr>
        <p:txBody>
          <a:bodyPr wrap="none" anchor="ctr"/>
          <a:lstStyle/>
          <a:p>
            <a:pPr eaLnBrk="0" hangingPunct="0">
              <a:lnSpc>
                <a:spcPct val="80000"/>
              </a:lnSpc>
              <a:defRPr/>
            </a:pPr>
            <a:endParaRPr lang="en-US">
              <a:latin typeface="Times New Roman" charset="0"/>
              <a:cs typeface="ＭＳ Ｐゴシック" charset="-128"/>
            </a:endParaRPr>
          </a:p>
        </p:txBody>
      </p:sp>
      <p:sp>
        <p:nvSpPr>
          <p:cNvPr id="5" name="Rectangle 19"/>
          <p:cNvSpPr>
            <a:spLocks noGrp="1" noChangeArrowheads="1"/>
          </p:cNvSpPr>
          <p:nvPr>
            <p:ph type="ctrTitle"/>
          </p:nvPr>
        </p:nvSpPr>
        <p:spPr>
          <a:xfrm>
            <a:off x="1143000" y="838200"/>
            <a:ext cx="6248400" cy="2057400"/>
          </a:xfrm>
        </p:spPr>
        <p:txBody>
          <a:bodyPr anchor="t"/>
          <a:lstStyle>
            <a:lvl1pPr>
              <a:defRPr sz="4000">
                <a:latin typeface="Arial Black"/>
                <a:cs typeface="Arial Black"/>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7/21/2010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tif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371600" y="6356350"/>
            <a:ext cx="1447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1D8BD707-D9CF-40AE-B4C6-C98DA3205C09}" type="datetimeFigureOut">
              <a:rPr lang="en-US" smtClean="0"/>
              <a:pPr/>
              <a:t>7/21/2010</a:t>
            </a:fld>
            <a:endParaRPr lang="en-US"/>
          </a:p>
        </p:txBody>
      </p:sp>
      <p:sp>
        <p:nvSpPr>
          <p:cNvPr id="6" name="Slide Number Placeholder 5"/>
          <p:cNvSpPr>
            <a:spLocks noGrp="1"/>
          </p:cNvSpPr>
          <p:nvPr>
            <p:ph type="sldNum" sz="quarter" idx="4"/>
          </p:nvPr>
        </p:nvSpPr>
        <p:spPr>
          <a:xfrm>
            <a:off x="7696200" y="6356350"/>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B6F15528-21DE-4FAA-801E-634DDDAF4B2B}" type="slidenum">
              <a:rPr lang="en-US" smtClean="0"/>
              <a:pPr/>
              <a:t>‹#›</a:t>
            </a:fld>
            <a:endParaRPr lang="en-US"/>
          </a:p>
        </p:txBody>
      </p:sp>
      <p:pic>
        <p:nvPicPr>
          <p:cNvPr id="1028" name="Picture 2" descr="http://duraspace.org/images/logos/duracloud_logo_horiz_300.png"/>
          <p:cNvPicPr>
            <a:picLocks noChangeAspect="1" noChangeArrowheads="1"/>
          </p:cNvPicPr>
          <p:nvPr/>
        </p:nvPicPr>
        <p:blipFill>
          <a:blip r:embed="rId14" cstate="print"/>
          <a:srcRect/>
          <a:stretch>
            <a:fillRect/>
          </a:stretch>
        </p:blipFill>
        <p:spPr bwMode="auto">
          <a:xfrm>
            <a:off x="7010400" y="6096000"/>
            <a:ext cx="1638300" cy="590550"/>
          </a:xfrm>
          <a:prstGeom prst="rect">
            <a:avLst/>
          </a:prstGeom>
          <a:noFill/>
          <a:ln w="9525">
            <a:noFill/>
            <a:miter lim="800000"/>
            <a:headEnd/>
            <a:tailEnd/>
          </a:ln>
        </p:spPr>
      </p:pic>
      <p:pic>
        <p:nvPicPr>
          <p:cNvPr id="1029" name="Picture 2"/>
          <p:cNvPicPr>
            <a:picLocks noChangeAspect="1" noChangeArrowheads="1"/>
          </p:cNvPicPr>
          <p:nvPr/>
        </p:nvPicPr>
        <p:blipFill>
          <a:blip r:embed="rId15" cstate="print"/>
          <a:srcRect/>
          <a:stretch>
            <a:fillRect/>
          </a:stretch>
        </p:blipFill>
        <p:spPr bwMode="auto">
          <a:xfrm>
            <a:off x="0" y="61913"/>
            <a:ext cx="1295400" cy="6796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371600" y="6356350"/>
            <a:ext cx="1447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fld id="{1D8BD707-D9CF-40AE-B4C6-C98DA3205C09}" type="datetimeFigureOut">
              <a:rPr lang="en-US" smtClean="0"/>
              <a:pPr/>
              <a:t>7/21/2010</a:t>
            </a:fld>
            <a:endParaRPr lang="en-US"/>
          </a:p>
        </p:txBody>
      </p:sp>
      <p:sp>
        <p:nvSpPr>
          <p:cNvPr id="6" name="Slide Number Placeholder 5"/>
          <p:cNvSpPr>
            <a:spLocks noGrp="1"/>
          </p:cNvSpPr>
          <p:nvPr>
            <p:ph type="sldNum" sz="quarter" idx="4"/>
          </p:nvPr>
        </p:nvSpPr>
        <p:spPr>
          <a:xfrm>
            <a:off x="7696200" y="6356350"/>
            <a:ext cx="1371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B6F15528-21DE-4FAA-801E-634DDDAF4B2B}" type="slidenum">
              <a:rPr lang="en-US" smtClean="0"/>
              <a:pPr/>
              <a:t>‹#›</a:t>
            </a:fld>
            <a:endParaRPr lang="en-US"/>
          </a:p>
        </p:txBody>
      </p:sp>
      <p:pic>
        <p:nvPicPr>
          <p:cNvPr id="1028" name="Picture 2"/>
          <p:cNvPicPr>
            <a:picLocks noChangeAspect="1" noChangeArrowheads="1"/>
          </p:cNvPicPr>
          <p:nvPr/>
        </p:nvPicPr>
        <p:blipFill>
          <a:blip r:embed="rId14" cstate="print"/>
          <a:srcRect/>
          <a:stretch>
            <a:fillRect/>
          </a:stretch>
        </p:blipFill>
        <p:spPr bwMode="auto">
          <a:xfrm>
            <a:off x="0" y="61913"/>
            <a:ext cx="1295400" cy="6796087"/>
          </a:xfrm>
          <a:prstGeom prst="rect">
            <a:avLst/>
          </a:prstGeom>
          <a:noFill/>
          <a:ln w="9525">
            <a:noFill/>
            <a:miter lim="800000"/>
            <a:headEnd/>
            <a:tailEnd/>
          </a:ln>
        </p:spPr>
      </p:pic>
      <p:pic>
        <p:nvPicPr>
          <p:cNvPr id="1029" name="Picture 2" descr="http://duraspace.org/images/logos/duracloud_logo_horiz_300.png"/>
          <p:cNvPicPr>
            <a:picLocks noChangeAspect="1" noChangeArrowheads="1"/>
          </p:cNvPicPr>
          <p:nvPr/>
        </p:nvPicPr>
        <p:blipFill>
          <a:blip r:embed="rId15" cstate="print"/>
          <a:srcRect/>
          <a:stretch>
            <a:fillRect/>
          </a:stretch>
        </p:blipFill>
        <p:spPr bwMode="auto">
          <a:xfrm>
            <a:off x="0" y="6400800"/>
            <a:ext cx="1268413" cy="457200"/>
          </a:xfrm>
          <a:prstGeom prst="rect">
            <a:avLst/>
          </a:prstGeom>
          <a:noFill/>
          <a:ln w="9525">
            <a:noFill/>
            <a:miter lim="800000"/>
            <a:headEnd/>
            <a:tailEnd/>
          </a:ln>
        </p:spPr>
      </p:pic>
      <p:sp>
        <p:nvSpPr>
          <p:cNvPr id="7" name="Rectangle 6"/>
          <p:cNvSpPr/>
          <p:nvPr/>
        </p:nvSpPr>
        <p:spPr>
          <a:xfrm>
            <a:off x="0" y="152400"/>
            <a:ext cx="1219200" cy="838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ion logo blue.tiff"/>
          <p:cNvPicPr>
            <a:picLocks noChangeAspect="1"/>
          </p:cNvPicPr>
          <p:nvPr/>
        </p:nvPicPr>
        <p:blipFill>
          <a:blip r:embed="rId16" cstate="print">
            <a:lum bright="-19000" contrast="2000"/>
          </a:blip>
          <a:srcRect l="21515" r="15000"/>
          <a:stretch>
            <a:fillRect/>
          </a:stretch>
        </p:blipFill>
        <p:spPr>
          <a:xfrm>
            <a:off x="0" y="0"/>
            <a:ext cx="1295400" cy="1004047"/>
          </a:xfrm>
          <a:prstGeom prst="rect">
            <a:avLst/>
          </a:prstGeom>
          <a:solidFill>
            <a:srgbClr val="185991"/>
          </a:solidFill>
          <a:ln>
            <a:noFill/>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D8BD707-D9CF-40AE-B4C6-C98DA3205C09}" type="datetimeFigureOut">
              <a:rPr lang="en-US" smtClean="0"/>
              <a:pPr/>
              <a:t>7/21/2010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xStyles>
    <p:titleStyle>
      <a:lvl1pPr algn="ctr" defTabSz="914400" rtl="0" eaLnBrk="1" latinLnBrk="0" hangingPunct="1">
        <a:spcBef>
          <a:spcPct val="0"/>
        </a:spcBef>
        <a:buNone/>
        <a:defRPr sz="32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700" name="Rectangle 19"/>
          <p:cNvSpPr>
            <a:spLocks noGrp="1" noChangeArrowheads="1"/>
          </p:cNvSpPr>
          <p:nvPr>
            <p:ph type="title"/>
          </p:nvPr>
        </p:nvSpPr>
        <p:spPr bwMode="auto">
          <a:xfrm>
            <a:off x="1066800" y="-76200"/>
            <a:ext cx="7696200" cy="1143000"/>
          </a:xfrm>
          <a:prstGeom prst="rect">
            <a:avLst/>
          </a:prstGeom>
          <a:noFill/>
          <a:ln w="12700">
            <a:noFill/>
            <a:miter lim="800000"/>
            <a:headEnd/>
            <a:tailEnd/>
          </a:ln>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29701" name="Rectangle 20"/>
          <p:cNvSpPr>
            <a:spLocks noGrp="1" noChangeArrowheads="1"/>
          </p:cNvSpPr>
          <p:nvPr>
            <p:ph type="body" idx="1"/>
          </p:nvPr>
        </p:nvSpPr>
        <p:spPr bwMode="auto">
          <a:xfrm>
            <a:off x="747713" y="1447800"/>
            <a:ext cx="7978775" cy="183515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txStyles>
    <p:titleStyle>
      <a:lvl1pPr algn="l" rtl="0" eaLnBrk="1" fontAlgn="base" hangingPunct="1">
        <a:lnSpc>
          <a:spcPct val="95000"/>
        </a:lnSpc>
        <a:spcBef>
          <a:spcPct val="0"/>
        </a:spcBef>
        <a:spcAft>
          <a:spcPct val="0"/>
        </a:spcAft>
        <a:defRPr sz="2800">
          <a:solidFill>
            <a:schemeClr val="tx1"/>
          </a:solidFill>
          <a:latin typeface="+mj-lt"/>
          <a:ea typeface="+mj-ea"/>
          <a:cs typeface="+mj-cs"/>
        </a:defRPr>
      </a:lvl1pPr>
      <a:lvl2pPr algn="l" rtl="0" eaLnBrk="1" fontAlgn="base" hangingPunct="1">
        <a:lnSpc>
          <a:spcPct val="95000"/>
        </a:lnSpc>
        <a:spcBef>
          <a:spcPct val="0"/>
        </a:spcBef>
        <a:spcAft>
          <a:spcPct val="0"/>
        </a:spcAft>
        <a:defRPr sz="2800">
          <a:solidFill>
            <a:schemeClr val="tx1"/>
          </a:solidFill>
          <a:latin typeface="Arial" charset="0"/>
          <a:ea typeface="ＭＳ Ｐゴシック" charset="-128"/>
          <a:cs typeface="ＭＳ Ｐゴシック" charset="-128"/>
        </a:defRPr>
      </a:lvl2pPr>
      <a:lvl3pPr algn="l" rtl="0" eaLnBrk="1" fontAlgn="base" hangingPunct="1">
        <a:lnSpc>
          <a:spcPct val="95000"/>
        </a:lnSpc>
        <a:spcBef>
          <a:spcPct val="0"/>
        </a:spcBef>
        <a:spcAft>
          <a:spcPct val="0"/>
        </a:spcAft>
        <a:defRPr sz="2800">
          <a:solidFill>
            <a:schemeClr val="tx1"/>
          </a:solidFill>
          <a:latin typeface="Arial" charset="0"/>
          <a:ea typeface="ＭＳ Ｐゴシック" charset="-128"/>
          <a:cs typeface="ＭＳ Ｐゴシック" charset="-128"/>
        </a:defRPr>
      </a:lvl3pPr>
      <a:lvl4pPr algn="l" rtl="0" eaLnBrk="1" fontAlgn="base" hangingPunct="1">
        <a:lnSpc>
          <a:spcPct val="95000"/>
        </a:lnSpc>
        <a:spcBef>
          <a:spcPct val="0"/>
        </a:spcBef>
        <a:spcAft>
          <a:spcPct val="0"/>
        </a:spcAft>
        <a:defRPr sz="2800">
          <a:solidFill>
            <a:schemeClr val="tx1"/>
          </a:solidFill>
          <a:latin typeface="Arial" charset="0"/>
          <a:ea typeface="ＭＳ Ｐゴシック" charset="-128"/>
          <a:cs typeface="ＭＳ Ｐゴシック" charset="-128"/>
        </a:defRPr>
      </a:lvl4pPr>
      <a:lvl5pPr algn="l" rtl="0" eaLnBrk="1" fontAlgn="base" hangingPunct="1">
        <a:lnSpc>
          <a:spcPct val="95000"/>
        </a:lnSpc>
        <a:spcBef>
          <a:spcPct val="0"/>
        </a:spcBef>
        <a:spcAft>
          <a:spcPct val="0"/>
        </a:spcAft>
        <a:defRPr sz="2800">
          <a:solidFill>
            <a:schemeClr val="tx1"/>
          </a:solidFill>
          <a:latin typeface="Arial" charset="0"/>
          <a:ea typeface="ＭＳ Ｐゴシック" charset="-128"/>
          <a:cs typeface="ＭＳ Ｐゴシック" charset="-128"/>
        </a:defRPr>
      </a:lvl5pPr>
      <a:lvl6pPr marL="457200" algn="l" rtl="0" eaLnBrk="1" fontAlgn="base" hangingPunct="1">
        <a:lnSpc>
          <a:spcPct val="95000"/>
        </a:lnSpc>
        <a:spcBef>
          <a:spcPct val="0"/>
        </a:spcBef>
        <a:spcAft>
          <a:spcPct val="0"/>
        </a:spcAft>
        <a:defRPr sz="2800">
          <a:solidFill>
            <a:schemeClr val="tx1"/>
          </a:solidFill>
          <a:latin typeface="Arial Black" charset="0"/>
          <a:ea typeface="ＭＳ Ｐゴシック" charset="-128"/>
          <a:cs typeface="ＭＳ Ｐゴシック" charset="-128"/>
        </a:defRPr>
      </a:lvl6pPr>
      <a:lvl7pPr marL="914400" algn="l" rtl="0" eaLnBrk="1" fontAlgn="base" hangingPunct="1">
        <a:lnSpc>
          <a:spcPct val="95000"/>
        </a:lnSpc>
        <a:spcBef>
          <a:spcPct val="0"/>
        </a:spcBef>
        <a:spcAft>
          <a:spcPct val="0"/>
        </a:spcAft>
        <a:defRPr sz="2800">
          <a:solidFill>
            <a:schemeClr val="tx1"/>
          </a:solidFill>
          <a:latin typeface="Arial Black" charset="0"/>
          <a:ea typeface="ＭＳ Ｐゴシック" charset="-128"/>
          <a:cs typeface="ＭＳ Ｐゴシック" charset="-128"/>
        </a:defRPr>
      </a:lvl7pPr>
      <a:lvl8pPr marL="1371600" algn="l" rtl="0" eaLnBrk="1" fontAlgn="base" hangingPunct="1">
        <a:lnSpc>
          <a:spcPct val="95000"/>
        </a:lnSpc>
        <a:spcBef>
          <a:spcPct val="0"/>
        </a:spcBef>
        <a:spcAft>
          <a:spcPct val="0"/>
        </a:spcAft>
        <a:defRPr sz="2800">
          <a:solidFill>
            <a:schemeClr val="tx1"/>
          </a:solidFill>
          <a:latin typeface="Arial Black" charset="0"/>
          <a:ea typeface="ＭＳ Ｐゴシック" charset="-128"/>
          <a:cs typeface="ＭＳ Ｐゴシック" charset="-128"/>
        </a:defRPr>
      </a:lvl8pPr>
      <a:lvl9pPr marL="1828800" algn="l" rtl="0" eaLnBrk="1" fontAlgn="base" hangingPunct="1">
        <a:lnSpc>
          <a:spcPct val="95000"/>
        </a:lnSpc>
        <a:spcBef>
          <a:spcPct val="0"/>
        </a:spcBef>
        <a:spcAft>
          <a:spcPct val="0"/>
        </a:spcAft>
        <a:defRPr sz="2800">
          <a:solidFill>
            <a:schemeClr val="tx1"/>
          </a:solidFill>
          <a:latin typeface="Arial Black" charset="0"/>
          <a:ea typeface="ＭＳ Ｐゴシック" charset="-128"/>
          <a:cs typeface="ＭＳ Ｐゴシック" charset="-128"/>
        </a:defRPr>
      </a:lvl9pPr>
    </p:titleStyle>
    <p:bodyStyle>
      <a:lvl1pPr marL="285750" indent="-285750" algn="l" rtl="0" eaLnBrk="1" fontAlgn="base" hangingPunct="1">
        <a:lnSpc>
          <a:spcPct val="104000"/>
        </a:lnSpc>
        <a:spcBef>
          <a:spcPct val="0"/>
        </a:spcBef>
        <a:spcAft>
          <a:spcPct val="0"/>
        </a:spcAft>
        <a:buClr>
          <a:srgbClr val="0091B5"/>
        </a:buClr>
        <a:buFont typeface="Wingdings" charset="2"/>
        <a:buChar char="§"/>
        <a:defRPr sz="2400">
          <a:solidFill>
            <a:srgbClr val="49484A"/>
          </a:solidFill>
          <a:latin typeface="+mn-lt"/>
          <a:ea typeface="+mn-ea"/>
          <a:cs typeface="+mn-cs"/>
        </a:defRPr>
      </a:lvl1pPr>
      <a:lvl2pPr marL="684213" indent="-284163" algn="l" rtl="0" eaLnBrk="1" fontAlgn="base" hangingPunct="1">
        <a:lnSpc>
          <a:spcPct val="104000"/>
        </a:lnSpc>
        <a:spcBef>
          <a:spcPct val="0"/>
        </a:spcBef>
        <a:spcAft>
          <a:spcPct val="0"/>
        </a:spcAft>
        <a:buClr>
          <a:srgbClr val="0091B5"/>
        </a:buClr>
        <a:buSzPct val="85000"/>
        <a:buChar char="—"/>
        <a:defRPr sz="2400">
          <a:solidFill>
            <a:srgbClr val="49484A"/>
          </a:solidFill>
          <a:latin typeface="+mn-lt"/>
          <a:ea typeface="+mn-ea"/>
        </a:defRPr>
      </a:lvl2pPr>
      <a:lvl3pPr marL="971550" indent="-173038" algn="l" rtl="0" eaLnBrk="1" fontAlgn="base" hangingPunct="1">
        <a:lnSpc>
          <a:spcPct val="104000"/>
        </a:lnSpc>
        <a:spcBef>
          <a:spcPct val="0"/>
        </a:spcBef>
        <a:spcAft>
          <a:spcPct val="0"/>
        </a:spcAft>
        <a:buClr>
          <a:srgbClr val="0091B5"/>
        </a:buClr>
        <a:buFont typeface="Symbol" charset="2"/>
        <a:buChar char="&gt;"/>
        <a:defRPr sz="2200">
          <a:solidFill>
            <a:srgbClr val="49484A"/>
          </a:solidFill>
          <a:latin typeface="+mn-lt"/>
          <a:ea typeface="+mn-ea"/>
        </a:defRPr>
      </a:lvl3pPr>
      <a:lvl4pPr marL="1195388" indent="-109538" algn="l" rtl="0" eaLnBrk="1" fontAlgn="base" hangingPunct="1">
        <a:lnSpc>
          <a:spcPct val="125000"/>
        </a:lnSpc>
        <a:spcBef>
          <a:spcPct val="0"/>
        </a:spcBef>
        <a:spcAft>
          <a:spcPct val="0"/>
        </a:spcAft>
        <a:buClr>
          <a:srgbClr val="0091B5"/>
        </a:buClr>
        <a:buChar char="–"/>
        <a:defRPr sz="2000">
          <a:solidFill>
            <a:srgbClr val="49484A"/>
          </a:solidFill>
          <a:latin typeface="+mn-lt"/>
          <a:ea typeface="+mn-ea"/>
        </a:defRPr>
      </a:lvl4pPr>
      <a:lvl5pPr marL="1431925" indent="-112713" algn="l" rtl="0" eaLnBrk="1" fontAlgn="base" hangingPunct="1">
        <a:lnSpc>
          <a:spcPct val="94000"/>
        </a:lnSpc>
        <a:spcBef>
          <a:spcPct val="0"/>
        </a:spcBef>
        <a:spcAft>
          <a:spcPct val="0"/>
        </a:spcAft>
        <a:buClr>
          <a:srgbClr val="0091B5"/>
        </a:buClr>
        <a:buChar char="»"/>
        <a:defRPr>
          <a:solidFill>
            <a:srgbClr val="49484A"/>
          </a:solidFill>
          <a:latin typeface="+mn-lt"/>
          <a:ea typeface="+mn-ea"/>
        </a:defRPr>
      </a:lvl5pPr>
      <a:lvl6pPr marL="1889125" indent="-112713" algn="l" rtl="0" eaLnBrk="1" fontAlgn="base" hangingPunct="1">
        <a:lnSpc>
          <a:spcPct val="94000"/>
        </a:lnSpc>
        <a:spcBef>
          <a:spcPct val="0"/>
        </a:spcBef>
        <a:spcAft>
          <a:spcPct val="0"/>
        </a:spcAft>
        <a:buClr>
          <a:schemeClr val="hlink"/>
        </a:buClr>
        <a:buChar char="»"/>
        <a:defRPr sz="2400">
          <a:solidFill>
            <a:srgbClr val="49484A"/>
          </a:solidFill>
          <a:latin typeface="+mn-lt"/>
          <a:ea typeface="+mn-ea"/>
        </a:defRPr>
      </a:lvl6pPr>
      <a:lvl7pPr marL="2346325" indent="-112713" algn="l" rtl="0" eaLnBrk="1" fontAlgn="base" hangingPunct="1">
        <a:lnSpc>
          <a:spcPct val="94000"/>
        </a:lnSpc>
        <a:spcBef>
          <a:spcPct val="0"/>
        </a:spcBef>
        <a:spcAft>
          <a:spcPct val="0"/>
        </a:spcAft>
        <a:buClr>
          <a:schemeClr val="hlink"/>
        </a:buClr>
        <a:buChar char="»"/>
        <a:defRPr sz="2400">
          <a:solidFill>
            <a:srgbClr val="49484A"/>
          </a:solidFill>
          <a:latin typeface="+mn-lt"/>
          <a:ea typeface="+mn-ea"/>
        </a:defRPr>
      </a:lvl7pPr>
      <a:lvl8pPr marL="2803525" indent="-112713" algn="l" rtl="0" eaLnBrk="1" fontAlgn="base" hangingPunct="1">
        <a:lnSpc>
          <a:spcPct val="94000"/>
        </a:lnSpc>
        <a:spcBef>
          <a:spcPct val="0"/>
        </a:spcBef>
        <a:spcAft>
          <a:spcPct val="0"/>
        </a:spcAft>
        <a:buClr>
          <a:schemeClr val="hlink"/>
        </a:buClr>
        <a:buChar char="»"/>
        <a:defRPr sz="2400">
          <a:solidFill>
            <a:srgbClr val="49484A"/>
          </a:solidFill>
          <a:latin typeface="+mn-lt"/>
          <a:ea typeface="+mn-ea"/>
        </a:defRPr>
      </a:lvl8pPr>
      <a:lvl9pPr marL="3260725" indent="-112713" algn="l" rtl="0" eaLnBrk="1" fontAlgn="base" hangingPunct="1">
        <a:lnSpc>
          <a:spcPct val="94000"/>
        </a:lnSpc>
        <a:spcBef>
          <a:spcPct val="0"/>
        </a:spcBef>
        <a:spcAft>
          <a:spcPct val="0"/>
        </a:spcAft>
        <a:buClr>
          <a:schemeClr val="hlink"/>
        </a:buClr>
        <a:buChar char="»"/>
        <a:defRPr sz="2400">
          <a:solidFill>
            <a:srgbClr val="49484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4.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 Id="rId5" Type="http://schemas.openxmlformats.org/officeDocument/2006/relationships/image" Target="../media/image14.png"/><Relationship Id="rId4" Type="http://schemas.openxmlformats.org/officeDocument/2006/relationships/hyperlink" Target="http://www.biodiversitylibrary.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biodiversitylibrary.org/" TargetMode="External"/><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 Id="rId5" Type="http://schemas.openxmlformats.org/officeDocument/2006/relationships/image" Target="../media/image14.png"/><Relationship Id="rId4" Type="http://schemas.openxmlformats.org/officeDocument/2006/relationships/hyperlink" Target="http://www.biodiversitylibrary.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hyperlink" Target="http://openvault.wgbh.org" TargetMode="External"/><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5"/>
            <a:ext cx="6248400" cy="1069975"/>
          </a:xfrm>
        </p:spPr>
        <p:txBody>
          <a:bodyPr/>
          <a:lstStyle/>
          <a:p>
            <a:r>
              <a:rPr lang="en-US" dirty="0" err="1" smtClean="0"/>
              <a:t>DuraCloud</a:t>
            </a:r>
            <a:r>
              <a:rPr lang="en-US" dirty="0" smtClean="0"/>
              <a:t> Pilot Program</a:t>
            </a:r>
            <a:endParaRPr lang="en-US" dirty="0"/>
          </a:p>
        </p:txBody>
      </p:sp>
      <p:sp>
        <p:nvSpPr>
          <p:cNvPr id="3" name="Subtitle 2"/>
          <p:cNvSpPr>
            <a:spLocks noGrp="1"/>
          </p:cNvSpPr>
          <p:nvPr>
            <p:ph type="subTitle" idx="1"/>
          </p:nvPr>
        </p:nvSpPr>
        <p:spPr>
          <a:xfrm>
            <a:off x="3276600" y="3886200"/>
            <a:ext cx="5181600" cy="1752600"/>
          </a:xfrm>
        </p:spPr>
        <p:txBody>
          <a:bodyPr/>
          <a:lstStyle/>
          <a:p>
            <a:r>
              <a:rPr lang="en-US" dirty="0" smtClean="0"/>
              <a:t>Experiences, Use Cases, and Lessons Learned</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1" y="313953"/>
            <a:ext cx="8228160" cy="1062832"/>
          </a:xfrm>
        </p:spPr>
        <p:txBody>
          <a:bodyPr lIns="82945" tIns="3520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smtClean="0">
                <a:latin typeface="+mn-lt"/>
                <a:ea typeface="+mj-ea"/>
                <a:cs typeface="+mj-cs"/>
              </a:rPr>
              <a:t>NYPL DuraCloud </a:t>
            </a:r>
            <a:r>
              <a:rPr lang="en-US" dirty="0">
                <a:latin typeface="+mn-lt"/>
                <a:ea typeface="+mj-ea"/>
                <a:cs typeface="+mj-cs"/>
              </a:rPr>
              <a:t>Pilot Goals</a:t>
            </a:r>
          </a:p>
        </p:txBody>
      </p:sp>
      <p:sp>
        <p:nvSpPr>
          <p:cNvPr id="38915" name="Rectangle 2"/>
          <p:cNvSpPr>
            <a:spLocks noGrp="1" noChangeArrowheads="1"/>
          </p:cNvSpPr>
          <p:nvPr>
            <p:ph idx="1"/>
          </p:nvPr>
        </p:nvSpPr>
        <p:spPr bwMode="auto">
          <a:xfrm>
            <a:off x="915988" y="1524000"/>
            <a:ext cx="8228012" cy="4498975"/>
          </a:xfrm>
          <a:noFill/>
          <a:ln>
            <a:miter lim="800000"/>
            <a:headEnd/>
            <a:tailEnd/>
          </a:ln>
        </p:spPr>
        <p:txBody>
          <a:bodyPr vert="horz" wrap="square" lIns="82945" tIns="41473" rIns="82945" bIns="41473" numCol="1" anchor="t" anchorCtr="0" compatLnSpc="1">
            <a:prstTxWarp prst="textNoShape">
              <a:avLst/>
            </a:prstTxWarp>
          </a:bodyPr>
          <a:lstStyle/>
          <a:p>
            <a:pPr marL="390525" indent="-293688">
              <a:lnSpc>
                <a:spcPct val="83000"/>
              </a:lnSpc>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t>Preservation</a:t>
            </a:r>
          </a:p>
          <a:p>
            <a:pPr marL="782638" lvl="1" indent="-293688">
              <a:lnSpc>
                <a:spcPct val="83000"/>
              </a:lnSpc>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t>Migration of service files from an unsupported format to a supported format – Mr. Sid to JP2000</a:t>
            </a:r>
          </a:p>
          <a:p>
            <a:pPr marL="782638" lvl="1" indent="-293688">
              <a:lnSpc>
                <a:spcPct val="83000"/>
              </a:lnSpc>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t>Data integrity checking of new format</a:t>
            </a:r>
          </a:p>
          <a:p>
            <a:pPr marL="782638" lvl="1" indent="-293688">
              <a:lnSpc>
                <a:spcPct val="83000"/>
              </a:lnSpc>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t>Ingest of new data streams associated with existing objects in Fedora Repository</a:t>
            </a:r>
          </a:p>
          <a:p>
            <a:pPr marL="390525" indent="-293688">
              <a:lnSpc>
                <a:spcPct val="83000"/>
              </a:lnSpc>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t> 	Access</a:t>
            </a:r>
          </a:p>
          <a:p>
            <a:pPr marL="782638" lvl="1" indent="-293688">
              <a:lnSpc>
                <a:spcPct val="83000"/>
              </a:lnSpc>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t>Reduce number of service files </a:t>
            </a:r>
          </a:p>
          <a:p>
            <a:pPr marL="782638" lvl="1" indent="-293688">
              <a:lnSpc>
                <a:spcPct val="83000"/>
              </a:lnSpc>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t>Reduce number of services used in delivering service files</a:t>
            </a:r>
          </a:p>
          <a:p>
            <a:pPr marL="782638" lvl="1" indent="-293688">
              <a:lnSpc>
                <a:spcPct val="83000"/>
              </a:lnSpc>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smtClean="0"/>
              <a:t>Provide reliable and dependable service and access to those service files</a:t>
            </a:r>
          </a:p>
        </p:txBody>
      </p:sp>
      <p:sp>
        <p:nvSpPr>
          <p:cNvPr id="4" name="Slide Number Placeholder 3"/>
          <p:cNvSpPr>
            <a:spLocks noGrp="1"/>
          </p:cNvSpPr>
          <p:nvPr>
            <p:ph type="sldNum" sz="quarter" idx="11"/>
          </p:nvPr>
        </p:nvSpPr>
        <p:spPr/>
        <p:txBody>
          <a:bodyPr/>
          <a:lstStyle/>
          <a:p>
            <a:pPr>
              <a:defRPr/>
            </a:pPr>
            <a:fld id="{AEF16DEF-1C59-484C-9507-56B82D87BB04}" type="slidenum">
              <a:rPr lang="en-US" smtClean="0"/>
              <a:pPr>
                <a:defRPr/>
              </a:pPr>
              <a:t>10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bwMode="auto">
          <a:xfrm>
            <a:off x="762000" y="228600"/>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Key Advantages Cloud provides NYPL </a:t>
            </a:r>
            <a:br>
              <a:rPr lang="en-US" sz="2800" dirty="0" smtClean="0"/>
            </a:br>
            <a:endParaRPr lang="en-US" sz="2800" dirty="0" smtClean="0"/>
          </a:p>
        </p:txBody>
      </p:sp>
      <p:sp>
        <p:nvSpPr>
          <p:cNvPr id="4" name="Slide Number Placeholder 3"/>
          <p:cNvSpPr>
            <a:spLocks noGrp="1"/>
          </p:cNvSpPr>
          <p:nvPr>
            <p:ph type="sldNum" sz="quarter" idx="12"/>
          </p:nvPr>
        </p:nvSpPr>
        <p:spPr/>
        <p:txBody>
          <a:bodyPr/>
          <a:lstStyle/>
          <a:p>
            <a:pPr>
              <a:defRPr/>
            </a:pPr>
            <a:fld id="{863F6FA9-800D-4C40-BAFB-DE9209BC0C31}" type="slidenum">
              <a:rPr lang="en-US" smtClean="0"/>
              <a:pPr>
                <a:defRPr/>
              </a:pPr>
              <a:t>11</a:t>
            </a:fld>
            <a:endParaRPr lang="en-US" dirty="0"/>
          </a:p>
        </p:txBody>
      </p:sp>
      <p:graphicFrame>
        <p:nvGraphicFramePr>
          <p:cNvPr id="30722" name="Object 2"/>
          <p:cNvGraphicFramePr>
            <a:graphicFrameLocks noChangeAspect="1"/>
          </p:cNvGraphicFramePr>
          <p:nvPr/>
        </p:nvGraphicFramePr>
        <p:xfrm>
          <a:off x="492125" y="1752600"/>
          <a:ext cx="8651875" cy="3956050"/>
        </p:xfrm>
        <a:graphic>
          <a:graphicData uri="http://schemas.openxmlformats.org/presentationml/2006/ole">
            <p:oleObj spid="_x0000_s2050" name="Document" r:id="rId3" imgW="5638592" imgH="2578005" progId="Word.Document.12">
              <p:link updateAutomatic="1"/>
            </p:oleObj>
          </a:graphicData>
        </a:graphic>
      </p:graphicFrame>
      <p:sp>
        <p:nvSpPr>
          <p:cNvPr id="5" name="Rectangle 4"/>
          <p:cNvSpPr/>
          <p:nvPr/>
        </p:nvSpPr>
        <p:spPr>
          <a:xfrm>
            <a:off x="685800" y="2362200"/>
            <a:ext cx="1066800" cy="304800"/>
          </a:xfrm>
          <a:prstGeom prst="rect">
            <a:avLst/>
          </a:prstGeom>
          <a:solidFill>
            <a:srgbClr val="FFFF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09600" y="3505200"/>
            <a:ext cx="1066800" cy="304800"/>
          </a:xfrm>
          <a:prstGeom prst="rect">
            <a:avLst/>
          </a:prstGeom>
          <a:solidFill>
            <a:srgbClr val="FFFF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9600" y="4495800"/>
            <a:ext cx="1066800" cy="304800"/>
          </a:xfrm>
          <a:prstGeom prst="rect">
            <a:avLst/>
          </a:prstGeom>
          <a:solidFill>
            <a:srgbClr val="FFFF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09600" y="5105400"/>
            <a:ext cx="762000" cy="304800"/>
          </a:xfrm>
          <a:prstGeom prst="rect">
            <a:avLst/>
          </a:prstGeom>
          <a:solidFill>
            <a:srgbClr val="FFFF00">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09800" y="5086290"/>
            <a:ext cx="1287532" cy="400110"/>
          </a:xfrm>
          <a:prstGeom prst="rect">
            <a:avLst/>
          </a:prstGeom>
          <a:noFill/>
        </p:spPr>
        <p:txBody>
          <a:bodyPr wrap="none" rtlCol="0">
            <a:spAutoFit/>
          </a:bodyPr>
          <a:lstStyle/>
          <a:p>
            <a:r>
              <a:rPr lang="en-US" sz="2000" dirty="0" smtClean="0">
                <a:ln w="12700" cap="flat" cmpd="sng" algn="ctr">
                  <a:solidFill>
                    <a:schemeClr val="bg1"/>
                  </a:solidFill>
                  <a:prstDash val="solid"/>
                  <a:round/>
                  <a:headEnd type="none" w="med" len="med"/>
                  <a:tailEnd type="none" w="med" len="med"/>
                </a:ln>
                <a:solidFill>
                  <a:schemeClr val="bg1"/>
                </a:solidFill>
                <a:latin typeface="Arial"/>
                <a:cs typeface="Arial"/>
              </a:rPr>
              <a:t>Reliability</a:t>
            </a:r>
            <a:endParaRPr lang="en-US" sz="2000" dirty="0">
              <a:ln w="12700" cap="flat" cmpd="sng" algn="ctr">
                <a:solidFill>
                  <a:schemeClr val="bg1"/>
                </a:solidFill>
                <a:prstDash val="solid"/>
                <a:round/>
                <a:headEnd type="none" w="med" len="med"/>
                <a:tailEnd type="none" w="med" len="med"/>
              </a:ln>
              <a:solidFill>
                <a:schemeClr val="bg1"/>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anim calcmode="discrete" valueType="clr">
                                      <p:cBhvr override="childStyle">
                                        <p:cTn id="2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
                                        </p:tgtEl>
                                        <p:attrNameLst>
                                          <p:attrName>fillcolor</p:attrName>
                                        </p:attrNameLst>
                                      </p:cBhvr>
                                      <p:tavLst>
                                        <p:tav tm="0">
                                          <p:val>
                                            <p:clrVal>
                                              <a:schemeClr val="accent2"/>
                                            </p:clrVal>
                                          </p:val>
                                        </p:tav>
                                        <p:tav tm="50000">
                                          <p:val>
                                            <p:clrVal>
                                              <a:schemeClr val="hlink"/>
                                            </p:clrVal>
                                          </p:val>
                                        </p:tav>
                                      </p:tavLst>
                                    </p:anim>
                                    <p:set>
                                      <p:cBhvr>
                                        <p:cTn id="2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2971800" y="4191000"/>
            <a:ext cx="4343400" cy="1600200"/>
          </a:xfrm>
          <a:prstGeom prst="cloud">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dirty="0" smtClean="0">
                <a:solidFill>
                  <a:srgbClr val="FFFFFF"/>
                </a:solidFill>
                <a:ea typeface="ＭＳ Ｐゴシック" charset="-128"/>
                <a:cs typeface="ＭＳ Ｐゴシック" charset="-128"/>
              </a:rPr>
              <a:t>NYPL </a:t>
            </a:r>
            <a:r>
              <a:rPr lang="en-US" sz="1800" dirty="0">
                <a:solidFill>
                  <a:srgbClr val="FFFFFF"/>
                </a:solidFill>
                <a:ea typeface="ＭＳ Ｐゴシック" charset="-128"/>
                <a:cs typeface="ＭＳ Ｐゴシック" charset="-128"/>
              </a:rPr>
              <a:t>DuraCloud Instance</a:t>
            </a:r>
          </a:p>
        </p:txBody>
      </p:sp>
      <p:sp>
        <p:nvSpPr>
          <p:cNvPr id="10" name="Can 9"/>
          <p:cNvSpPr/>
          <p:nvPr/>
        </p:nvSpPr>
        <p:spPr>
          <a:xfrm>
            <a:off x="2971800" y="6096000"/>
            <a:ext cx="1295400" cy="381000"/>
          </a:xfrm>
          <a:prstGeom prst="can">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a:solidFill>
                  <a:srgbClr val="FFFFFF"/>
                </a:solidFill>
                <a:ea typeface="ＭＳ Ｐゴシック" charset="-128"/>
                <a:cs typeface="ＭＳ Ｐゴシック" charset="-128"/>
              </a:rPr>
              <a:t>Amazon</a:t>
            </a:r>
          </a:p>
        </p:txBody>
      </p:sp>
      <p:sp>
        <p:nvSpPr>
          <p:cNvPr id="11" name="Can 10"/>
          <p:cNvSpPr/>
          <p:nvPr/>
        </p:nvSpPr>
        <p:spPr>
          <a:xfrm>
            <a:off x="4419600" y="6096000"/>
            <a:ext cx="1295400" cy="381000"/>
          </a:xfrm>
          <a:prstGeom prst="can">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a:solidFill>
                  <a:srgbClr val="FFFFFF"/>
                </a:solidFill>
                <a:ea typeface="ＭＳ Ｐゴシック" charset="-128"/>
                <a:cs typeface="ＭＳ Ｐゴシック" charset="-128"/>
              </a:rPr>
              <a:t>EMC</a:t>
            </a:r>
          </a:p>
        </p:txBody>
      </p:sp>
      <p:sp>
        <p:nvSpPr>
          <p:cNvPr id="12" name="Can 11"/>
          <p:cNvSpPr/>
          <p:nvPr/>
        </p:nvSpPr>
        <p:spPr>
          <a:xfrm>
            <a:off x="6019800" y="6057900"/>
            <a:ext cx="1295400" cy="381000"/>
          </a:xfrm>
          <a:prstGeom prst="can">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a:solidFill>
                  <a:srgbClr val="FFFFFF"/>
                </a:solidFill>
                <a:ea typeface="ＭＳ Ｐゴシック" charset="-128"/>
                <a:cs typeface="ＭＳ Ｐゴシック" charset="-128"/>
              </a:rPr>
              <a:t>RackSpace</a:t>
            </a:r>
          </a:p>
        </p:txBody>
      </p:sp>
      <p:sp>
        <p:nvSpPr>
          <p:cNvPr id="13" name="Can 12"/>
          <p:cNvSpPr/>
          <p:nvPr/>
        </p:nvSpPr>
        <p:spPr>
          <a:xfrm>
            <a:off x="3886200" y="990600"/>
            <a:ext cx="2133600" cy="1066800"/>
          </a:xfrm>
          <a:prstGeom prst="can">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dirty="0">
                <a:solidFill>
                  <a:srgbClr val="FFFFFF"/>
                </a:solidFill>
                <a:ea typeface="ＭＳ Ｐゴシック" charset="-128"/>
                <a:cs typeface="ＭＳ Ｐゴシック" charset="-128"/>
              </a:rPr>
              <a:t>Digital</a:t>
            </a:r>
            <a:r>
              <a:rPr lang="en-US" sz="1800" dirty="0" smtClean="0">
                <a:solidFill>
                  <a:srgbClr val="FFFFFF"/>
                </a:solidFill>
                <a:ea typeface="ＭＳ Ｐゴシック" charset="-128"/>
                <a:cs typeface="ＭＳ Ｐゴシック" charset="-128"/>
              </a:rPr>
              <a:t> Repository Storage System</a:t>
            </a:r>
            <a:endParaRPr lang="en-US" sz="1800" dirty="0">
              <a:solidFill>
                <a:srgbClr val="FFFFFF"/>
              </a:solidFill>
              <a:ea typeface="ＭＳ Ｐゴシック" charset="-128"/>
              <a:cs typeface="ＭＳ Ｐゴシック" charset="-128"/>
            </a:endParaRPr>
          </a:p>
        </p:txBody>
      </p:sp>
      <p:cxnSp>
        <p:nvCxnSpPr>
          <p:cNvPr id="18" name="Straight Arrow Connector 17"/>
          <p:cNvCxnSpPr/>
          <p:nvPr/>
        </p:nvCxnSpPr>
        <p:spPr>
          <a:xfrm rot="5400000">
            <a:off x="3638550" y="5810250"/>
            <a:ext cx="2667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1" idx="1"/>
          </p:cNvCxnSpPr>
          <p:nvPr/>
        </p:nvCxnSpPr>
        <p:spPr>
          <a:xfrm rot="16200000" flipH="1">
            <a:off x="4895850" y="5924550"/>
            <a:ext cx="3048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H="1">
            <a:off x="6414294" y="5690394"/>
            <a:ext cx="419100" cy="3159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 name="Group 36"/>
          <p:cNvGrpSpPr>
            <a:grpSpLocks/>
          </p:cNvGrpSpPr>
          <p:nvPr/>
        </p:nvGrpSpPr>
        <p:grpSpPr bwMode="auto">
          <a:xfrm>
            <a:off x="4114800" y="2286000"/>
            <a:ext cx="1828800" cy="1066800"/>
            <a:chOff x="5933022" y="1981200"/>
            <a:chExt cx="1697556" cy="1236144"/>
          </a:xfrm>
        </p:grpSpPr>
        <p:sp>
          <p:nvSpPr>
            <p:cNvPr id="14" name="Rounded Rectangle 13"/>
            <p:cNvSpPr/>
            <p:nvPr/>
          </p:nvSpPr>
          <p:spPr>
            <a:xfrm>
              <a:off x="5933022" y="1981200"/>
              <a:ext cx="1697556" cy="1236144"/>
            </a:xfrm>
            <a:prstGeom prst="round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dirty="0" smtClean="0">
                  <a:solidFill>
                    <a:srgbClr val="FFFFFF"/>
                  </a:solidFill>
                  <a:ea typeface="ＭＳ Ｐゴシック" charset="-128"/>
                  <a:cs typeface="ＭＳ Ｐゴシック" charset="-128"/>
                </a:rPr>
                <a:t>Local NYPL</a:t>
              </a:r>
            </a:p>
            <a:p>
              <a:pPr algn="ctr">
                <a:defRPr/>
              </a:pPr>
              <a:r>
                <a:rPr lang="en-US" sz="1800" dirty="0">
                  <a:solidFill>
                    <a:srgbClr val="FFFFFF"/>
                  </a:solidFill>
                  <a:ea typeface="ＭＳ Ｐゴシック" charset="-128"/>
                  <a:cs typeface="ＭＳ Ｐゴシック" charset="-128"/>
                </a:rPr>
                <a:t>Fedora Repository</a:t>
              </a:r>
            </a:p>
          </p:txBody>
        </p:sp>
        <p:cxnSp>
          <p:nvCxnSpPr>
            <p:cNvPr id="25" name="Straight Connector 24"/>
            <p:cNvCxnSpPr/>
            <p:nvPr/>
          </p:nvCxnSpPr>
          <p:spPr>
            <a:xfrm rot="10800000" flipH="1">
              <a:off x="5926676" y="2444556"/>
              <a:ext cx="1697556"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9" name="Straight Arrow Connector 28"/>
          <p:cNvCxnSpPr/>
          <p:nvPr/>
        </p:nvCxnSpPr>
        <p:spPr>
          <a:xfrm rot="5400000">
            <a:off x="3771105" y="3543300"/>
            <a:ext cx="1295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976" name="TextBox 29"/>
          <p:cNvSpPr txBox="1">
            <a:spLocks noChangeArrowheads="1"/>
          </p:cNvSpPr>
          <p:nvPr/>
        </p:nvSpPr>
        <p:spPr bwMode="auto">
          <a:xfrm>
            <a:off x="2313017" y="3516312"/>
            <a:ext cx="1954183" cy="369888"/>
          </a:xfrm>
          <a:prstGeom prst="rect">
            <a:avLst/>
          </a:prstGeom>
          <a:noFill/>
          <a:ln w="9525">
            <a:noFill/>
            <a:miter lim="800000"/>
            <a:headEnd/>
            <a:tailEnd/>
          </a:ln>
        </p:spPr>
        <p:txBody>
          <a:bodyPr wrap="square">
            <a:prstTxWarp prst="textNoShape">
              <a:avLst/>
            </a:prstTxWarp>
            <a:spAutoFit/>
          </a:bodyPr>
          <a:lstStyle/>
          <a:p>
            <a:r>
              <a:rPr lang="en-US" sz="1800" dirty="0"/>
              <a:t>Preservation file</a:t>
            </a:r>
          </a:p>
        </p:txBody>
      </p:sp>
      <p:sp>
        <p:nvSpPr>
          <p:cNvPr id="40983" name="TextBox 48"/>
          <p:cNvSpPr txBox="1">
            <a:spLocks noChangeArrowheads="1"/>
          </p:cNvSpPr>
          <p:nvPr/>
        </p:nvSpPr>
        <p:spPr bwMode="auto">
          <a:xfrm>
            <a:off x="1295400" y="0"/>
            <a:ext cx="5592046" cy="400110"/>
          </a:xfrm>
          <a:prstGeom prst="rect">
            <a:avLst/>
          </a:prstGeom>
          <a:noFill/>
          <a:ln w="9525">
            <a:noFill/>
            <a:miter lim="800000"/>
            <a:headEnd/>
            <a:tailEnd/>
          </a:ln>
        </p:spPr>
        <p:txBody>
          <a:bodyPr wrap="none">
            <a:prstTxWarp prst="textNoShape">
              <a:avLst/>
            </a:prstTxWarp>
            <a:spAutoFit/>
          </a:bodyPr>
          <a:lstStyle/>
          <a:p>
            <a:r>
              <a:rPr lang="en-US" sz="2000" dirty="0" smtClean="0"/>
              <a:t>NYPL </a:t>
            </a:r>
            <a:r>
              <a:rPr lang="en-US" sz="2000" dirty="0"/>
              <a:t>Preservation services utilizing DuraCloud</a:t>
            </a:r>
          </a:p>
        </p:txBody>
      </p:sp>
      <p:sp>
        <p:nvSpPr>
          <p:cNvPr id="26" name="Slide Number Placeholder 25"/>
          <p:cNvSpPr>
            <a:spLocks noGrp="1"/>
          </p:cNvSpPr>
          <p:nvPr>
            <p:ph type="sldNum" sz="quarter" idx="12"/>
          </p:nvPr>
        </p:nvSpPr>
        <p:spPr/>
        <p:txBody>
          <a:bodyPr/>
          <a:lstStyle/>
          <a:p>
            <a:pPr>
              <a:defRPr/>
            </a:pPr>
            <a:fld id="{AA04BB70-AC79-DF45-A77D-7319B8962143}" type="slidenum">
              <a:rPr lang="en-US" smtClean="0"/>
              <a:pPr>
                <a:defRPr/>
              </a:pPr>
              <a:t>12</a:t>
            </a:fld>
            <a:endParaRPr lang="en-US"/>
          </a:p>
        </p:txBody>
      </p:sp>
      <p:cxnSp>
        <p:nvCxnSpPr>
          <p:cNvPr id="32" name="Straight Arrow Connector 31"/>
          <p:cNvCxnSpPr/>
          <p:nvPr/>
        </p:nvCxnSpPr>
        <p:spPr>
          <a:xfrm rot="5400000" flipH="1" flipV="1">
            <a:off x="5028406" y="3505200"/>
            <a:ext cx="1219994"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29"/>
          <p:cNvSpPr txBox="1">
            <a:spLocks noChangeArrowheads="1"/>
          </p:cNvSpPr>
          <p:nvPr/>
        </p:nvSpPr>
        <p:spPr bwMode="auto">
          <a:xfrm>
            <a:off x="5665817" y="3505200"/>
            <a:ext cx="2258983" cy="646331"/>
          </a:xfrm>
          <a:prstGeom prst="rect">
            <a:avLst/>
          </a:prstGeom>
          <a:noFill/>
          <a:ln w="9525">
            <a:noFill/>
            <a:miter lim="800000"/>
            <a:headEnd/>
            <a:tailEnd/>
          </a:ln>
        </p:spPr>
        <p:txBody>
          <a:bodyPr wrap="square">
            <a:prstTxWarp prst="textNoShape">
              <a:avLst/>
            </a:prstTxWarp>
            <a:spAutoFit/>
          </a:bodyPr>
          <a:lstStyle/>
          <a:p>
            <a:r>
              <a:rPr lang="en-US" sz="1800" dirty="0" smtClean="0"/>
              <a:t>JP2000 service file</a:t>
            </a:r>
          </a:p>
          <a:p>
            <a:r>
              <a:rPr lang="en-US" sz="1800" dirty="0" smtClean="0"/>
              <a:t>checksum</a:t>
            </a: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2438400" y="4191000"/>
            <a:ext cx="4343400" cy="1600200"/>
          </a:xfrm>
          <a:prstGeom prst="cloud">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dirty="0" smtClean="0">
                <a:solidFill>
                  <a:srgbClr val="FFFFFF"/>
                </a:solidFill>
                <a:ea typeface="ＭＳ Ｐゴシック" charset="-128"/>
                <a:cs typeface="ＭＳ Ｐゴシック" charset="-128"/>
              </a:rPr>
              <a:t>NYPL </a:t>
            </a:r>
            <a:r>
              <a:rPr lang="en-US" sz="1800" dirty="0">
                <a:solidFill>
                  <a:srgbClr val="FFFFFF"/>
                </a:solidFill>
                <a:ea typeface="ＭＳ Ｐゴシック" charset="-128"/>
                <a:cs typeface="ＭＳ Ｐゴシック" charset="-128"/>
              </a:rPr>
              <a:t>DuraCloud Instance</a:t>
            </a:r>
          </a:p>
        </p:txBody>
      </p:sp>
      <p:sp>
        <p:nvSpPr>
          <p:cNvPr id="10" name="Can 9"/>
          <p:cNvSpPr/>
          <p:nvPr/>
        </p:nvSpPr>
        <p:spPr>
          <a:xfrm>
            <a:off x="2438400" y="6096000"/>
            <a:ext cx="1295400" cy="381000"/>
          </a:xfrm>
          <a:prstGeom prst="can">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a:solidFill>
                  <a:srgbClr val="FFFFFF"/>
                </a:solidFill>
                <a:ea typeface="ＭＳ Ｐゴシック" charset="-128"/>
                <a:cs typeface="ＭＳ Ｐゴシック" charset="-128"/>
              </a:rPr>
              <a:t>Amazon</a:t>
            </a:r>
          </a:p>
        </p:txBody>
      </p:sp>
      <p:sp>
        <p:nvSpPr>
          <p:cNvPr id="11" name="Can 10"/>
          <p:cNvSpPr/>
          <p:nvPr/>
        </p:nvSpPr>
        <p:spPr>
          <a:xfrm>
            <a:off x="3886200" y="6096000"/>
            <a:ext cx="1295400" cy="381000"/>
          </a:xfrm>
          <a:prstGeom prst="can">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a:solidFill>
                  <a:srgbClr val="FFFFFF"/>
                </a:solidFill>
                <a:ea typeface="ＭＳ Ｐゴシック" charset="-128"/>
                <a:cs typeface="ＭＳ Ｐゴシック" charset="-128"/>
              </a:rPr>
              <a:t>EMC</a:t>
            </a:r>
          </a:p>
        </p:txBody>
      </p:sp>
      <p:sp>
        <p:nvSpPr>
          <p:cNvPr id="12" name="Can 11"/>
          <p:cNvSpPr/>
          <p:nvPr/>
        </p:nvSpPr>
        <p:spPr>
          <a:xfrm>
            <a:off x="5486400" y="6057900"/>
            <a:ext cx="1295400" cy="381000"/>
          </a:xfrm>
          <a:prstGeom prst="can">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a:solidFill>
                  <a:srgbClr val="FFFFFF"/>
                </a:solidFill>
                <a:ea typeface="ＭＳ Ｐゴシック" charset="-128"/>
                <a:cs typeface="ＭＳ Ｐゴシック" charset="-128"/>
              </a:rPr>
              <a:t>RackSpace</a:t>
            </a:r>
          </a:p>
        </p:txBody>
      </p:sp>
      <p:cxnSp>
        <p:nvCxnSpPr>
          <p:cNvPr id="18" name="Straight Arrow Connector 17"/>
          <p:cNvCxnSpPr/>
          <p:nvPr/>
        </p:nvCxnSpPr>
        <p:spPr>
          <a:xfrm rot="5400000">
            <a:off x="3105150" y="5810250"/>
            <a:ext cx="2667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1" idx="1"/>
          </p:cNvCxnSpPr>
          <p:nvPr/>
        </p:nvCxnSpPr>
        <p:spPr>
          <a:xfrm rot="16200000" flipH="1">
            <a:off x="4362450" y="5924550"/>
            <a:ext cx="3048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H="1">
            <a:off x="5880894" y="5690394"/>
            <a:ext cx="419100" cy="3159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004" name="TextBox 37"/>
          <p:cNvSpPr txBox="1">
            <a:spLocks noChangeArrowheads="1"/>
          </p:cNvSpPr>
          <p:nvPr/>
        </p:nvSpPr>
        <p:spPr bwMode="auto">
          <a:xfrm>
            <a:off x="3424238" y="4279900"/>
            <a:ext cx="2160467" cy="369332"/>
          </a:xfrm>
          <a:prstGeom prst="rect">
            <a:avLst/>
          </a:prstGeom>
          <a:noFill/>
          <a:ln w="9525">
            <a:noFill/>
            <a:miter lim="800000"/>
            <a:headEnd/>
            <a:tailEnd/>
          </a:ln>
        </p:spPr>
        <p:txBody>
          <a:bodyPr wrap="none">
            <a:prstTxWarp prst="textNoShape">
              <a:avLst/>
            </a:prstTxWarp>
            <a:spAutoFit/>
          </a:bodyPr>
          <a:lstStyle/>
          <a:p>
            <a:r>
              <a:rPr lang="en-US" sz="1800" dirty="0"/>
              <a:t>Access file</a:t>
            </a:r>
            <a:r>
              <a:rPr lang="en-US" sz="1800" dirty="0" smtClean="0"/>
              <a:t> in cloud</a:t>
            </a:r>
            <a:endParaRPr lang="en-US" sz="1800" dirty="0"/>
          </a:p>
        </p:txBody>
      </p:sp>
      <p:sp>
        <p:nvSpPr>
          <p:cNvPr id="42005" name="TextBox 41"/>
          <p:cNvSpPr txBox="1">
            <a:spLocks noChangeArrowheads="1"/>
          </p:cNvSpPr>
          <p:nvPr/>
        </p:nvSpPr>
        <p:spPr bwMode="auto">
          <a:xfrm>
            <a:off x="1981200" y="228600"/>
            <a:ext cx="4959986" cy="400110"/>
          </a:xfrm>
          <a:prstGeom prst="rect">
            <a:avLst/>
          </a:prstGeom>
          <a:noFill/>
          <a:ln w="9525">
            <a:noFill/>
            <a:miter lim="800000"/>
            <a:headEnd/>
            <a:tailEnd/>
          </a:ln>
        </p:spPr>
        <p:txBody>
          <a:bodyPr wrap="none">
            <a:prstTxWarp prst="textNoShape">
              <a:avLst/>
            </a:prstTxWarp>
            <a:spAutoFit/>
          </a:bodyPr>
          <a:lstStyle/>
          <a:p>
            <a:r>
              <a:rPr lang="en-US" sz="2000" dirty="0" smtClean="0"/>
              <a:t>NYPL Access </a:t>
            </a:r>
            <a:r>
              <a:rPr lang="en-US" sz="2000" dirty="0"/>
              <a:t>Services utilizing DuraCloud</a:t>
            </a:r>
          </a:p>
        </p:txBody>
      </p:sp>
      <p:cxnSp>
        <p:nvCxnSpPr>
          <p:cNvPr id="28" name="Straight Arrow Connector 27"/>
          <p:cNvCxnSpPr/>
          <p:nvPr/>
        </p:nvCxnSpPr>
        <p:spPr>
          <a:xfrm>
            <a:off x="6705600" y="48006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Slide Number Placeholder 25"/>
          <p:cNvSpPr>
            <a:spLocks noGrp="1"/>
          </p:cNvSpPr>
          <p:nvPr>
            <p:ph type="sldNum" sz="quarter" idx="12"/>
          </p:nvPr>
        </p:nvSpPr>
        <p:spPr/>
        <p:txBody>
          <a:bodyPr/>
          <a:lstStyle/>
          <a:p>
            <a:pPr>
              <a:defRPr/>
            </a:pPr>
            <a:fld id="{AA04BB70-AC79-DF45-A77D-7319B8962143}" type="slidenum">
              <a:rPr lang="en-US" smtClean="0"/>
              <a:pPr>
                <a:defRPr/>
              </a:pPr>
              <a:t>13</a:t>
            </a:fld>
            <a:endParaRPr lang="en-US"/>
          </a:p>
        </p:txBody>
      </p:sp>
      <p:grpSp>
        <p:nvGrpSpPr>
          <p:cNvPr id="2" name="Group 43"/>
          <p:cNvGrpSpPr/>
          <p:nvPr/>
        </p:nvGrpSpPr>
        <p:grpSpPr>
          <a:xfrm>
            <a:off x="3989136" y="1524000"/>
            <a:ext cx="990600" cy="1212850"/>
            <a:chOff x="3124200" y="1752600"/>
            <a:chExt cx="809625" cy="984250"/>
          </a:xfrm>
        </p:grpSpPr>
        <p:pic>
          <p:nvPicPr>
            <p:cNvPr id="30" name="Picture 136"/>
            <p:cNvPicPr>
              <a:picLocks noChangeAspect="1"/>
            </p:cNvPicPr>
            <p:nvPr/>
          </p:nvPicPr>
          <p:blipFill>
            <a:blip r:embed="rId2" cstate="print"/>
            <a:srcRect/>
            <a:stretch>
              <a:fillRect/>
            </a:stretch>
          </p:blipFill>
          <p:spPr bwMode="auto">
            <a:xfrm>
              <a:off x="3124200" y="1752600"/>
              <a:ext cx="809625" cy="438459"/>
            </a:xfrm>
            <a:prstGeom prst="rect">
              <a:avLst/>
            </a:prstGeom>
            <a:noFill/>
            <a:ln w="9525">
              <a:noFill/>
              <a:miter lim="800000"/>
              <a:headEnd/>
              <a:tailEnd/>
            </a:ln>
          </p:spPr>
        </p:pic>
        <p:pic>
          <p:nvPicPr>
            <p:cNvPr id="31" name="Picture 137"/>
            <p:cNvPicPr>
              <a:picLocks noChangeAspect="1"/>
            </p:cNvPicPr>
            <p:nvPr/>
          </p:nvPicPr>
          <p:blipFill>
            <a:blip r:embed="rId3" cstate="print"/>
            <a:srcRect/>
            <a:stretch>
              <a:fillRect/>
            </a:stretch>
          </p:blipFill>
          <p:spPr bwMode="auto">
            <a:xfrm>
              <a:off x="3124200" y="2069146"/>
              <a:ext cx="809625" cy="667704"/>
            </a:xfrm>
            <a:prstGeom prst="rect">
              <a:avLst/>
            </a:prstGeom>
            <a:noFill/>
            <a:ln w="9525">
              <a:noFill/>
              <a:miter lim="800000"/>
              <a:headEnd/>
              <a:tailEnd/>
            </a:ln>
          </p:spPr>
        </p:pic>
      </p:grpSp>
      <p:sp>
        <p:nvSpPr>
          <p:cNvPr id="32" name="TextBox 37"/>
          <p:cNvSpPr txBox="1">
            <a:spLocks noChangeArrowheads="1"/>
          </p:cNvSpPr>
          <p:nvPr/>
        </p:nvSpPr>
        <p:spPr bwMode="auto">
          <a:xfrm>
            <a:off x="3608136" y="2819400"/>
            <a:ext cx="1878264" cy="369332"/>
          </a:xfrm>
          <a:prstGeom prst="rect">
            <a:avLst/>
          </a:prstGeom>
          <a:noFill/>
          <a:ln w="9525">
            <a:noFill/>
            <a:miter lim="800000"/>
            <a:headEnd/>
            <a:tailEnd/>
          </a:ln>
        </p:spPr>
        <p:txBody>
          <a:bodyPr wrap="none">
            <a:prstTxWarp prst="textNoShape">
              <a:avLst/>
            </a:prstTxWarp>
            <a:spAutoFit/>
          </a:bodyPr>
          <a:lstStyle/>
          <a:p>
            <a:r>
              <a:rPr lang="en-US" sz="1800" dirty="0" smtClean="0"/>
              <a:t>Service Request</a:t>
            </a:r>
            <a:endParaRPr lang="en-US" sz="1800" dirty="0"/>
          </a:p>
        </p:txBody>
      </p:sp>
      <p:cxnSp>
        <p:nvCxnSpPr>
          <p:cNvPr id="33" name="Straight Arrow Connector 32"/>
          <p:cNvCxnSpPr/>
          <p:nvPr/>
        </p:nvCxnSpPr>
        <p:spPr>
          <a:xfrm rot="5400000">
            <a:off x="4075508" y="3771503"/>
            <a:ext cx="838994" cy="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37"/>
          <p:cNvSpPr txBox="1">
            <a:spLocks noChangeArrowheads="1"/>
          </p:cNvSpPr>
          <p:nvPr/>
        </p:nvSpPr>
        <p:spPr bwMode="auto">
          <a:xfrm>
            <a:off x="4751136" y="3516868"/>
            <a:ext cx="1660055" cy="369332"/>
          </a:xfrm>
          <a:prstGeom prst="rect">
            <a:avLst/>
          </a:prstGeom>
          <a:noFill/>
          <a:ln w="9525">
            <a:noFill/>
            <a:miter lim="800000"/>
            <a:headEnd/>
            <a:tailEnd/>
          </a:ln>
        </p:spPr>
        <p:txBody>
          <a:bodyPr wrap="none">
            <a:prstTxWarp prst="textNoShape">
              <a:avLst/>
            </a:prstTxWarp>
            <a:spAutoFit/>
          </a:bodyPr>
          <a:lstStyle/>
          <a:p>
            <a:r>
              <a:rPr lang="en-US" sz="1800" dirty="0" smtClean="0"/>
              <a:t>Image Service</a:t>
            </a:r>
            <a:endParaRPr lang="en-US" sz="1800" dirty="0"/>
          </a:p>
        </p:txBody>
      </p:sp>
      <p:grpSp>
        <p:nvGrpSpPr>
          <p:cNvPr id="3" name="Group 36"/>
          <p:cNvGrpSpPr>
            <a:grpSpLocks/>
          </p:cNvGrpSpPr>
          <p:nvPr/>
        </p:nvGrpSpPr>
        <p:grpSpPr bwMode="auto">
          <a:xfrm>
            <a:off x="457200" y="1600200"/>
            <a:ext cx="1828800" cy="1066800"/>
            <a:chOff x="5933022" y="1981200"/>
            <a:chExt cx="1697556" cy="1236144"/>
          </a:xfrm>
        </p:grpSpPr>
        <p:sp>
          <p:nvSpPr>
            <p:cNvPr id="50" name="Rounded Rectangle 49"/>
            <p:cNvSpPr/>
            <p:nvPr/>
          </p:nvSpPr>
          <p:spPr>
            <a:xfrm>
              <a:off x="5933022" y="1981200"/>
              <a:ext cx="1697556" cy="1236144"/>
            </a:xfrm>
            <a:prstGeom prst="round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dirty="0" smtClean="0">
                  <a:solidFill>
                    <a:srgbClr val="FFFFFF"/>
                  </a:solidFill>
                  <a:ea typeface="ＭＳ Ｐゴシック" charset="-128"/>
                  <a:cs typeface="ＭＳ Ｐゴシック" charset="-128"/>
                </a:rPr>
                <a:t>Local NYPL</a:t>
              </a:r>
            </a:p>
            <a:p>
              <a:pPr algn="ctr">
                <a:defRPr/>
              </a:pPr>
              <a:r>
                <a:rPr lang="en-US" sz="1800" dirty="0">
                  <a:solidFill>
                    <a:srgbClr val="FFFFFF"/>
                  </a:solidFill>
                  <a:ea typeface="ＭＳ Ｐゴシック" charset="-128"/>
                  <a:cs typeface="ＭＳ Ｐゴシック" charset="-128"/>
                </a:rPr>
                <a:t>Fedora Repository</a:t>
              </a:r>
            </a:p>
          </p:txBody>
        </p:sp>
        <p:cxnSp>
          <p:nvCxnSpPr>
            <p:cNvPr id="51" name="Straight Connector 50"/>
            <p:cNvCxnSpPr/>
            <p:nvPr/>
          </p:nvCxnSpPr>
          <p:spPr>
            <a:xfrm rot="10800000" flipH="1">
              <a:off x="5926676" y="2444556"/>
              <a:ext cx="1697556"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2" name="Straight Arrow Connector 51"/>
          <p:cNvCxnSpPr/>
          <p:nvPr/>
        </p:nvCxnSpPr>
        <p:spPr>
          <a:xfrm>
            <a:off x="2362200" y="2057400"/>
            <a:ext cx="1524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9" name="Picture 28" descr="imgres-1.jpeg"/>
          <p:cNvPicPr>
            <a:picLocks noChangeAspect="1"/>
          </p:cNvPicPr>
          <p:nvPr/>
        </p:nvPicPr>
        <p:blipFill>
          <a:blip r:embed="rId4" cstate="print"/>
          <a:stretch>
            <a:fillRect/>
          </a:stretch>
        </p:blipFill>
        <p:spPr>
          <a:xfrm>
            <a:off x="6553200" y="3429000"/>
            <a:ext cx="1447800" cy="1027827"/>
          </a:xfrm>
          <a:prstGeom prst="rect">
            <a:avLst/>
          </a:prstGeom>
        </p:spPr>
      </p:pic>
      <p:sp>
        <p:nvSpPr>
          <p:cNvPr id="60" name="Oval Callout 59"/>
          <p:cNvSpPr/>
          <p:nvPr/>
        </p:nvSpPr>
        <p:spPr>
          <a:xfrm>
            <a:off x="8077200" y="3505200"/>
            <a:ext cx="1066800" cy="8382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Yeah !!</a:t>
            </a:r>
            <a:endParaRPr lang="en-US" sz="1600" dirty="0"/>
          </a:p>
        </p:txBody>
      </p:sp>
      <p:pic>
        <p:nvPicPr>
          <p:cNvPr id="62" name="Picture 61"/>
          <p:cNvPicPr>
            <a:picLocks noChangeAspect="1"/>
          </p:cNvPicPr>
          <p:nvPr/>
        </p:nvPicPr>
        <p:blipFill>
          <a:blip r:embed="rId5" cstate="print"/>
          <a:stretch>
            <a:fillRect/>
          </a:stretch>
        </p:blipFill>
        <p:spPr>
          <a:xfrm>
            <a:off x="7363370" y="4307090"/>
            <a:ext cx="1247230" cy="20937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n-lt"/>
                <a:ea typeface="+mj-ea"/>
                <a:cs typeface="+mj-cs"/>
              </a:rPr>
              <a:t>Outcomes</a:t>
            </a:r>
            <a:endParaRPr lang="en-US" dirty="0">
              <a:latin typeface="+mn-lt"/>
              <a:ea typeface="+mj-ea"/>
              <a:cs typeface="+mj-cs"/>
            </a:endParaRPr>
          </a:p>
        </p:txBody>
      </p:sp>
      <p:sp>
        <p:nvSpPr>
          <p:cNvPr id="4505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fontScale="85000" lnSpcReduction="10000"/>
          </a:bodyPr>
          <a:lstStyle/>
          <a:p>
            <a:r>
              <a:rPr lang="en-US" dirty="0" smtClean="0"/>
              <a:t>Loaded 10 </a:t>
            </a:r>
            <a:r>
              <a:rPr lang="en-US" dirty="0" err="1" smtClean="0"/>
              <a:t>TBs</a:t>
            </a:r>
            <a:r>
              <a:rPr lang="en-US" dirty="0" smtClean="0"/>
              <a:t> of TIFFS to cloud</a:t>
            </a:r>
          </a:p>
          <a:p>
            <a:r>
              <a:rPr lang="en-US" dirty="0" smtClean="0"/>
              <a:t>Were able to view, convert, and serve a subset of those files via Adore </a:t>
            </a:r>
            <a:r>
              <a:rPr lang="en-US" dirty="0" err="1" smtClean="0"/>
              <a:t>Djatoka</a:t>
            </a:r>
            <a:r>
              <a:rPr lang="en-US" dirty="0" smtClean="0"/>
              <a:t> image service</a:t>
            </a:r>
          </a:p>
          <a:p>
            <a:r>
              <a:rPr lang="en-US" dirty="0" smtClean="0"/>
              <a:t>We were able to download and verify end products of conversion process with the </a:t>
            </a:r>
            <a:r>
              <a:rPr lang="en-US" dirty="0" err="1" smtClean="0"/>
              <a:t>DuraCloud</a:t>
            </a:r>
            <a:r>
              <a:rPr lang="en-US" dirty="0" smtClean="0"/>
              <a:t> API and JHOVE</a:t>
            </a:r>
          </a:p>
          <a:p>
            <a:r>
              <a:rPr lang="en-US" dirty="0" smtClean="0"/>
              <a:t>We were able to demo the process of chunking and storing multi-gigabyte media files with the </a:t>
            </a:r>
            <a:r>
              <a:rPr lang="en-US" dirty="0" err="1" smtClean="0"/>
              <a:t>DuraCloud</a:t>
            </a:r>
            <a:r>
              <a:rPr lang="en-US" dirty="0" smtClean="0"/>
              <a:t> sync tool</a:t>
            </a:r>
          </a:p>
          <a:p>
            <a:r>
              <a:rPr lang="en-US" dirty="0" smtClean="0"/>
              <a:t>Delays in hardware did not allow for provisioning additional services from DuraCloud</a:t>
            </a:r>
          </a:p>
          <a:p>
            <a:pPr>
              <a:buFont typeface="Arial" charset="0"/>
              <a:buNone/>
            </a:pPr>
            <a:endParaRPr lang="en-US" dirty="0" smtClean="0"/>
          </a:p>
          <a:p>
            <a:pPr lvl="2"/>
            <a:endParaRPr lang="en-US" dirty="0" smtClean="0"/>
          </a:p>
          <a:p>
            <a:pPr lvl="2"/>
            <a:endParaRPr lang="en-US" dirty="0" smtClean="0"/>
          </a:p>
        </p:txBody>
      </p:sp>
      <p:sp>
        <p:nvSpPr>
          <p:cNvPr id="8" name="Slide Number Placeholder 7"/>
          <p:cNvSpPr>
            <a:spLocks noGrp="1"/>
          </p:cNvSpPr>
          <p:nvPr>
            <p:ph type="sldNum" sz="quarter" idx="11"/>
          </p:nvPr>
        </p:nvSpPr>
        <p:spPr/>
        <p:txBody>
          <a:bodyPr/>
          <a:lstStyle/>
          <a:p>
            <a:pPr>
              <a:defRPr/>
            </a:pPr>
            <a:fld id="{AEF16DEF-1C59-484C-9507-56B82D87BB04}"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n-lt"/>
                <a:ea typeface="+mj-ea"/>
                <a:cs typeface="+mj-cs"/>
              </a:rPr>
              <a:t>Lessons Learned</a:t>
            </a:r>
            <a:endParaRPr lang="en-US" dirty="0">
              <a:latin typeface="+mn-lt"/>
              <a:ea typeface="+mj-ea"/>
              <a:cs typeface="+mj-cs"/>
            </a:endParaRPr>
          </a:p>
        </p:txBody>
      </p:sp>
      <p:sp>
        <p:nvSpPr>
          <p:cNvPr id="45059"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r>
              <a:rPr lang="en-US" dirty="0" smtClean="0"/>
              <a:t>Constraints are at many levels</a:t>
            </a:r>
          </a:p>
          <a:p>
            <a:pPr lvl="2"/>
            <a:r>
              <a:rPr lang="en-US" dirty="0" smtClean="0"/>
              <a:t>Policy favors public service over preservation needs</a:t>
            </a:r>
          </a:p>
          <a:p>
            <a:pPr lvl="2"/>
            <a:r>
              <a:rPr lang="en-US" dirty="0" smtClean="0"/>
              <a:t>IT does not support dedicated, segregated bandwidth</a:t>
            </a:r>
          </a:p>
          <a:p>
            <a:pPr lvl="2"/>
            <a:r>
              <a:rPr lang="en-US" dirty="0" smtClean="0"/>
              <a:t>Restricted funds (restrictions on use of capital funds)</a:t>
            </a:r>
          </a:p>
          <a:p>
            <a:pPr lvl="2"/>
            <a:r>
              <a:rPr lang="en-US" dirty="0" smtClean="0"/>
              <a:t>Flexible storage is needed at many points in the NYPL workflow – loading content up to the cloud requires local storage as well</a:t>
            </a:r>
          </a:p>
          <a:p>
            <a:r>
              <a:rPr lang="en-US" dirty="0" smtClean="0"/>
              <a:t>Quickly reached the limitations of single thread processing. Image conversion.</a:t>
            </a:r>
          </a:p>
          <a:p>
            <a:r>
              <a:rPr lang="en-US" dirty="0" smtClean="0"/>
              <a:t>Local processing is quicker because there is no latency due to the I/O with moving files.</a:t>
            </a:r>
          </a:p>
          <a:p>
            <a:r>
              <a:rPr lang="en-US" dirty="0" smtClean="0"/>
              <a:t>Flexibility, scalability, Elasticity of the cloud are important to NYPL at </a:t>
            </a:r>
            <a:r>
              <a:rPr lang="en-US" u="sng" dirty="0" smtClean="0"/>
              <a:t>the beginning </a:t>
            </a:r>
            <a:r>
              <a:rPr lang="en-US" dirty="0" smtClean="0"/>
              <a:t>of the process</a:t>
            </a:r>
          </a:p>
          <a:p>
            <a:endParaRPr lang="en-US" dirty="0" smtClean="0"/>
          </a:p>
          <a:p>
            <a:pPr>
              <a:buFont typeface="Arial" charset="0"/>
              <a:buNone/>
            </a:pPr>
            <a:endParaRPr lang="en-US" dirty="0" smtClean="0"/>
          </a:p>
          <a:p>
            <a:pPr lvl="2"/>
            <a:endParaRPr lang="en-US" dirty="0" smtClean="0"/>
          </a:p>
          <a:p>
            <a:pPr lvl="2"/>
            <a:endParaRPr lang="en-US" dirty="0" smtClean="0"/>
          </a:p>
        </p:txBody>
      </p:sp>
      <p:sp>
        <p:nvSpPr>
          <p:cNvPr id="8" name="Slide Number Placeholder 7"/>
          <p:cNvSpPr>
            <a:spLocks noGrp="1"/>
          </p:cNvSpPr>
          <p:nvPr>
            <p:ph type="sldNum" sz="quarter" idx="11"/>
          </p:nvPr>
        </p:nvSpPr>
        <p:spPr/>
        <p:txBody>
          <a:bodyPr/>
          <a:lstStyle/>
          <a:p>
            <a:pPr>
              <a:defRPr/>
            </a:pPr>
            <a:fld id="{AEF16DEF-1C59-484C-9507-56B82D87BB04}"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315200" cy="792162"/>
          </a:xfrm>
        </p:spPr>
        <p:txBody>
          <a:bodyPr/>
          <a:lstStyle/>
          <a:p>
            <a:pPr>
              <a:defRPr/>
            </a:pPr>
            <a:r>
              <a:rPr lang="en-US" sz="2800" dirty="0" smtClean="0">
                <a:latin typeface="+mn-lt"/>
                <a:ea typeface="+mj-ea"/>
                <a:cs typeface="+mj-cs"/>
              </a:rPr>
              <a:t>Use Case – 2010</a:t>
            </a:r>
            <a:br>
              <a:rPr lang="en-US" sz="2800" dirty="0" smtClean="0">
                <a:latin typeface="+mn-lt"/>
                <a:ea typeface="+mj-ea"/>
                <a:cs typeface="+mj-cs"/>
              </a:rPr>
            </a:br>
            <a:r>
              <a:rPr lang="en-US" sz="2800" dirty="0" smtClean="0">
                <a:latin typeface="+mn-lt"/>
                <a:ea typeface="+mj-ea"/>
                <a:cs typeface="+mj-cs"/>
              </a:rPr>
              <a:t>Collaborative Evaluation and Processing Space</a:t>
            </a:r>
            <a:endParaRPr lang="en-US" sz="2800" dirty="0">
              <a:latin typeface="+mn-lt"/>
              <a:ea typeface="+mj-ea"/>
              <a:cs typeface="+mj-cs"/>
            </a:endParaRPr>
          </a:p>
        </p:txBody>
      </p:sp>
      <p:sp>
        <p:nvSpPr>
          <p:cNvPr id="4" name="Slide Number Placeholder 3"/>
          <p:cNvSpPr>
            <a:spLocks noGrp="1"/>
          </p:cNvSpPr>
          <p:nvPr>
            <p:ph type="sldNum" sz="quarter" idx="11"/>
          </p:nvPr>
        </p:nvSpPr>
        <p:spPr/>
        <p:txBody>
          <a:bodyPr/>
          <a:lstStyle/>
          <a:p>
            <a:pPr>
              <a:defRPr/>
            </a:pPr>
            <a:fld id="{AEF16DEF-1C59-484C-9507-56B82D87BB04}" type="slidenum">
              <a:rPr lang="en-US" smtClean="0"/>
              <a:pPr>
                <a:defRPr/>
              </a:pPr>
              <a:t>16</a:t>
            </a:fld>
            <a:endParaRPr lang="en-US"/>
          </a:p>
        </p:txBody>
      </p:sp>
      <p:sp>
        <p:nvSpPr>
          <p:cNvPr id="5" name="Cloud 4"/>
          <p:cNvSpPr/>
          <p:nvPr/>
        </p:nvSpPr>
        <p:spPr>
          <a:xfrm>
            <a:off x="2971800" y="2667000"/>
            <a:ext cx="4343400" cy="1600200"/>
          </a:xfrm>
          <a:prstGeom prst="cloud">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dirty="0" smtClean="0">
                <a:solidFill>
                  <a:srgbClr val="FFFFFF"/>
                </a:solidFill>
                <a:ea typeface="ＭＳ Ｐゴシック" charset="-128"/>
                <a:cs typeface="ＭＳ Ｐゴシック" charset="-128"/>
              </a:rPr>
              <a:t>NYPL </a:t>
            </a:r>
            <a:r>
              <a:rPr lang="en-US" sz="1800" dirty="0">
                <a:solidFill>
                  <a:srgbClr val="FFFFFF"/>
                </a:solidFill>
                <a:ea typeface="ＭＳ Ｐゴシック" charset="-128"/>
                <a:cs typeface="ＭＳ Ｐゴシック" charset="-128"/>
              </a:rPr>
              <a:t>DuraCloud </a:t>
            </a:r>
            <a:r>
              <a:rPr lang="en-US" sz="1800" dirty="0" smtClean="0">
                <a:solidFill>
                  <a:srgbClr val="FFFFFF"/>
                </a:solidFill>
                <a:ea typeface="ＭＳ Ｐゴシック" charset="-128"/>
                <a:cs typeface="ＭＳ Ｐゴシック" charset="-128"/>
              </a:rPr>
              <a:t>Instance</a:t>
            </a:r>
          </a:p>
          <a:p>
            <a:pPr algn="ctr">
              <a:defRPr/>
            </a:pPr>
            <a:r>
              <a:rPr lang="en-US" sz="1800" dirty="0" smtClean="0">
                <a:solidFill>
                  <a:srgbClr val="FFFFFF"/>
                </a:solidFill>
                <a:ea typeface="ＭＳ Ｐゴシック" charset="-128"/>
                <a:cs typeface="ＭＳ Ｐゴシック" charset="-128"/>
              </a:rPr>
              <a:t>Storage and Processing</a:t>
            </a:r>
            <a:endParaRPr lang="en-US" sz="1800" dirty="0">
              <a:solidFill>
                <a:srgbClr val="FFFFFF"/>
              </a:solidFill>
              <a:ea typeface="ＭＳ Ｐゴシック" charset="-128"/>
              <a:cs typeface="ＭＳ Ｐゴシック" charset="-128"/>
            </a:endParaRPr>
          </a:p>
        </p:txBody>
      </p:sp>
      <p:sp>
        <p:nvSpPr>
          <p:cNvPr id="6" name="Can 5"/>
          <p:cNvSpPr/>
          <p:nvPr/>
        </p:nvSpPr>
        <p:spPr>
          <a:xfrm>
            <a:off x="2971800" y="4572000"/>
            <a:ext cx="1295400" cy="381000"/>
          </a:xfrm>
          <a:prstGeom prst="can">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a:solidFill>
                  <a:srgbClr val="FFFFFF"/>
                </a:solidFill>
                <a:ea typeface="ＭＳ Ｐゴシック" charset="-128"/>
                <a:cs typeface="ＭＳ Ｐゴシック" charset="-128"/>
              </a:rPr>
              <a:t>Amazon</a:t>
            </a:r>
          </a:p>
        </p:txBody>
      </p:sp>
      <p:sp>
        <p:nvSpPr>
          <p:cNvPr id="7" name="Can 6"/>
          <p:cNvSpPr/>
          <p:nvPr/>
        </p:nvSpPr>
        <p:spPr>
          <a:xfrm>
            <a:off x="4419600" y="4572000"/>
            <a:ext cx="1295400" cy="381000"/>
          </a:xfrm>
          <a:prstGeom prst="can">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a:solidFill>
                  <a:srgbClr val="FFFFFF"/>
                </a:solidFill>
                <a:ea typeface="ＭＳ Ｐゴシック" charset="-128"/>
                <a:cs typeface="ＭＳ Ｐゴシック" charset="-128"/>
              </a:rPr>
              <a:t>EMC</a:t>
            </a:r>
          </a:p>
        </p:txBody>
      </p:sp>
      <p:sp>
        <p:nvSpPr>
          <p:cNvPr id="8" name="Can 7"/>
          <p:cNvSpPr/>
          <p:nvPr/>
        </p:nvSpPr>
        <p:spPr>
          <a:xfrm>
            <a:off x="6019800" y="4572000"/>
            <a:ext cx="1295400" cy="381000"/>
          </a:xfrm>
          <a:prstGeom prst="can">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800" dirty="0" err="1">
                <a:solidFill>
                  <a:srgbClr val="FFFFFF"/>
                </a:solidFill>
                <a:ea typeface="ＭＳ Ｐゴシック" charset="-128"/>
                <a:cs typeface="ＭＳ Ｐゴシック" charset="-128"/>
              </a:rPr>
              <a:t>RackSpace</a:t>
            </a:r>
            <a:endParaRPr lang="en-US" sz="1800" dirty="0">
              <a:solidFill>
                <a:srgbClr val="FFFFFF"/>
              </a:solidFill>
              <a:ea typeface="ＭＳ Ｐゴシック" charset="-128"/>
              <a:cs typeface="ＭＳ Ｐゴシック" charset="-128"/>
            </a:endParaRPr>
          </a:p>
        </p:txBody>
      </p:sp>
      <p:cxnSp>
        <p:nvCxnSpPr>
          <p:cNvPr id="9" name="Straight Arrow Connector 8"/>
          <p:cNvCxnSpPr/>
          <p:nvPr/>
        </p:nvCxnSpPr>
        <p:spPr>
          <a:xfrm rot="5400000">
            <a:off x="3638550" y="4286250"/>
            <a:ext cx="2667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7" idx="1"/>
          </p:cNvCxnSpPr>
          <p:nvPr/>
        </p:nvCxnSpPr>
        <p:spPr>
          <a:xfrm rot="16200000" flipH="1">
            <a:off x="4895850" y="4400550"/>
            <a:ext cx="3048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flipH="1">
            <a:off x="6414294" y="4166394"/>
            <a:ext cx="419100" cy="3159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2" cstate="print"/>
          <a:stretch>
            <a:fillRect/>
          </a:stretch>
        </p:blipFill>
        <p:spPr>
          <a:xfrm>
            <a:off x="2819400" y="1524000"/>
            <a:ext cx="523875" cy="791751"/>
          </a:xfrm>
          <a:prstGeom prst="rect">
            <a:avLst/>
          </a:prstGeom>
        </p:spPr>
      </p:pic>
      <p:pic>
        <p:nvPicPr>
          <p:cNvPr id="14" name="Picture 13"/>
          <p:cNvPicPr>
            <a:picLocks noChangeAspect="1"/>
          </p:cNvPicPr>
          <p:nvPr/>
        </p:nvPicPr>
        <p:blipFill>
          <a:blip r:embed="rId2" cstate="print"/>
          <a:stretch>
            <a:fillRect/>
          </a:stretch>
        </p:blipFill>
        <p:spPr>
          <a:xfrm>
            <a:off x="4114800" y="1524000"/>
            <a:ext cx="523875" cy="791751"/>
          </a:xfrm>
          <a:prstGeom prst="rect">
            <a:avLst/>
          </a:prstGeom>
        </p:spPr>
      </p:pic>
      <p:pic>
        <p:nvPicPr>
          <p:cNvPr id="16" name="Picture 15"/>
          <p:cNvPicPr>
            <a:picLocks noChangeAspect="1"/>
          </p:cNvPicPr>
          <p:nvPr/>
        </p:nvPicPr>
        <p:blipFill>
          <a:blip r:embed="rId2" cstate="print"/>
          <a:stretch>
            <a:fillRect/>
          </a:stretch>
        </p:blipFill>
        <p:spPr>
          <a:xfrm>
            <a:off x="6410325" y="1524000"/>
            <a:ext cx="523875" cy="791751"/>
          </a:xfrm>
          <a:prstGeom prst="rect">
            <a:avLst/>
          </a:prstGeom>
        </p:spPr>
      </p:pic>
      <p:sp>
        <p:nvSpPr>
          <p:cNvPr id="17" name="TextBox 16"/>
          <p:cNvSpPr txBox="1"/>
          <p:nvPr/>
        </p:nvSpPr>
        <p:spPr>
          <a:xfrm>
            <a:off x="1905000" y="2286000"/>
            <a:ext cx="1305315" cy="276999"/>
          </a:xfrm>
          <a:prstGeom prst="rect">
            <a:avLst/>
          </a:prstGeom>
          <a:noFill/>
        </p:spPr>
        <p:txBody>
          <a:bodyPr wrap="none" rtlCol="0">
            <a:spAutoFit/>
          </a:bodyPr>
          <a:lstStyle/>
          <a:p>
            <a:r>
              <a:rPr lang="en-US" sz="1200" dirty="0" smtClean="0"/>
              <a:t>Detached media </a:t>
            </a:r>
            <a:endParaRPr lang="en-US" sz="1200" dirty="0"/>
          </a:p>
        </p:txBody>
      </p:sp>
      <p:sp>
        <p:nvSpPr>
          <p:cNvPr id="18" name="TextBox 17"/>
          <p:cNvSpPr txBox="1"/>
          <p:nvPr/>
        </p:nvSpPr>
        <p:spPr>
          <a:xfrm>
            <a:off x="4605659" y="2362200"/>
            <a:ext cx="1185541" cy="276999"/>
          </a:xfrm>
          <a:prstGeom prst="rect">
            <a:avLst/>
          </a:prstGeom>
          <a:noFill/>
        </p:spPr>
        <p:txBody>
          <a:bodyPr wrap="none" rtlCol="0">
            <a:spAutoFit/>
          </a:bodyPr>
          <a:lstStyle/>
          <a:p>
            <a:r>
              <a:rPr lang="en-US" sz="1200" dirty="0" smtClean="0"/>
              <a:t>Donor Content</a:t>
            </a:r>
            <a:endParaRPr lang="en-US" sz="1200" dirty="0"/>
          </a:p>
        </p:txBody>
      </p:sp>
      <p:sp>
        <p:nvSpPr>
          <p:cNvPr id="19" name="TextBox 18"/>
          <p:cNvSpPr txBox="1"/>
          <p:nvPr/>
        </p:nvSpPr>
        <p:spPr>
          <a:xfrm>
            <a:off x="6635758" y="2313801"/>
            <a:ext cx="2051042" cy="276999"/>
          </a:xfrm>
          <a:prstGeom prst="rect">
            <a:avLst/>
          </a:prstGeom>
          <a:noFill/>
        </p:spPr>
        <p:txBody>
          <a:bodyPr wrap="square" rtlCol="0">
            <a:spAutoFit/>
          </a:bodyPr>
          <a:lstStyle/>
          <a:p>
            <a:r>
              <a:rPr lang="en-US" sz="1200" dirty="0" smtClean="0"/>
              <a:t>Vendor Produced Content</a:t>
            </a:r>
            <a:endParaRPr lang="en-US" sz="1200" dirty="0"/>
          </a:p>
        </p:txBody>
      </p:sp>
      <p:cxnSp>
        <p:nvCxnSpPr>
          <p:cNvPr id="20" name="Straight Arrow Connector 19"/>
          <p:cNvCxnSpPr/>
          <p:nvPr/>
        </p:nvCxnSpPr>
        <p:spPr>
          <a:xfrm>
            <a:off x="3124200" y="2438400"/>
            <a:ext cx="4572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H="1">
            <a:off x="4356772" y="2425028"/>
            <a:ext cx="381000" cy="2553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6387428" y="2375572"/>
            <a:ext cx="304800" cy="278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Isosceles Triangle 27"/>
          <p:cNvSpPr/>
          <p:nvPr/>
        </p:nvSpPr>
        <p:spPr>
          <a:xfrm rot="10800000">
            <a:off x="4114800" y="5410200"/>
            <a:ext cx="2133599" cy="8382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4114800" y="5181600"/>
            <a:ext cx="2133600" cy="381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572000" y="5257800"/>
            <a:ext cx="1233631" cy="338554"/>
          </a:xfrm>
          <a:prstGeom prst="rect">
            <a:avLst/>
          </a:prstGeom>
          <a:noFill/>
        </p:spPr>
        <p:txBody>
          <a:bodyPr wrap="none" rtlCol="0">
            <a:spAutoFit/>
          </a:bodyPr>
          <a:lstStyle/>
          <a:p>
            <a:r>
              <a:rPr lang="en-US" sz="1600" dirty="0" smtClean="0">
                <a:solidFill>
                  <a:schemeClr val="bg1"/>
                </a:solidFill>
                <a:latin typeface="+mn-lt"/>
              </a:rPr>
              <a:t>accessioning</a:t>
            </a:r>
            <a:endParaRPr lang="en-US" sz="1600" dirty="0">
              <a:solidFill>
                <a:schemeClr val="bg1"/>
              </a:solidFill>
              <a:latin typeface="+mn-lt"/>
            </a:endParaRPr>
          </a:p>
        </p:txBody>
      </p:sp>
      <p:cxnSp>
        <p:nvCxnSpPr>
          <p:cNvPr id="30" name="Straight Arrow Connector 29"/>
          <p:cNvCxnSpPr>
            <a:endCxn id="27" idx="2"/>
          </p:cNvCxnSpPr>
          <p:nvPr/>
        </p:nvCxnSpPr>
        <p:spPr>
          <a:xfrm>
            <a:off x="3733800" y="5067300"/>
            <a:ext cx="3810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4914900" y="5143500"/>
            <a:ext cx="4572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0800000" flipV="1">
            <a:off x="5943600" y="4991100"/>
            <a:ext cx="674688"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Rounded Rectangle 38"/>
          <p:cNvSpPr/>
          <p:nvPr/>
        </p:nvSpPr>
        <p:spPr bwMode="auto">
          <a:xfrm>
            <a:off x="4191000" y="6248400"/>
            <a:ext cx="1905000" cy="457200"/>
          </a:xfrm>
          <a:prstGeom prst="roundRect">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en-US" sz="1400" dirty="0" smtClean="0">
                <a:solidFill>
                  <a:srgbClr val="FFFFFF"/>
                </a:solidFill>
                <a:ea typeface="ＭＳ Ｐゴシック" charset="-128"/>
                <a:cs typeface="ＭＳ Ｐゴシック" charset="-128"/>
              </a:rPr>
              <a:t>Local NYPL</a:t>
            </a:r>
          </a:p>
          <a:p>
            <a:pPr algn="ctr">
              <a:defRPr/>
            </a:pPr>
            <a:r>
              <a:rPr lang="en-US" sz="1400" dirty="0">
                <a:solidFill>
                  <a:srgbClr val="FFFFFF"/>
                </a:solidFill>
                <a:ea typeface="ＭＳ Ｐゴシック" charset="-128"/>
                <a:cs typeface="ＭＳ Ｐゴシック" charset="-128"/>
              </a:rPr>
              <a:t>Fedora Repository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98638"/>
            <a:ext cx="7162800" cy="792162"/>
          </a:xfrm>
        </p:spPr>
        <p:txBody>
          <a:bodyPr/>
          <a:lstStyle/>
          <a:p>
            <a:r>
              <a:rPr lang="en-US" sz="6000" dirty="0" smtClean="0"/>
              <a:t>Questions?</a:t>
            </a:r>
            <a:endParaRPr lang="en-US" sz="6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275420" y="152400"/>
            <a:ext cx="6498159" cy="3962400"/>
          </a:xfrm>
          <a:prstGeom prst="cloud">
            <a:avLst/>
          </a:prstGeom>
          <a:solidFill>
            <a:schemeClr val="bg1"/>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a:grpSpLocks/>
          </p:cNvGrpSpPr>
          <p:nvPr/>
        </p:nvGrpSpPr>
        <p:grpSpPr bwMode="auto">
          <a:xfrm>
            <a:off x="5334000" y="762000"/>
            <a:ext cx="1981200" cy="1078442"/>
            <a:chOff x="576" y="1051"/>
            <a:chExt cx="4941" cy="2690"/>
          </a:xfrm>
        </p:grpSpPr>
        <p:pic>
          <p:nvPicPr>
            <p:cNvPr id="6" name="Picture 2"/>
            <p:cNvPicPr>
              <a:picLocks noChangeAspect="1" noChangeArrowheads="1"/>
            </p:cNvPicPr>
            <p:nvPr/>
          </p:nvPicPr>
          <p:blipFill>
            <a:blip r:embed="rId2" cstate="print"/>
            <a:srcRect/>
            <a:stretch>
              <a:fillRect/>
            </a:stretch>
          </p:blipFill>
          <p:spPr bwMode="auto">
            <a:xfrm>
              <a:off x="576" y="1051"/>
              <a:ext cx="4942" cy="2691"/>
            </a:xfrm>
            <a:prstGeom prst="rect">
              <a:avLst/>
            </a:prstGeom>
            <a:noFill/>
            <a:ln w="9525">
              <a:noFill/>
              <a:round/>
              <a:headEnd/>
              <a:tailEnd/>
            </a:ln>
          </p:spPr>
        </p:pic>
        <p:sp>
          <p:nvSpPr>
            <p:cNvPr id="7"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endParaRPr lang="en-US"/>
            </a:p>
          </p:txBody>
        </p:sp>
      </p:grpSp>
      <p:sp>
        <p:nvSpPr>
          <p:cNvPr id="8" name="Title 7"/>
          <p:cNvSpPr>
            <a:spLocks noGrp="1"/>
          </p:cNvSpPr>
          <p:nvPr>
            <p:ph type="title"/>
          </p:nvPr>
        </p:nvSpPr>
        <p:spPr>
          <a:xfrm>
            <a:off x="1316037" y="1676400"/>
            <a:ext cx="8056563" cy="1362075"/>
          </a:xfrm>
          <a:ln>
            <a:noFill/>
          </a:ln>
        </p:spPr>
        <p:txBody>
          <a:bodyPr/>
          <a:lstStyle/>
          <a:p>
            <a:r>
              <a:rPr lang="en-US" dirty="0" smtClean="0"/>
              <a:t>BHL in the cloud</a:t>
            </a:r>
            <a:endParaRPr lang="en-US" dirty="0"/>
          </a:p>
        </p:txBody>
      </p:sp>
      <p:sp>
        <p:nvSpPr>
          <p:cNvPr id="9" name="Text Placeholder 8"/>
          <p:cNvSpPr>
            <a:spLocks noGrp="1"/>
          </p:cNvSpPr>
          <p:nvPr>
            <p:ph type="body" idx="1"/>
          </p:nvPr>
        </p:nvSpPr>
        <p:spPr>
          <a:xfrm>
            <a:off x="2835275" y="4495800"/>
            <a:ext cx="6232525" cy="1500187"/>
          </a:xfrm>
        </p:spPr>
        <p:txBody>
          <a:bodyPr>
            <a:normAutofit/>
          </a:bodyPr>
          <a:lstStyle/>
          <a:p>
            <a:pPr algn="l"/>
            <a:endParaRPr lang="en-US" sz="2400" dirty="0" smtClean="0"/>
          </a:p>
          <a:p>
            <a:pPr algn="l"/>
            <a:r>
              <a:rPr lang="en-US" sz="2400" b="1" dirty="0" smtClean="0"/>
              <a:t>Tom Garnett</a:t>
            </a:r>
            <a:r>
              <a:rPr lang="en-US" sz="2400" dirty="0" smtClean="0"/>
              <a:t>, BHL Executive Director</a:t>
            </a:r>
          </a:p>
          <a:p>
            <a:pPr algn="l"/>
            <a:r>
              <a:rPr lang="en-US" sz="2400" b="1" dirty="0" smtClean="0"/>
              <a:t>Chris Freeland</a:t>
            </a:r>
            <a:r>
              <a:rPr lang="en-US" sz="2400" dirty="0" smtClean="0"/>
              <a:t>, BHL Technical Director</a:t>
            </a:r>
            <a:endParaRPr lang="en-US" sz="2400" dirty="0"/>
          </a:p>
        </p:txBody>
      </p:sp>
      <p:pic>
        <p:nvPicPr>
          <p:cNvPr id="11" name="Picture 10"/>
          <p:cNvPicPr>
            <a:picLocks noChangeAspect="1"/>
          </p:cNvPicPr>
          <p:nvPr/>
        </p:nvPicPr>
        <p:blipFill>
          <a:blip r:embed="rId3" cstate="print"/>
          <a:stretch>
            <a:fillRect/>
          </a:stretch>
        </p:blipFill>
        <p:spPr>
          <a:xfrm>
            <a:off x="1551520" y="3657600"/>
            <a:ext cx="1344080" cy="815409"/>
          </a:xfrm>
          <a:prstGeom prst="rect">
            <a:avLst/>
          </a:prstGeom>
        </p:spPr>
      </p:pic>
      <p:cxnSp>
        <p:nvCxnSpPr>
          <p:cNvPr id="13" name="Straight Connector 12"/>
          <p:cNvCxnSpPr>
            <a:stCxn id="11" idx="3"/>
          </p:cNvCxnSpPr>
          <p:nvPr/>
        </p:nvCxnSpPr>
        <p:spPr>
          <a:xfrm flipV="1">
            <a:off x="2895600" y="3657600"/>
            <a:ext cx="332320" cy="4077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1" idx="3"/>
          </p:cNvCxnSpPr>
          <p:nvPr/>
        </p:nvCxnSpPr>
        <p:spPr>
          <a:xfrm>
            <a:off x="2895600" y="4065305"/>
            <a:ext cx="332320" cy="407704"/>
          </a:xfrm>
          <a:prstGeom prst="line">
            <a:avLst/>
          </a:prstGeom>
        </p:spPr>
        <p:style>
          <a:lnRef idx="2">
            <a:schemeClr val="accent1"/>
          </a:lnRef>
          <a:fillRef idx="0">
            <a:schemeClr val="accent1"/>
          </a:fillRef>
          <a:effectRef idx="1">
            <a:schemeClr val="accent1"/>
          </a:effectRef>
          <a:fontRef idx="minor">
            <a:schemeClr val="tx1"/>
          </a:fontRef>
        </p:style>
      </p:cxnSp>
      <p:sp>
        <p:nvSpPr>
          <p:cNvPr id="10" name="Wave 9"/>
          <p:cNvSpPr/>
          <p:nvPr/>
        </p:nvSpPr>
        <p:spPr>
          <a:xfrm>
            <a:off x="3233388" y="3501772"/>
            <a:ext cx="2791880" cy="1080448"/>
          </a:xfrm>
          <a:prstGeom prst="wav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t>A Pilot Project</a:t>
            </a:r>
            <a:endParaRPr lang="en-US" sz="2800" b="1" dirty="0"/>
          </a:p>
        </p:txBody>
      </p:sp>
      <p:sp>
        <p:nvSpPr>
          <p:cNvPr id="15" name="Text Box 10"/>
          <p:cNvSpPr txBox="1">
            <a:spLocks noChangeArrowheads="1"/>
          </p:cNvSpPr>
          <p:nvPr/>
        </p:nvSpPr>
        <p:spPr bwMode="auto">
          <a:xfrm>
            <a:off x="2895600" y="5843587"/>
            <a:ext cx="3259138" cy="304800"/>
          </a:xfrm>
          <a:prstGeom prst="rect">
            <a:avLst/>
          </a:prstGeom>
          <a:noFill/>
          <a:ln w="9525">
            <a:noFill/>
            <a:miter lim="800000"/>
            <a:headEnd/>
            <a:tailEnd/>
          </a:ln>
          <a:effectLst/>
        </p:spPr>
        <p:txBody>
          <a:bodyPr wrap="none">
            <a:prstTxWarp prst="textNoShape">
              <a:avLst/>
            </a:prstTxWarp>
            <a:spAutoFit/>
          </a:bodyPr>
          <a:lstStyle/>
          <a:p>
            <a:r>
              <a:rPr lang="en-US" sz="1400" dirty="0">
                <a:latin typeface="Verdana" charset="0"/>
                <a:hlinkClick r:id="rId4"/>
              </a:rPr>
              <a:t>http://www.biodiversitylibrary.org</a:t>
            </a:r>
            <a:endParaRPr lang="en-US" sz="1400" dirty="0">
              <a:latin typeface="Verdana" charset="0"/>
            </a:endParaRPr>
          </a:p>
        </p:txBody>
      </p:sp>
      <p:pic>
        <p:nvPicPr>
          <p:cNvPr id="16" name="Picture 15"/>
          <p:cNvPicPr>
            <a:picLocks noChangeAspect="1"/>
          </p:cNvPicPr>
          <p:nvPr/>
        </p:nvPicPr>
        <p:blipFill>
          <a:blip r:embed="rId5" cstate="print"/>
          <a:stretch>
            <a:fillRect/>
          </a:stretch>
        </p:blipFill>
        <p:spPr>
          <a:xfrm>
            <a:off x="685800" y="532637"/>
            <a:ext cx="1907120" cy="68656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534988" y="1143000"/>
            <a:ext cx="8075612" cy="4157658"/>
          </a:xfrm>
          <a:prstGeom prst="rect">
            <a:avLst/>
          </a:prstGeom>
          <a:noFill/>
          <a:ln w="9525">
            <a:solidFill>
              <a:schemeClr val="tx1"/>
            </a:solidFill>
            <a:miter lim="800000"/>
            <a:headEnd/>
            <a:tailEnd/>
          </a:ln>
        </p:spPr>
      </p:pic>
      <p:sp>
        <p:nvSpPr>
          <p:cNvPr id="8" name="Rectangle 7"/>
          <p:cNvSpPr>
            <a:spLocks noChangeArrowheads="1"/>
          </p:cNvSpPr>
          <p:nvPr/>
        </p:nvSpPr>
        <p:spPr bwMode="auto">
          <a:xfrm>
            <a:off x="534988" y="5483423"/>
            <a:ext cx="2590800" cy="307777"/>
          </a:xfrm>
          <a:prstGeom prst="rect">
            <a:avLst/>
          </a:prstGeom>
          <a:noFill/>
          <a:ln w="9525">
            <a:noFill/>
            <a:miter lim="800000"/>
            <a:headEnd/>
            <a:tailEnd/>
          </a:ln>
          <a:effectLst/>
        </p:spPr>
        <p:txBody>
          <a:bodyPr wrap="square">
            <a:prstTxWarp prst="textNoShape">
              <a:avLst/>
            </a:prstTxWarp>
            <a:spAutoFit/>
          </a:bodyPr>
          <a:lstStyle/>
          <a:p>
            <a:r>
              <a:rPr lang="en-US" sz="1400" b="1" dirty="0">
                <a:latin typeface="Verdana" charset="0"/>
              </a:rPr>
              <a:t>BHL Partners</a:t>
            </a:r>
            <a:endParaRPr lang="en-US" sz="1400" dirty="0">
              <a:latin typeface="Verdana" charset="0"/>
            </a:endParaRPr>
          </a:p>
        </p:txBody>
      </p:sp>
      <p:sp>
        <p:nvSpPr>
          <p:cNvPr id="9" name="Text Box 10"/>
          <p:cNvSpPr txBox="1">
            <a:spLocks noChangeArrowheads="1"/>
          </p:cNvSpPr>
          <p:nvPr/>
        </p:nvSpPr>
        <p:spPr bwMode="auto">
          <a:xfrm>
            <a:off x="5351462" y="5486400"/>
            <a:ext cx="3259138" cy="304800"/>
          </a:xfrm>
          <a:prstGeom prst="rect">
            <a:avLst/>
          </a:prstGeom>
          <a:noFill/>
          <a:ln w="9525">
            <a:noFill/>
            <a:miter lim="800000"/>
            <a:headEnd/>
            <a:tailEnd/>
          </a:ln>
          <a:effectLst/>
        </p:spPr>
        <p:txBody>
          <a:bodyPr wrap="none">
            <a:prstTxWarp prst="textNoShape">
              <a:avLst/>
            </a:prstTxWarp>
            <a:spAutoFit/>
          </a:bodyPr>
          <a:lstStyle/>
          <a:p>
            <a:r>
              <a:rPr lang="en-US" sz="1400" dirty="0">
                <a:latin typeface="Verdana" charset="0"/>
                <a:hlinkClick r:id="rId3"/>
              </a:rPr>
              <a:t>http://www.biodiversitylibrary.org</a:t>
            </a:r>
            <a:endParaRPr lang="en-US" sz="1400" dirty="0">
              <a:latin typeface="Verdana" charset="0"/>
            </a:endParaRPr>
          </a:p>
        </p:txBody>
      </p:sp>
      <p:sp>
        <p:nvSpPr>
          <p:cNvPr id="14" name="Rectangle 13"/>
          <p:cNvSpPr>
            <a:spLocks noChangeArrowheads="1"/>
          </p:cNvSpPr>
          <p:nvPr/>
        </p:nvSpPr>
        <p:spPr bwMode="auto">
          <a:xfrm>
            <a:off x="0" y="200025"/>
            <a:ext cx="9144000" cy="923330"/>
          </a:xfrm>
          <a:prstGeom prst="rect">
            <a:avLst/>
          </a:prstGeom>
          <a:noFill/>
          <a:ln w="9525">
            <a:noFill/>
            <a:miter lim="800000"/>
            <a:headEnd/>
            <a:tailEnd/>
          </a:ln>
          <a:effectLst/>
        </p:spPr>
        <p:txBody>
          <a:bodyPr wrap="square" anchor="ctr">
            <a:prstTxWarp prst="textNoShape">
              <a:avLst/>
            </a:prstTxWarp>
            <a:spAutoFit/>
          </a:bodyPr>
          <a:lstStyle/>
          <a:p>
            <a:pPr algn="ctr"/>
            <a:r>
              <a:rPr lang="fr-FR" dirty="0">
                <a:latin typeface="Verdana" charset="0"/>
              </a:rPr>
              <a:t>The </a:t>
            </a:r>
            <a:r>
              <a:rPr lang="fr-FR" dirty="0" err="1">
                <a:latin typeface="Verdana" charset="0"/>
              </a:rPr>
              <a:t>Biodiversity</a:t>
            </a:r>
            <a:r>
              <a:rPr lang="fr-FR" dirty="0">
                <a:latin typeface="Verdana" charset="0"/>
              </a:rPr>
              <a:t> </a:t>
            </a:r>
            <a:r>
              <a:rPr lang="fr-FR" dirty="0" err="1">
                <a:latin typeface="Verdana" charset="0"/>
              </a:rPr>
              <a:t>Heritage</a:t>
            </a:r>
            <a:r>
              <a:rPr lang="fr-FR" dirty="0">
                <a:latin typeface="Verdana" charset="0"/>
              </a:rPr>
              <a:t> Library (BHL) </a:t>
            </a:r>
            <a:r>
              <a:rPr lang="fr-FR" dirty="0" err="1">
                <a:latin typeface="Verdana" charset="0"/>
              </a:rPr>
              <a:t>is</a:t>
            </a:r>
            <a:r>
              <a:rPr lang="fr-FR" dirty="0">
                <a:latin typeface="Verdana" charset="0"/>
              </a:rPr>
              <a:t> a global </a:t>
            </a:r>
            <a:r>
              <a:rPr lang="fr-FR" dirty="0" err="1">
                <a:latin typeface="Verdana" charset="0"/>
              </a:rPr>
              <a:t>community</a:t>
            </a:r>
            <a:r>
              <a:rPr lang="fr-FR" dirty="0">
                <a:latin typeface="Verdana" charset="0"/>
              </a:rPr>
              <a:t> of </a:t>
            </a:r>
            <a:r>
              <a:rPr lang="fr-FR" dirty="0" err="1">
                <a:latin typeface="Verdana" charset="0"/>
              </a:rPr>
              <a:t>natural</a:t>
            </a:r>
            <a:r>
              <a:rPr lang="fr-FR" dirty="0">
                <a:latin typeface="Verdana" charset="0"/>
              </a:rPr>
              <a:t> </a:t>
            </a:r>
            <a:r>
              <a:rPr lang="fr-FR" dirty="0" err="1">
                <a:latin typeface="Verdana" charset="0"/>
              </a:rPr>
              <a:t>history</a:t>
            </a:r>
            <a:r>
              <a:rPr lang="fr-FR" dirty="0">
                <a:latin typeface="Verdana" charset="0"/>
              </a:rPr>
              <a:t> </a:t>
            </a:r>
            <a:r>
              <a:rPr lang="fr-FR" dirty="0" err="1">
                <a:latin typeface="Verdana" charset="0"/>
              </a:rPr>
              <a:t>libraries</a:t>
            </a:r>
            <a:r>
              <a:rPr lang="fr-FR" dirty="0">
                <a:latin typeface="Verdana" charset="0"/>
              </a:rPr>
              <a:t> and </a:t>
            </a:r>
            <a:r>
              <a:rPr lang="fr-FR" dirty="0" err="1">
                <a:latin typeface="Verdana" charset="0"/>
              </a:rPr>
              <a:t>research</a:t>
            </a:r>
            <a:r>
              <a:rPr lang="fr-FR" dirty="0">
                <a:latin typeface="Verdana" charset="0"/>
              </a:rPr>
              <a:t> institutions </a:t>
            </a:r>
            <a:r>
              <a:rPr lang="fr-FR" dirty="0" err="1">
                <a:latin typeface="Verdana" charset="0"/>
              </a:rPr>
              <a:t>who</a:t>
            </a:r>
            <a:r>
              <a:rPr lang="fr-FR" dirty="0">
                <a:latin typeface="Verdana" charset="0"/>
              </a:rPr>
              <a:t> have </a:t>
            </a:r>
            <a:r>
              <a:rPr lang="fr-FR" dirty="0" err="1">
                <a:latin typeface="Verdana" charset="0"/>
              </a:rPr>
              <a:t>formed</a:t>
            </a:r>
            <a:r>
              <a:rPr lang="fr-FR" dirty="0">
                <a:latin typeface="Verdana" charset="0"/>
              </a:rPr>
              <a:t> a </a:t>
            </a:r>
            <a:r>
              <a:rPr lang="fr-FR" dirty="0" err="1">
                <a:latin typeface="Verdana" charset="0"/>
              </a:rPr>
              <a:t>partnership</a:t>
            </a:r>
            <a:r>
              <a:rPr lang="fr-FR" dirty="0">
                <a:latin typeface="Verdana" charset="0"/>
              </a:rPr>
              <a:t> to </a:t>
            </a:r>
            <a:r>
              <a:rPr lang="fr-FR" dirty="0" err="1">
                <a:latin typeface="Verdana" charset="0"/>
              </a:rPr>
              <a:t>digitize</a:t>
            </a:r>
            <a:r>
              <a:rPr lang="fr-FR" dirty="0">
                <a:latin typeface="Verdana" charset="0"/>
              </a:rPr>
              <a:t> and </a:t>
            </a:r>
            <a:r>
              <a:rPr lang="fr-FR" dirty="0" err="1">
                <a:latin typeface="Verdana" charset="0"/>
              </a:rPr>
              <a:t>make</a:t>
            </a:r>
            <a:r>
              <a:rPr lang="fr-FR" dirty="0">
                <a:latin typeface="Verdana" charset="0"/>
              </a:rPr>
              <a:t> </a:t>
            </a:r>
            <a:r>
              <a:rPr lang="fr-FR" dirty="0" err="1">
                <a:latin typeface="Verdana" charset="0"/>
              </a:rPr>
              <a:t>available</a:t>
            </a:r>
            <a:r>
              <a:rPr lang="fr-FR" dirty="0">
                <a:latin typeface="Verdana" charset="0"/>
              </a:rPr>
              <a:t> the </a:t>
            </a:r>
            <a:r>
              <a:rPr lang="fr-FR" dirty="0" err="1">
                <a:latin typeface="Verdana" charset="0"/>
              </a:rPr>
              <a:t>world's</a:t>
            </a:r>
            <a:r>
              <a:rPr lang="fr-FR" dirty="0">
                <a:latin typeface="Verdana" charset="0"/>
              </a:rPr>
              <a:t> </a:t>
            </a:r>
            <a:r>
              <a:rPr lang="fr-FR" dirty="0" err="1">
                <a:latin typeface="Verdana" charset="0"/>
              </a:rPr>
              <a:t>biodiversity</a:t>
            </a:r>
            <a:r>
              <a:rPr lang="fr-FR" dirty="0">
                <a:latin typeface="Verdana" charset="0"/>
              </a:rPr>
              <a:t> </a:t>
            </a:r>
            <a:r>
              <a:rPr lang="fr-FR" dirty="0" err="1">
                <a:latin typeface="Verdana" charset="0"/>
              </a:rPr>
              <a:t>literature</a:t>
            </a:r>
            <a:r>
              <a:rPr lang="fr-FR" dirty="0">
                <a:latin typeface="Verdana" charset="0"/>
              </a:rPr>
              <a:t>. </a:t>
            </a:r>
          </a:p>
        </p:txBody>
      </p:sp>
      <p:sp>
        <p:nvSpPr>
          <p:cNvPr id="15" name="Rectangle 15"/>
          <p:cNvSpPr>
            <a:spLocks noChangeArrowheads="1"/>
          </p:cNvSpPr>
          <p:nvPr/>
        </p:nvSpPr>
        <p:spPr bwMode="auto">
          <a:xfrm>
            <a:off x="228600" y="4575175"/>
            <a:ext cx="2057400" cy="835025"/>
          </a:xfrm>
          <a:prstGeom prst="rect">
            <a:avLst/>
          </a:prstGeom>
          <a:solidFill>
            <a:schemeClr val="accent2"/>
          </a:solidFill>
          <a:ln w="9525">
            <a:solidFill>
              <a:schemeClr val="tx1"/>
            </a:solidFill>
            <a:miter lim="800000"/>
            <a:headEnd/>
            <a:tailEnd/>
          </a:ln>
          <a:effectLst/>
        </p:spPr>
        <p:txBody>
          <a:bodyPr>
            <a:prstTxWarp prst="textNoShape">
              <a:avLst/>
            </a:prstTxWarp>
            <a:spAutoFit/>
          </a:bodyPr>
          <a:lstStyle/>
          <a:p>
            <a:r>
              <a:rPr lang="en-US" sz="1600" b="1" dirty="0">
                <a:solidFill>
                  <a:schemeClr val="bg1"/>
                </a:solidFill>
                <a:latin typeface="Verdana" charset="0"/>
              </a:rPr>
              <a:t>Now Online:</a:t>
            </a:r>
          </a:p>
          <a:p>
            <a:r>
              <a:rPr lang="en-US" sz="1600" dirty="0">
                <a:solidFill>
                  <a:schemeClr val="bg1"/>
                </a:solidFill>
                <a:latin typeface="Verdana" charset="0"/>
              </a:rPr>
              <a:t> </a:t>
            </a:r>
            <a:r>
              <a:rPr lang="en-US" sz="1600" dirty="0" smtClean="0">
                <a:solidFill>
                  <a:schemeClr val="bg1"/>
                </a:solidFill>
                <a:latin typeface="Verdana" charset="0"/>
              </a:rPr>
              <a:t> 82,000 </a:t>
            </a:r>
            <a:r>
              <a:rPr lang="en-US" sz="1600" dirty="0">
                <a:solidFill>
                  <a:schemeClr val="bg1"/>
                </a:solidFill>
                <a:latin typeface="Verdana" charset="0"/>
              </a:rPr>
              <a:t>volumes</a:t>
            </a:r>
          </a:p>
          <a:p>
            <a:r>
              <a:rPr lang="en-US" sz="1600" dirty="0">
                <a:solidFill>
                  <a:schemeClr val="bg1"/>
                </a:solidFill>
                <a:latin typeface="Verdana" charset="0"/>
              </a:rPr>
              <a:t> </a:t>
            </a:r>
            <a:r>
              <a:rPr lang="en-US" sz="1600" dirty="0" smtClean="0">
                <a:solidFill>
                  <a:schemeClr val="bg1"/>
                </a:solidFill>
                <a:latin typeface="Verdana" charset="0"/>
              </a:rPr>
              <a:t> 31 </a:t>
            </a:r>
            <a:r>
              <a:rPr lang="en-US" sz="1600" dirty="0">
                <a:solidFill>
                  <a:schemeClr val="bg1"/>
                </a:solidFill>
                <a:latin typeface="Verdana" charset="0"/>
              </a:rPr>
              <a:t>million pages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DuraCloud</a:t>
            </a:r>
            <a:r>
              <a:rPr lang="en-US" dirty="0" smtClean="0"/>
              <a:t> Team</a:t>
            </a:r>
            <a:endParaRPr lang="en-US" dirty="0"/>
          </a:p>
        </p:txBody>
      </p:sp>
      <p:sp>
        <p:nvSpPr>
          <p:cNvPr id="3" name="Content Placeholder 2"/>
          <p:cNvSpPr>
            <a:spLocks noGrp="1"/>
          </p:cNvSpPr>
          <p:nvPr>
            <p:ph idx="1"/>
          </p:nvPr>
        </p:nvSpPr>
        <p:spPr>
          <a:xfrm>
            <a:off x="1524000" y="1951037"/>
            <a:ext cx="7162800" cy="4906963"/>
          </a:xfrm>
        </p:spPr>
        <p:txBody>
          <a:bodyPr/>
          <a:lstStyle/>
          <a:p>
            <a:r>
              <a:rPr lang="en-US" dirty="0" smtClean="0"/>
              <a:t>Michele </a:t>
            </a:r>
            <a:r>
              <a:rPr lang="en-US" dirty="0" err="1" smtClean="0"/>
              <a:t>Kimpton</a:t>
            </a:r>
            <a:endParaRPr lang="en-US" dirty="0" smtClean="0"/>
          </a:p>
          <a:p>
            <a:r>
              <a:rPr lang="en-US" dirty="0" smtClean="0"/>
              <a:t>Carissa Smith</a:t>
            </a:r>
          </a:p>
          <a:p>
            <a:r>
              <a:rPr lang="en-US" dirty="0" smtClean="0"/>
              <a:t>Andrew Woods</a:t>
            </a:r>
          </a:p>
          <a:p>
            <a:r>
              <a:rPr lang="en-US" dirty="0" smtClean="0"/>
              <a:t>Bill </a:t>
            </a:r>
            <a:r>
              <a:rPr lang="en-US" dirty="0" err="1" smtClean="0"/>
              <a:t>Branan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l="7793"/>
          <a:stretch>
            <a:fillRect/>
          </a:stretch>
        </p:blipFill>
        <p:spPr bwMode="auto">
          <a:xfrm>
            <a:off x="7062582" y="5257800"/>
            <a:ext cx="2057400" cy="1486135"/>
          </a:xfrm>
          <a:prstGeom prst="rect">
            <a:avLst/>
          </a:prstGeom>
          <a:noFill/>
          <a:ln w="12700" cmpd="sng">
            <a:solidFill>
              <a:schemeClr val="tx1"/>
            </a:solidFill>
            <a:miter lim="800000"/>
            <a:headEnd/>
            <a:tailEnd/>
          </a:ln>
        </p:spPr>
      </p:pic>
      <p:pic>
        <p:nvPicPr>
          <p:cNvPr id="5" name="Picture 4"/>
          <p:cNvPicPr>
            <a:picLocks noChangeAspect="1"/>
          </p:cNvPicPr>
          <p:nvPr/>
        </p:nvPicPr>
        <p:blipFill>
          <a:blip r:embed="rId3" cstate="print"/>
          <a:srcRect/>
          <a:stretch>
            <a:fillRect/>
          </a:stretch>
        </p:blipFill>
        <p:spPr bwMode="auto">
          <a:xfrm>
            <a:off x="285750" y="1016000"/>
            <a:ext cx="2533650" cy="2108200"/>
          </a:xfrm>
          <a:prstGeom prst="rect">
            <a:avLst/>
          </a:prstGeom>
          <a:noFill/>
          <a:ln w="12700" cmpd="sng">
            <a:solidFill>
              <a:schemeClr val="tx1"/>
            </a:solidFill>
            <a:miter lim="800000"/>
            <a:headEnd/>
            <a:tailEnd/>
          </a:ln>
        </p:spPr>
      </p:pic>
      <p:pic>
        <p:nvPicPr>
          <p:cNvPr id="4" name="Picture 4"/>
          <p:cNvPicPr>
            <a:picLocks noChangeAspect="1" noChangeArrowheads="1"/>
          </p:cNvPicPr>
          <p:nvPr/>
        </p:nvPicPr>
        <p:blipFill>
          <a:blip r:embed="rId4" cstate="print"/>
          <a:srcRect/>
          <a:stretch>
            <a:fillRect/>
          </a:stretch>
        </p:blipFill>
        <p:spPr bwMode="auto">
          <a:xfrm>
            <a:off x="3562350" y="14288"/>
            <a:ext cx="2990850" cy="2243138"/>
          </a:xfrm>
          <a:prstGeom prst="rect">
            <a:avLst/>
          </a:prstGeom>
          <a:noFill/>
          <a:ln w="12700" cmpd="sng">
            <a:solidFill>
              <a:schemeClr val="tx1"/>
            </a:solidFill>
            <a:miter lim="800000"/>
            <a:headEnd/>
            <a:tailEnd/>
          </a:ln>
        </p:spPr>
      </p:pic>
      <p:sp>
        <p:nvSpPr>
          <p:cNvPr id="6" name="Bent Arrow 5"/>
          <p:cNvSpPr/>
          <p:nvPr/>
        </p:nvSpPr>
        <p:spPr>
          <a:xfrm>
            <a:off x="2514600" y="381000"/>
            <a:ext cx="762000" cy="4191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rot="10800000">
            <a:off x="6172201" y="5715000"/>
            <a:ext cx="762000" cy="4191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rot="5400000">
            <a:off x="6762751" y="1924050"/>
            <a:ext cx="762000" cy="4191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5" cstate="print"/>
          <a:stretch>
            <a:fillRect/>
          </a:stretch>
        </p:blipFill>
        <p:spPr>
          <a:xfrm>
            <a:off x="990600" y="3353609"/>
            <a:ext cx="4941821" cy="3504391"/>
          </a:xfrm>
          <a:prstGeom prst="rect">
            <a:avLst/>
          </a:prstGeom>
          <a:ln w="12700" cmpd="sng">
            <a:solidFill>
              <a:schemeClr val="tx1"/>
            </a:solidFill>
          </a:ln>
        </p:spPr>
      </p:pic>
      <p:pic>
        <p:nvPicPr>
          <p:cNvPr id="13" name="Picture 12"/>
          <p:cNvPicPr>
            <a:picLocks noChangeAspect="1"/>
          </p:cNvPicPr>
          <p:nvPr/>
        </p:nvPicPr>
        <p:blipFill>
          <a:blip r:embed="rId6" cstate="print"/>
          <a:srcRect r="38960"/>
          <a:stretch>
            <a:fillRect/>
          </a:stretch>
        </p:blipFill>
        <p:spPr>
          <a:xfrm>
            <a:off x="6553200" y="2743200"/>
            <a:ext cx="2566782" cy="2440925"/>
          </a:xfrm>
          <a:prstGeom prst="rect">
            <a:avLst/>
          </a:prstGeom>
        </p:spPr>
      </p:pic>
      <p:pic>
        <p:nvPicPr>
          <p:cNvPr id="11" name="Picture 5"/>
          <p:cNvPicPr>
            <a:picLocks noChangeAspect="1" noChangeArrowheads="1"/>
          </p:cNvPicPr>
          <p:nvPr/>
        </p:nvPicPr>
        <p:blipFill>
          <a:blip r:embed="rId7" cstate="print"/>
          <a:srcRect/>
          <a:stretch>
            <a:fillRect/>
          </a:stretch>
        </p:blipFill>
        <p:spPr bwMode="auto">
          <a:xfrm>
            <a:off x="7590472" y="1443751"/>
            <a:ext cx="1020128" cy="842249"/>
          </a:xfrm>
          <a:prstGeom prst="rect">
            <a:avLst/>
          </a:prstGeom>
          <a:noFill/>
          <a:ln w="12700" cmpd="sng">
            <a:solidFill>
              <a:schemeClr val="tx1"/>
            </a:solidFill>
            <a:miter lim="800000"/>
            <a:headEnd/>
            <a:tailEnd/>
          </a:ln>
        </p:spPr>
      </p:pic>
      <p:grpSp>
        <p:nvGrpSpPr>
          <p:cNvPr id="2" name="Group 1"/>
          <p:cNvGrpSpPr>
            <a:grpSpLocks/>
          </p:cNvGrpSpPr>
          <p:nvPr/>
        </p:nvGrpSpPr>
        <p:grpSpPr bwMode="auto">
          <a:xfrm>
            <a:off x="7878904" y="152400"/>
            <a:ext cx="1188896" cy="647700"/>
            <a:chOff x="576" y="1051"/>
            <a:chExt cx="4941" cy="2690"/>
          </a:xfrm>
        </p:grpSpPr>
        <p:pic>
          <p:nvPicPr>
            <p:cNvPr id="14" name="Picture 2"/>
            <p:cNvPicPr>
              <a:picLocks noChangeAspect="1" noChangeArrowheads="1"/>
            </p:cNvPicPr>
            <p:nvPr/>
          </p:nvPicPr>
          <p:blipFill>
            <a:blip r:embed="rId8" cstate="print"/>
            <a:srcRect/>
            <a:stretch>
              <a:fillRect/>
            </a:stretch>
          </p:blipFill>
          <p:spPr bwMode="auto">
            <a:xfrm>
              <a:off x="576" y="1051"/>
              <a:ext cx="4942" cy="2691"/>
            </a:xfrm>
            <a:prstGeom prst="rect">
              <a:avLst/>
            </a:prstGeom>
            <a:noFill/>
            <a:ln w="9525">
              <a:noFill/>
              <a:round/>
              <a:headEnd/>
              <a:tailEnd/>
            </a:ln>
          </p:spPr>
        </p:pic>
        <p:sp>
          <p:nvSpPr>
            <p:cNvPr id="15"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BHL by the Book</a:t>
            </a:r>
            <a:endParaRPr lang="en-US" dirty="0"/>
          </a:p>
        </p:txBody>
      </p:sp>
      <p:pic>
        <p:nvPicPr>
          <p:cNvPr id="4" name="Picture 15"/>
          <p:cNvPicPr>
            <a:picLocks noChangeAspect="1" noChangeArrowheads="1"/>
          </p:cNvPicPr>
          <p:nvPr/>
        </p:nvPicPr>
        <p:blipFill>
          <a:blip r:embed="rId2" cstate="print"/>
          <a:srcRect/>
          <a:stretch>
            <a:fillRect/>
          </a:stretch>
        </p:blipFill>
        <p:spPr bwMode="auto">
          <a:xfrm>
            <a:off x="1295400" y="2203450"/>
            <a:ext cx="7162800" cy="3130550"/>
          </a:xfrm>
          <a:prstGeom prst="rect">
            <a:avLst/>
          </a:prstGeom>
          <a:noFill/>
          <a:ln w="9525">
            <a:noFill/>
            <a:miter lim="800000"/>
            <a:headEnd/>
            <a:tailEnd/>
          </a:ln>
        </p:spPr>
      </p:pic>
      <p:sp>
        <p:nvSpPr>
          <p:cNvPr id="9" name="AutoShape 7"/>
          <p:cNvSpPr>
            <a:spLocks noChangeArrowheads="1"/>
          </p:cNvSpPr>
          <p:nvPr/>
        </p:nvSpPr>
        <p:spPr bwMode="auto">
          <a:xfrm>
            <a:off x="381000" y="2800350"/>
            <a:ext cx="914400" cy="495300"/>
          </a:xfrm>
          <a:prstGeom prst="rightArrow">
            <a:avLst>
              <a:gd name="adj1" fmla="val 50000"/>
              <a:gd name="adj2" fmla="val 46154"/>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b="1">
                <a:solidFill>
                  <a:schemeClr val="bg1"/>
                </a:solidFill>
              </a:rPr>
              <a:t>PDF</a:t>
            </a:r>
          </a:p>
        </p:txBody>
      </p:sp>
      <p:sp>
        <p:nvSpPr>
          <p:cNvPr id="10" name="AutoShape 8"/>
          <p:cNvSpPr>
            <a:spLocks noChangeArrowheads="1"/>
          </p:cNvSpPr>
          <p:nvPr/>
        </p:nvSpPr>
        <p:spPr bwMode="auto">
          <a:xfrm>
            <a:off x="381000" y="3460750"/>
            <a:ext cx="914400" cy="495300"/>
          </a:xfrm>
          <a:prstGeom prst="rightArrow">
            <a:avLst>
              <a:gd name="adj1" fmla="val 50000"/>
              <a:gd name="adj2" fmla="val 46154"/>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b="1">
                <a:solidFill>
                  <a:schemeClr val="bg1"/>
                </a:solidFill>
              </a:rPr>
              <a:t>OCR</a:t>
            </a:r>
          </a:p>
        </p:txBody>
      </p:sp>
      <p:sp>
        <p:nvSpPr>
          <p:cNvPr id="11" name="AutoShape 9"/>
          <p:cNvSpPr>
            <a:spLocks noChangeArrowheads="1"/>
          </p:cNvSpPr>
          <p:nvPr/>
        </p:nvSpPr>
        <p:spPr bwMode="auto">
          <a:xfrm>
            <a:off x="381000" y="4629150"/>
            <a:ext cx="914400" cy="495300"/>
          </a:xfrm>
          <a:prstGeom prst="rightArrow">
            <a:avLst>
              <a:gd name="adj1" fmla="val 50000"/>
              <a:gd name="adj2" fmla="val 46154"/>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b="1">
                <a:solidFill>
                  <a:schemeClr val="bg1"/>
                </a:solidFill>
              </a:rPr>
              <a:t>XML</a:t>
            </a:r>
          </a:p>
        </p:txBody>
      </p:sp>
      <p:sp>
        <p:nvSpPr>
          <p:cNvPr id="12" name="AutoShape 10"/>
          <p:cNvSpPr>
            <a:spLocks noChangeArrowheads="1"/>
          </p:cNvSpPr>
          <p:nvPr/>
        </p:nvSpPr>
        <p:spPr bwMode="auto">
          <a:xfrm>
            <a:off x="381000" y="4011613"/>
            <a:ext cx="914400" cy="495300"/>
          </a:xfrm>
          <a:prstGeom prst="rightArrow">
            <a:avLst>
              <a:gd name="adj1" fmla="val 50000"/>
              <a:gd name="adj2" fmla="val 46154"/>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b="1">
                <a:solidFill>
                  <a:schemeClr val="bg1"/>
                </a:solidFill>
              </a:rPr>
              <a:t>JP2</a:t>
            </a:r>
          </a:p>
        </p:txBody>
      </p:sp>
      <p:pic>
        <p:nvPicPr>
          <p:cNvPr id="13" name="Picture 5"/>
          <p:cNvPicPr>
            <a:picLocks noChangeAspect="1" noChangeArrowheads="1"/>
          </p:cNvPicPr>
          <p:nvPr/>
        </p:nvPicPr>
        <p:blipFill>
          <a:blip r:embed="rId3" cstate="print"/>
          <a:srcRect/>
          <a:stretch>
            <a:fillRect/>
          </a:stretch>
        </p:blipFill>
        <p:spPr bwMode="auto">
          <a:xfrm>
            <a:off x="549275" y="533400"/>
            <a:ext cx="1154828" cy="953461"/>
          </a:xfrm>
          <a:prstGeom prst="rect">
            <a:avLst/>
          </a:prstGeom>
          <a:noFill/>
          <a:ln w="9525">
            <a:noFill/>
            <a:miter lim="800000"/>
            <a:headEnd/>
            <a:tailEnd/>
          </a:ln>
        </p:spPr>
      </p:pic>
      <p:sp>
        <p:nvSpPr>
          <p:cNvPr id="14" name="TextBox 13"/>
          <p:cNvSpPr txBox="1"/>
          <p:nvPr/>
        </p:nvSpPr>
        <p:spPr>
          <a:xfrm>
            <a:off x="3629756" y="5791200"/>
            <a:ext cx="5057044" cy="523220"/>
          </a:xfrm>
          <a:prstGeom prst="rect">
            <a:avLst/>
          </a:prstGeom>
          <a:noFill/>
        </p:spPr>
        <p:txBody>
          <a:bodyPr wrap="none" rtlCol="0">
            <a:spAutoFit/>
          </a:bodyPr>
          <a:lstStyle/>
          <a:p>
            <a:r>
              <a:rPr lang="en-US" sz="2800" dirty="0" smtClean="0"/>
              <a:t>&gt; 70TB, growing every day…</a:t>
            </a:r>
            <a:endParaRPr lang="en-US" sz="2800" dirty="0"/>
          </a:p>
        </p:txBody>
      </p:sp>
      <p:grpSp>
        <p:nvGrpSpPr>
          <p:cNvPr id="3" name="Group 1"/>
          <p:cNvGrpSpPr>
            <a:grpSpLocks/>
          </p:cNvGrpSpPr>
          <p:nvPr/>
        </p:nvGrpSpPr>
        <p:grpSpPr bwMode="auto">
          <a:xfrm>
            <a:off x="7878904" y="152400"/>
            <a:ext cx="1188896" cy="647700"/>
            <a:chOff x="576" y="1051"/>
            <a:chExt cx="4941" cy="2690"/>
          </a:xfrm>
        </p:grpSpPr>
        <p:pic>
          <p:nvPicPr>
            <p:cNvPr id="16" name="Picture 2"/>
            <p:cNvPicPr>
              <a:picLocks noChangeAspect="1" noChangeArrowheads="1"/>
            </p:cNvPicPr>
            <p:nvPr/>
          </p:nvPicPr>
          <p:blipFill>
            <a:blip r:embed="rId4" cstate="print"/>
            <a:srcRect/>
            <a:stretch>
              <a:fillRect/>
            </a:stretch>
          </p:blipFill>
          <p:spPr bwMode="auto">
            <a:xfrm>
              <a:off x="576" y="1051"/>
              <a:ext cx="4942" cy="2691"/>
            </a:xfrm>
            <a:prstGeom prst="rect">
              <a:avLst/>
            </a:prstGeom>
            <a:noFill/>
            <a:ln w="9525">
              <a:noFill/>
              <a:round/>
              <a:headEnd/>
              <a:tailEnd/>
            </a:ln>
          </p:spPr>
        </p:pic>
        <p:sp>
          <p:nvSpPr>
            <p:cNvPr id="17"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sp>
        <p:nvSpPr>
          <p:cNvPr id="18" name="TextBox 17"/>
          <p:cNvSpPr txBox="1"/>
          <p:nvPr/>
        </p:nvSpPr>
        <p:spPr>
          <a:xfrm>
            <a:off x="1" y="1688068"/>
            <a:ext cx="9144000" cy="369332"/>
          </a:xfrm>
          <a:prstGeom prst="rect">
            <a:avLst/>
          </a:prstGeom>
          <a:noFill/>
        </p:spPr>
        <p:txBody>
          <a:bodyPr wrap="square" rtlCol="0">
            <a:spAutoFit/>
          </a:bodyPr>
          <a:lstStyle/>
          <a:p>
            <a:r>
              <a:rPr lang="en-US" dirty="0" smtClean="0"/>
              <a:t>One 380 pg (</a:t>
            </a:r>
            <a:r>
              <a:rPr lang="en-US" dirty="0" err="1" smtClean="0"/>
              <a:t>avg</a:t>
            </a:r>
            <a:r>
              <a:rPr lang="en-US" dirty="0" smtClean="0"/>
              <a:t>) volume = multiple files, varying sizes, relationships among them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cstate="print">
            <a:alphaModFix amt="50000"/>
          </a:blip>
          <a:srcRect t="4526" r="19794" b="40950"/>
          <a:stretch>
            <a:fillRect/>
          </a:stretch>
        </p:blipFill>
        <p:spPr bwMode="auto">
          <a:xfrm>
            <a:off x="0" y="1563688"/>
            <a:ext cx="9144000" cy="5294312"/>
          </a:xfrm>
          <a:prstGeom prst="rect">
            <a:avLst/>
          </a:prstGeom>
          <a:noFill/>
          <a:ln w="9525">
            <a:noFill/>
            <a:miter lim="800000"/>
            <a:headEnd/>
            <a:tailEnd/>
          </a:ln>
        </p:spPr>
      </p:pic>
      <p:sp>
        <p:nvSpPr>
          <p:cNvPr id="37892" name="TextBox 4"/>
          <p:cNvSpPr txBox="1">
            <a:spLocks noChangeArrowheads="1"/>
          </p:cNvSpPr>
          <p:nvPr/>
        </p:nvSpPr>
        <p:spPr bwMode="auto">
          <a:xfrm>
            <a:off x="0" y="4495800"/>
            <a:ext cx="2698750" cy="646113"/>
          </a:xfrm>
          <a:prstGeom prst="rect">
            <a:avLst/>
          </a:prstGeom>
          <a:noFill/>
          <a:ln w="9525">
            <a:noFill/>
            <a:miter lim="800000"/>
            <a:headEnd/>
            <a:tailEnd/>
          </a:ln>
        </p:spPr>
        <p:txBody>
          <a:bodyPr wrap="none">
            <a:prstTxWarp prst="textNoShape">
              <a:avLst/>
            </a:prstTxWarp>
            <a:spAutoFit/>
          </a:bodyPr>
          <a:lstStyle/>
          <a:p>
            <a:r>
              <a:rPr lang="en-US" b="1"/>
              <a:t>Internet Archive:</a:t>
            </a:r>
          </a:p>
          <a:p>
            <a:r>
              <a:rPr lang="en-US" b="1"/>
              <a:t>Digitized content / files</a:t>
            </a:r>
          </a:p>
        </p:txBody>
      </p:sp>
      <p:sp>
        <p:nvSpPr>
          <p:cNvPr id="37893" name="TextBox 5"/>
          <p:cNvSpPr txBox="1">
            <a:spLocks noChangeArrowheads="1"/>
          </p:cNvSpPr>
          <p:nvPr/>
        </p:nvSpPr>
        <p:spPr bwMode="auto">
          <a:xfrm>
            <a:off x="4495800" y="3998913"/>
            <a:ext cx="3236913" cy="646112"/>
          </a:xfrm>
          <a:prstGeom prst="rect">
            <a:avLst/>
          </a:prstGeom>
          <a:noFill/>
          <a:ln w="9525">
            <a:noFill/>
            <a:miter lim="800000"/>
            <a:headEnd/>
            <a:tailEnd/>
          </a:ln>
        </p:spPr>
        <p:txBody>
          <a:bodyPr wrap="none">
            <a:prstTxWarp prst="textNoShape">
              <a:avLst/>
            </a:prstTxWarp>
            <a:spAutoFit/>
          </a:bodyPr>
          <a:lstStyle/>
          <a:p>
            <a:r>
              <a:rPr lang="en-US" b="1" dirty="0"/>
              <a:t>MOBOT:</a:t>
            </a:r>
          </a:p>
          <a:p>
            <a:r>
              <a:rPr lang="en-US" b="1" dirty="0"/>
              <a:t>Database &amp; web application</a:t>
            </a:r>
          </a:p>
        </p:txBody>
      </p:sp>
      <p:sp>
        <p:nvSpPr>
          <p:cNvPr id="37894" name="TextBox 6"/>
          <p:cNvSpPr txBox="1">
            <a:spLocks noChangeArrowheads="1"/>
          </p:cNvSpPr>
          <p:nvPr/>
        </p:nvSpPr>
        <p:spPr bwMode="auto">
          <a:xfrm>
            <a:off x="6780212" y="1524000"/>
            <a:ext cx="2211388" cy="646112"/>
          </a:xfrm>
          <a:prstGeom prst="rect">
            <a:avLst/>
          </a:prstGeom>
          <a:noFill/>
          <a:ln w="9525">
            <a:noFill/>
            <a:miter lim="800000"/>
            <a:headEnd/>
            <a:tailEnd/>
          </a:ln>
        </p:spPr>
        <p:txBody>
          <a:bodyPr wrap="none">
            <a:prstTxWarp prst="textNoShape">
              <a:avLst/>
            </a:prstTxWarp>
            <a:spAutoFit/>
          </a:bodyPr>
          <a:lstStyle/>
          <a:p>
            <a:r>
              <a:rPr lang="en-US" b="1" dirty="0"/>
              <a:t>MBL:</a:t>
            </a:r>
          </a:p>
          <a:p>
            <a:r>
              <a:rPr lang="en-US" b="1" dirty="0"/>
              <a:t>Redundant</a:t>
            </a:r>
            <a:r>
              <a:rPr lang="en-US" b="1" dirty="0" smtClean="0"/>
              <a:t> cluster</a:t>
            </a:r>
            <a:endParaRPr lang="en-US" b="1" dirty="0"/>
          </a:p>
        </p:txBody>
      </p:sp>
      <p:sp>
        <p:nvSpPr>
          <p:cNvPr id="7" name="Title 6"/>
          <p:cNvSpPr>
            <a:spLocks noGrp="1"/>
          </p:cNvSpPr>
          <p:nvPr>
            <p:ph type="title"/>
          </p:nvPr>
        </p:nvSpPr>
        <p:spPr/>
        <p:txBody>
          <a:bodyPr/>
          <a:lstStyle/>
          <a:p>
            <a:r>
              <a:rPr lang="en-US" dirty="0" smtClean="0"/>
              <a:t>Current distributed infrastructure</a:t>
            </a:r>
            <a:endParaRPr lang="en-US" dirty="0"/>
          </a:p>
        </p:txBody>
      </p:sp>
      <p:sp>
        <p:nvSpPr>
          <p:cNvPr id="9" name="TextBox 8"/>
          <p:cNvSpPr txBox="1"/>
          <p:nvPr/>
        </p:nvSpPr>
        <p:spPr>
          <a:xfrm>
            <a:off x="3509892" y="2945085"/>
            <a:ext cx="1328934" cy="400110"/>
          </a:xfrm>
          <a:prstGeom prst="rect">
            <a:avLst/>
          </a:prstGeom>
          <a:noFill/>
        </p:spPr>
        <p:txBody>
          <a:bodyPr wrap="none" rtlCol="0">
            <a:spAutoFit/>
          </a:bodyPr>
          <a:lstStyle/>
          <a:p>
            <a:r>
              <a:rPr lang="en-US" sz="2000" b="1" dirty="0" smtClean="0"/>
              <a:t>Metadata</a:t>
            </a:r>
            <a:endParaRPr lang="en-US" sz="2000" b="1" dirty="0"/>
          </a:p>
        </p:txBody>
      </p:sp>
      <p:sp>
        <p:nvSpPr>
          <p:cNvPr id="10" name="TextBox 9"/>
          <p:cNvSpPr txBox="1"/>
          <p:nvPr/>
        </p:nvSpPr>
        <p:spPr>
          <a:xfrm>
            <a:off x="4110108" y="2025134"/>
            <a:ext cx="1136449" cy="400110"/>
          </a:xfrm>
          <a:prstGeom prst="rect">
            <a:avLst/>
          </a:prstGeom>
          <a:noFill/>
        </p:spPr>
        <p:txBody>
          <a:bodyPr wrap="none" rtlCol="0">
            <a:spAutoFit/>
          </a:bodyPr>
          <a:lstStyle/>
          <a:p>
            <a:r>
              <a:rPr lang="en-US" sz="2000" b="1" dirty="0" smtClean="0"/>
              <a:t>Content</a:t>
            </a:r>
            <a:endParaRPr lang="en-US" sz="2000" b="1" dirty="0"/>
          </a:p>
        </p:txBody>
      </p:sp>
      <p:cxnSp>
        <p:nvCxnSpPr>
          <p:cNvPr id="14" name="Straight Arrow Connector 13"/>
          <p:cNvCxnSpPr/>
          <p:nvPr/>
        </p:nvCxnSpPr>
        <p:spPr>
          <a:xfrm>
            <a:off x="990600" y="3352800"/>
            <a:ext cx="4419600" cy="1588"/>
          </a:xfrm>
          <a:prstGeom prst="straightConnector1">
            <a:avLst/>
          </a:prstGeom>
          <a:ln w="76200" cap="flat" cmpd="tri"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0" idx="3"/>
          </p:cNvCxnSpPr>
          <p:nvPr/>
        </p:nvCxnSpPr>
        <p:spPr>
          <a:xfrm>
            <a:off x="5246557" y="2225189"/>
            <a:ext cx="2754443" cy="518011"/>
          </a:xfrm>
          <a:prstGeom prst="straightConnector1">
            <a:avLst/>
          </a:prstGeom>
          <a:ln w="762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Elbow Connector 24"/>
          <p:cNvCxnSpPr>
            <a:endCxn id="10" idx="1"/>
          </p:cNvCxnSpPr>
          <p:nvPr/>
        </p:nvCxnSpPr>
        <p:spPr>
          <a:xfrm flipV="1">
            <a:off x="1219200" y="2225189"/>
            <a:ext cx="2890908" cy="1129199"/>
          </a:xfrm>
          <a:prstGeom prst="bentConnector3">
            <a:avLst>
              <a:gd name="adj1" fmla="val 50000"/>
            </a:avLst>
          </a:pr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1"/>
          <p:cNvGrpSpPr>
            <a:grpSpLocks/>
          </p:cNvGrpSpPr>
          <p:nvPr/>
        </p:nvGrpSpPr>
        <p:grpSpPr bwMode="auto">
          <a:xfrm>
            <a:off x="7878904" y="152400"/>
            <a:ext cx="1188896" cy="647700"/>
            <a:chOff x="576" y="1051"/>
            <a:chExt cx="4941" cy="2690"/>
          </a:xfrm>
        </p:grpSpPr>
        <p:pic>
          <p:nvPicPr>
            <p:cNvPr id="28" name="Picture 2"/>
            <p:cNvPicPr>
              <a:picLocks noChangeAspect="1" noChangeArrowheads="1"/>
            </p:cNvPicPr>
            <p:nvPr/>
          </p:nvPicPr>
          <p:blipFill>
            <a:blip r:embed="rId3" cstate="print"/>
            <a:srcRect/>
            <a:stretch>
              <a:fillRect/>
            </a:stretch>
          </p:blipFill>
          <p:spPr bwMode="auto">
            <a:xfrm>
              <a:off x="576" y="1051"/>
              <a:ext cx="4942" cy="2691"/>
            </a:xfrm>
            <a:prstGeom prst="rect">
              <a:avLst/>
            </a:prstGeom>
            <a:noFill/>
            <a:ln w="9525">
              <a:noFill/>
              <a:round/>
              <a:headEnd/>
              <a:tailEnd/>
            </a:ln>
          </p:spPr>
        </p:pic>
        <p:sp>
          <p:nvSpPr>
            <p:cNvPr id="29"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endParaRPr lang="en-US"/>
          </a:p>
        </p:txBody>
      </p:sp>
      <p:sp>
        <p:nvSpPr>
          <p:cNvPr id="13315" name="Rectangle 3"/>
          <p:cNvSpPr>
            <a:spLocks noGrp="1" noChangeArrowheads="1"/>
          </p:cNvSpPr>
          <p:nvPr>
            <p:ph type="subTitle" idx="1"/>
          </p:nvPr>
        </p:nvSpPr>
        <p:spPr/>
        <p:txBody>
          <a:bodyPr/>
          <a:lstStyle/>
          <a:p>
            <a:pPr eaLnBrk="1" hangingPunct="1"/>
            <a:endParaRPr lang="en-US"/>
          </a:p>
        </p:txBody>
      </p:sp>
      <p:pic>
        <p:nvPicPr>
          <p:cNvPr id="13316" name="Picture 4"/>
          <p:cNvPicPr>
            <a:picLocks noChangeAspect="1" noChangeArrowheads="1"/>
          </p:cNvPicPr>
          <p:nvPr/>
        </p:nvPicPr>
        <p:blipFill>
          <a:blip r:embed="rId2" cstate="print"/>
          <a:srcRect l="14224" t="6479" r="12672" b="22836"/>
          <a:stretch>
            <a:fillRect/>
          </a:stretch>
        </p:blipFill>
        <p:spPr bwMode="auto">
          <a:xfrm>
            <a:off x="0" y="0"/>
            <a:ext cx="9144000" cy="6858000"/>
          </a:xfrm>
          <a:prstGeom prst="rect">
            <a:avLst/>
          </a:prstGeom>
          <a:noFill/>
          <a:ln w="9525">
            <a:noFill/>
            <a:miter lim="800000"/>
            <a:headEnd/>
            <a:tailEnd/>
          </a:ln>
        </p:spPr>
      </p:pic>
      <p:sp>
        <p:nvSpPr>
          <p:cNvPr id="13317" name="Rectangle 5"/>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59" name="AutoShape 6"/>
          <p:cNvSpPr>
            <a:spLocks noChangeArrowheads="1"/>
          </p:cNvSpPr>
          <p:nvPr/>
        </p:nvSpPr>
        <p:spPr bwMode="auto">
          <a:xfrm>
            <a:off x="4343400" y="2438400"/>
            <a:ext cx="609600" cy="609600"/>
          </a:xfrm>
          <a:prstGeom prst="flowChartMagneticDisk">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pPr>
              <a:defRPr/>
            </a:pPr>
            <a:endParaRPr lang="en-US"/>
          </a:p>
        </p:txBody>
      </p:sp>
      <p:cxnSp>
        <p:nvCxnSpPr>
          <p:cNvPr id="13320" name="AutoShape 8"/>
          <p:cNvCxnSpPr>
            <a:cxnSpLocks noChangeShapeType="1"/>
            <a:endCxn id="66" idx="2"/>
          </p:cNvCxnSpPr>
          <p:nvPr/>
        </p:nvCxnSpPr>
        <p:spPr bwMode="auto">
          <a:xfrm flipV="1">
            <a:off x="2324099" y="3390900"/>
            <a:ext cx="1866901" cy="180975"/>
          </a:xfrm>
          <a:prstGeom prst="bentConnector3">
            <a:avLst>
              <a:gd name="adj1" fmla="val 50000"/>
            </a:avLst>
          </a:prstGeom>
          <a:ln w="25400" cap="flat" cmpd="sng" algn="ctr">
            <a:solidFill>
              <a:schemeClr val="accent2"/>
            </a:solidFill>
            <a:prstDash val="dashDot"/>
            <a:round/>
            <a:headEnd type="triangle"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13322" name="AutoShape 36"/>
          <p:cNvCxnSpPr>
            <a:cxnSpLocks noChangeShapeType="1"/>
            <a:stCxn id="13340" idx="5"/>
            <a:endCxn id="42" idx="3"/>
          </p:cNvCxnSpPr>
          <p:nvPr/>
        </p:nvCxnSpPr>
        <p:spPr bwMode="auto">
          <a:xfrm flipV="1">
            <a:off x="2366963" y="5029200"/>
            <a:ext cx="185737" cy="609600"/>
          </a:xfrm>
          <a:prstGeom prst="curvedConnector4">
            <a:avLst>
              <a:gd name="adj1" fmla="val 123130"/>
              <a:gd name="adj2" fmla="val 50000"/>
            </a:avLst>
          </a:prstGeom>
          <a:noFill/>
          <a:ln w="9525">
            <a:solidFill>
              <a:schemeClr val="tx1"/>
            </a:solidFill>
            <a:round/>
            <a:headEnd/>
            <a:tailEnd type="triangle" w="med" len="med"/>
          </a:ln>
        </p:spPr>
      </p:cxnSp>
      <p:cxnSp>
        <p:nvCxnSpPr>
          <p:cNvPr id="13323" name="AutoShape 40"/>
          <p:cNvCxnSpPr>
            <a:cxnSpLocks noChangeShapeType="1"/>
            <a:stCxn id="13328" idx="3"/>
            <a:endCxn id="41" idx="3"/>
          </p:cNvCxnSpPr>
          <p:nvPr/>
        </p:nvCxnSpPr>
        <p:spPr bwMode="auto">
          <a:xfrm flipH="1" flipV="1">
            <a:off x="6896100" y="2743200"/>
            <a:ext cx="1028700" cy="1019175"/>
          </a:xfrm>
          <a:prstGeom prst="curvedConnector4">
            <a:avLst>
              <a:gd name="adj1" fmla="val -22222"/>
              <a:gd name="adj2" fmla="val 58875"/>
            </a:avLst>
          </a:prstGeom>
          <a:noFill/>
          <a:ln w="9525">
            <a:solidFill>
              <a:schemeClr val="tx1"/>
            </a:solidFill>
            <a:round/>
            <a:headEnd/>
            <a:tailEnd type="triangle" w="med" len="med"/>
          </a:ln>
        </p:spPr>
      </p:cxnSp>
      <p:cxnSp>
        <p:nvCxnSpPr>
          <p:cNvPr id="13324" name="AutoShape 42"/>
          <p:cNvCxnSpPr>
            <a:cxnSpLocks noChangeShapeType="1"/>
            <a:stCxn id="13327" idx="4"/>
            <a:endCxn id="41" idx="3"/>
          </p:cNvCxnSpPr>
          <p:nvPr/>
        </p:nvCxnSpPr>
        <p:spPr bwMode="auto">
          <a:xfrm flipH="1" flipV="1">
            <a:off x="6896100" y="2743200"/>
            <a:ext cx="495300" cy="1543050"/>
          </a:xfrm>
          <a:prstGeom prst="curvedConnector4">
            <a:avLst>
              <a:gd name="adj1" fmla="val -46153"/>
              <a:gd name="adj2" fmla="val 53074"/>
            </a:avLst>
          </a:prstGeom>
          <a:noFill/>
          <a:ln w="9525">
            <a:solidFill>
              <a:schemeClr val="tx1"/>
            </a:solidFill>
            <a:round/>
            <a:headEnd/>
            <a:tailEnd type="triangle" w="med" len="med"/>
          </a:ln>
        </p:spPr>
      </p:cxnSp>
      <p:sp>
        <p:nvSpPr>
          <p:cNvPr id="13325" name="scanner1"/>
          <p:cNvSpPr>
            <a:spLocks noEditPoints="1" noChangeArrowheads="1"/>
          </p:cNvSpPr>
          <p:nvPr/>
        </p:nvSpPr>
        <p:spPr bwMode="auto">
          <a:xfrm>
            <a:off x="5191125" y="3200400"/>
            <a:ext cx="676275" cy="338138"/>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0 h 21600"/>
              <a:gd name="T12" fmla="*/ 2147483647 w 21600"/>
              <a:gd name="T13" fmla="*/ 890341243 h 21600"/>
              <a:gd name="T14" fmla="*/ 0 60000 65536"/>
              <a:gd name="T15" fmla="*/ 0 60000 65536"/>
              <a:gd name="T16" fmla="*/ 0 60000 65536"/>
              <a:gd name="T17" fmla="*/ 0 60000 65536"/>
              <a:gd name="T18" fmla="*/ 0 60000 65536"/>
              <a:gd name="T19" fmla="*/ 0 60000 65536"/>
              <a:gd name="T20" fmla="*/ 0 60000 65536"/>
              <a:gd name="T21" fmla="*/ 1425 w 21600"/>
              <a:gd name="T22" fmla="*/ 23068 h 21600"/>
              <a:gd name="T23" fmla="*/ 20312 w 21600"/>
              <a:gd name="T24" fmla="*/ 3093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5350" y="4547"/>
                </a:moveTo>
                <a:lnTo>
                  <a:pt x="21600" y="7200"/>
                </a:lnTo>
                <a:lnTo>
                  <a:pt x="21600" y="10800"/>
                </a:lnTo>
                <a:lnTo>
                  <a:pt x="21600" y="12695"/>
                </a:lnTo>
                <a:lnTo>
                  <a:pt x="13925" y="21600"/>
                </a:lnTo>
                <a:lnTo>
                  <a:pt x="10964" y="19326"/>
                </a:lnTo>
                <a:lnTo>
                  <a:pt x="0" y="11558"/>
                </a:lnTo>
                <a:lnTo>
                  <a:pt x="0" y="10800"/>
                </a:lnTo>
                <a:lnTo>
                  <a:pt x="0" y="6063"/>
                </a:lnTo>
                <a:lnTo>
                  <a:pt x="7456" y="0"/>
                </a:lnTo>
                <a:lnTo>
                  <a:pt x="8552" y="568"/>
                </a:lnTo>
                <a:lnTo>
                  <a:pt x="10964" y="568"/>
                </a:lnTo>
                <a:lnTo>
                  <a:pt x="18749" y="947"/>
                </a:lnTo>
                <a:lnTo>
                  <a:pt x="15350" y="4547"/>
                </a:lnTo>
                <a:close/>
              </a:path>
              <a:path w="21600" h="21600" extrusionOk="0">
                <a:moveTo>
                  <a:pt x="15350" y="4547"/>
                </a:moveTo>
                <a:lnTo>
                  <a:pt x="21600" y="7200"/>
                </a:lnTo>
                <a:lnTo>
                  <a:pt x="13925" y="15347"/>
                </a:lnTo>
                <a:lnTo>
                  <a:pt x="0" y="6063"/>
                </a:lnTo>
                <a:moveTo>
                  <a:pt x="8552" y="568"/>
                </a:moveTo>
                <a:lnTo>
                  <a:pt x="2083" y="6063"/>
                </a:lnTo>
                <a:lnTo>
                  <a:pt x="11951" y="7579"/>
                </a:lnTo>
                <a:lnTo>
                  <a:pt x="15350" y="4547"/>
                </a:lnTo>
                <a:moveTo>
                  <a:pt x="14254" y="5684"/>
                </a:moveTo>
                <a:lnTo>
                  <a:pt x="19078" y="7768"/>
                </a:lnTo>
                <a:lnTo>
                  <a:pt x="13815" y="13074"/>
                </a:lnTo>
                <a:lnTo>
                  <a:pt x="2083" y="6063"/>
                </a:lnTo>
                <a:moveTo>
                  <a:pt x="13925" y="21600"/>
                </a:moveTo>
                <a:lnTo>
                  <a:pt x="13925" y="20463"/>
                </a:lnTo>
                <a:lnTo>
                  <a:pt x="13925" y="16674"/>
                </a:lnTo>
                <a:lnTo>
                  <a:pt x="13925" y="15347"/>
                </a:lnTo>
              </a:path>
            </a:pathLst>
          </a:custGeom>
          <a:solidFill>
            <a:schemeClr val="bg1"/>
          </a:solidFill>
          <a:ln w="9525">
            <a:solidFill>
              <a:srgbClr val="000000"/>
            </a:solidFill>
            <a:miter lim="800000"/>
            <a:headEnd/>
            <a:tailEnd/>
          </a:ln>
        </p:spPr>
        <p:txBody>
          <a:bodyPr>
            <a:prstTxWarp prst="textNoShape">
              <a:avLst/>
            </a:prstTxWarp>
          </a:bodyPr>
          <a:lstStyle/>
          <a:p>
            <a:endParaRPr lang="en-US"/>
          </a:p>
        </p:txBody>
      </p:sp>
      <p:sp>
        <p:nvSpPr>
          <p:cNvPr id="13326" name="scanner1"/>
          <p:cNvSpPr>
            <a:spLocks noEditPoints="1" noChangeArrowheads="1"/>
          </p:cNvSpPr>
          <p:nvPr/>
        </p:nvSpPr>
        <p:spPr bwMode="auto">
          <a:xfrm>
            <a:off x="7848600" y="5562600"/>
            <a:ext cx="676275" cy="338138"/>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0 h 21600"/>
              <a:gd name="T12" fmla="*/ 2147483647 w 21600"/>
              <a:gd name="T13" fmla="*/ 890341243 h 21600"/>
              <a:gd name="T14" fmla="*/ 0 60000 65536"/>
              <a:gd name="T15" fmla="*/ 0 60000 65536"/>
              <a:gd name="T16" fmla="*/ 0 60000 65536"/>
              <a:gd name="T17" fmla="*/ 0 60000 65536"/>
              <a:gd name="T18" fmla="*/ 0 60000 65536"/>
              <a:gd name="T19" fmla="*/ 0 60000 65536"/>
              <a:gd name="T20" fmla="*/ 0 60000 65536"/>
              <a:gd name="T21" fmla="*/ 1425 w 21600"/>
              <a:gd name="T22" fmla="*/ 23068 h 21600"/>
              <a:gd name="T23" fmla="*/ 20312 w 21600"/>
              <a:gd name="T24" fmla="*/ 3093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5350" y="4547"/>
                </a:moveTo>
                <a:lnTo>
                  <a:pt x="21600" y="7200"/>
                </a:lnTo>
                <a:lnTo>
                  <a:pt x="21600" y="10800"/>
                </a:lnTo>
                <a:lnTo>
                  <a:pt x="21600" y="12695"/>
                </a:lnTo>
                <a:lnTo>
                  <a:pt x="13925" y="21600"/>
                </a:lnTo>
                <a:lnTo>
                  <a:pt x="10964" y="19326"/>
                </a:lnTo>
                <a:lnTo>
                  <a:pt x="0" y="11558"/>
                </a:lnTo>
                <a:lnTo>
                  <a:pt x="0" y="10800"/>
                </a:lnTo>
                <a:lnTo>
                  <a:pt x="0" y="6063"/>
                </a:lnTo>
                <a:lnTo>
                  <a:pt x="7456" y="0"/>
                </a:lnTo>
                <a:lnTo>
                  <a:pt x="8552" y="568"/>
                </a:lnTo>
                <a:lnTo>
                  <a:pt x="10964" y="568"/>
                </a:lnTo>
                <a:lnTo>
                  <a:pt x="18749" y="947"/>
                </a:lnTo>
                <a:lnTo>
                  <a:pt x="15350" y="4547"/>
                </a:lnTo>
                <a:close/>
              </a:path>
              <a:path w="21600" h="21600" extrusionOk="0">
                <a:moveTo>
                  <a:pt x="15350" y="4547"/>
                </a:moveTo>
                <a:lnTo>
                  <a:pt x="21600" y="7200"/>
                </a:lnTo>
                <a:lnTo>
                  <a:pt x="13925" y="15347"/>
                </a:lnTo>
                <a:lnTo>
                  <a:pt x="0" y="6063"/>
                </a:lnTo>
                <a:moveTo>
                  <a:pt x="8552" y="568"/>
                </a:moveTo>
                <a:lnTo>
                  <a:pt x="2083" y="6063"/>
                </a:lnTo>
                <a:lnTo>
                  <a:pt x="11951" y="7579"/>
                </a:lnTo>
                <a:lnTo>
                  <a:pt x="15350" y="4547"/>
                </a:lnTo>
                <a:moveTo>
                  <a:pt x="14254" y="5684"/>
                </a:moveTo>
                <a:lnTo>
                  <a:pt x="19078" y="7768"/>
                </a:lnTo>
                <a:lnTo>
                  <a:pt x="13815" y="13074"/>
                </a:lnTo>
                <a:lnTo>
                  <a:pt x="2083" y="6063"/>
                </a:lnTo>
                <a:moveTo>
                  <a:pt x="13925" y="21600"/>
                </a:moveTo>
                <a:lnTo>
                  <a:pt x="13925" y="20463"/>
                </a:lnTo>
                <a:lnTo>
                  <a:pt x="13925" y="16674"/>
                </a:lnTo>
                <a:lnTo>
                  <a:pt x="13925" y="15347"/>
                </a:lnTo>
              </a:path>
            </a:pathLst>
          </a:custGeom>
          <a:solidFill>
            <a:schemeClr val="bg1"/>
          </a:solidFill>
          <a:ln w="9525">
            <a:solidFill>
              <a:srgbClr val="000000"/>
            </a:solidFill>
            <a:miter lim="800000"/>
            <a:headEnd/>
            <a:tailEnd/>
          </a:ln>
        </p:spPr>
        <p:txBody>
          <a:bodyPr>
            <a:prstTxWarp prst="textNoShape">
              <a:avLst/>
            </a:prstTxWarp>
          </a:bodyPr>
          <a:lstStyle/>
          <a:p>
            <a:endParaRPr lang="en-US"/>
          </a:p>
        </p:txBody>
      </p:sp>
      <p:sp>
        <p:nvSpPr>
          <p:cNvPr id="13327" name="scanner1"/>
          <p:cNvSpPr>
            <a:spLocks noEditPoints="1" noChangeArrowheads="1"/>
          </p:cNvSpPr>
          <p:nvPr/>
        </p:nvSpPr>
        <p:spPr bwMode="auto">
          <a:xfrm>
            <a:off x="7391400" y="4191000"/>
            <a:ext cx="676275" cy="338138"/>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0 h 21600"/>
              <a:gd name="T12" fmla="*/ 2147483647 w 21600"/>
              <a:gd name="T13" fmla="*/ 890341243 h 21600"/>
              <a:gd name="T14" fmla="*/ 0 60000 65536"/>
              <a:gd name="T15" fmla="*/ 0 60000 65536"/>
              <a:gd name="T16" fmla="*/ 0 60000 65536"/>
              <a:gd name="T17" fmla="*/ 0 60000 65536"/>
              <a:gd name="T18" fmla="*/ 0 60000 65536"/>
              <a:gd name="T19" fmla="*/ 0 60000 65536"/>
              <a:gd name="T20" fmla="*/ 0 60000 65536"/>
              <a:gd name="T21" fmla="*/ 1425 w 21600"/>
              <a:gd name="T22" fmla="*/ 23068 h 21600"/>
              <a:gd name="T23" fmla="*/ 20312 w 21600"/>
              <a:gd name="T24" fmla="*/ 3093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5350" y="4547"/>
                </a:moveTo>
                <a:lnTo>
                  <a:pt x="21600" y="7200"/>
                </a:lnTo>
                <a:lnTo>
                  <a:pt x="21600" y="10800"/>
                </a:lnTo>
                <a:lnTo>
                  <a:pt x="21600" y="12695"/>
                </a:lnTo>
                <a:lnTo>
                  <a:pt x="13925" y="21600"/>
                </a:lnTo>
                <a:lnTo>
                  <a:pt x="10964" y="19326"/>
                </a:lnTo>
                <a:lnTo>
                  <a:pt x="0" y="11558"/>
                </a:lnTo>
                <a:lnTo>
                  <a:pt x="0" y="10800"/>
                </a:lnTo>
                <a:lnTo>
                  <a:pt x="0" y="6063"/>
                </a:lnTo>
                <a:lnTo>
                  <a:pt x="7456" y="0"/>
                </a:lnTo>
                <a:lnTo>
                  <a:pt x="8552" y="568"/>
                </a:lnTo>
                <a:lnTo>
                  <a:pt x="10964" y="568"/>
                </a:lnTo>
                <a:lnTo>
                  <a:pt x="18749" y="947"/>
                </a:lnTo>
                <a:lnTo>
                  <a:pt x="15350" y="4547"/>
                </a:lnTo>
                <a:close/>
              </a:path>
              <a:path w="21600" h="21600" extrusionOk="0">
                <a:moveTo>
                  <a:pt x="15350" y="4547"/>
                </a:moveTo>
                <a:lnTo>
                  <a:pt x="21600" y="7200"/>
                </a:lnTo>
                <a:lnTo>
                  <a:pt x="13925" y="15347"/>
                </a:lnTo>
                <a:lnTo>
                  <a:pt x="0" y="6063"/>
                </a:lnTo>
                <a:moveTo>
                  <a:pt x="8552" y="568"/>
                </a:moveTo>
                <a:lnTo>
                  <a:pt x="2083" y="6063"/>
                </a:lnTo>
                <a:lnTo>
                  <a:pt x="11951" y="7579"/>
                </a:lnTo>
                <a:lnTo>
                  <a:pt x="15350" y="4547"/>
                </a:lnTo>
                <a:moveTo>
                  <a:pt x="14254" y="5684"/>
                </a:moveTo>
                <a:lnTo>
                  <a:pt x="19078" y="7768"/>
                </a:lnTo>
                <a:lnTo>
                  <a:pt x="13815" y="13074"/>
                </a:lnTo>
                <a:lnTo>
                  <a:pt x="2083" y="6063"/>
                </a:lnTo>
                <a:moveTo>
                  <a:pt x="13925" y="21600"/>
                </a:moveTo>
                <a:lnTo>
                  <a:pt x="13925" y="20463"/>
                </a:lnTo>
                <a:lnTo>
                  <a:pt x="13925" y="16674"/>
                </a:lnTo>
                <a:lnTo>
                  <a:pt x="13925" y="15347"/>
                </a:lnTo>
              </a:path>
            </a:pathLst>
          </a:custGeom>
          <a:solidFill>
            <a:schemeClr val="bg1"/>
          </a:solidFill>
          <a:ln w="9525">
            <a:solidFill>
              <a:srgbClr val="000000"/>
            </a:solidFill>
            <a:miter lim="800000"/>
            <a:headEnd/>
            <a:tailEnd/>
          </a:ln>
        </p:spPr>
        <p:txBody>
          <a:bodyPr>
            <a:prstTxWarp prst="textNoShape">
              <a:avLst/>
            </a:prstTxWarp>
          </a:bodyPr>
          <a:lstStyle/>
          <a:p>
            <a:endParaRPr lang="en-US"/>
          </a:p>
        </p:txBody>
      </p:sp>
      <p:sp>
        <p:nvSpPr>
          <p:cNvPr id="13328" name="scanner1"/>
          <p:cNvSpPr>
            <a:spLocks noEditPoints="1" noChangeArrowheads="1"/>
          </p:cNvSpPr>
          <p:nvPr/>
        </p:nvSpPr>
        <p:spPr bwMode="auto">
          <a:xfrm>
            <a:off x="7924800" y="3581400"/>
            <a:ext cx="676275" cy="338138"/>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0 h 21600"/>
              <a:gd name="T12" fmla="*/ 2147483647 w 21600"/>
              <a:gd name="T13" fmla="*/ 890341243 h 21600"/>
              <a:gd name="T14" fmla="*/ 0 60000 65536"/>
              <a:gd name="T15" fmla="*/ 0 60000 65536"/>
              <a:gd name="T16" fmla="*/ 0 60000 65536"/>
              <a:gd name="T17" fmla="*/ 0 60000 65536"/>
              <a:gd name="T18" fmla="*/ 0 60000 65536"/>
              <a:gd name="T19" fmla="*/ 0 60000 65536"/>
              <a:gd name="T20" fmla="*/ 0 60000 65536"/>
              <a:gd name="T21" fmla="*/ 1425 w 21600"/>
              <a:gd name="T22" fmla="*/ 23068 h 21600"/>
              <a:gd name="T23" fmla="*/ 20312 w 21600"/>
              <a:gd name="T24" fmla="*/ 3093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5350" y="4547"/>
                </a:moveTo>
                <a:lnTo>
                  <a:pt x="21600" y="7200"/>
                </a:lnTo>
                <a:lnTo>
                  <a:pt x="21600" y="10800"/>
                </a:lnTo>
                <a:lnTo>
                  <a:pt x="21600" y="12695"/>
                </a:lnTo>
                <a:lnTo>
                  <a:pt x="13925" y="21600"/>
                </a:lnTo>
                <a:lnTo>
                  <a:pt x="10964" y="19326"/>
                </a:lnTo>
                <a:lnTo>
                  <a:pt x="0" y="11558"/>
                </a:lnTo>
                <a:lnTo>
                  <a:pt x="0" y="10800"/>
                </a:lnTo>
                <a:lnTo>
                  <a:pt x="0" y="6063"/>
                </a:lnTo>
                <a:lnTo>
                  <a:pt x="7456" y="0"/>
                </a:lnTo>
                <a:lnTo>
                  <a:pt x="8552" y="568"/>
                </a:lnTo>
                <a:lnTo>
                  <a:pt x="10964" y="568"/>
                </a:lnTo>
                <a:lnTo>
                  <a:pt x="18749" y="947"/>
                </a:lnTo>
                <a:lnTo>
                  <a:pt x="15350" y="4547"/>
                </a:lnTo>
                <a:close/>
              </a:path>
              <a:path w="21600" h="21600" extrusionOk="0">
                <a:moveTo>
                  <a:pt x="15350" y="4547"/>
                </a:moveTo>
                <a:lnTo>
                  <a:pt x="21600" y="7200"/>
                </a:lnTo>
                <a:lnTo>
                  <a:pt x="13925" y="15347"/>
                </a:lnTo>
                <a:lnTo>
                  <a:pt x="0" y="6063"/>
                </a:lnTo>
                <a:moveTo>
                  <a:pt x="8552" y="568"/>
                </a:moveTo>
                <a:lnTo>
                  <a:pt x="2083" y="6063"/>
                </a:lnTo>
                <a:lnTo>
                  <a:pt x="11951" y="7579"/>
                </a:lnTo>
                <a:lnTo>
                  <a:pt x="15350" y="4547"/>
                </a:lnTo>
                <a:moveTo>
                  <a:pt x="14254" y="5684"/>
                </a:moveTo>
                <a:lnTo>
                  <a:pt x="19078" y="7768"/>
                </a:lnTo>
                <a:lnTo>
                  <a:pt x="13815" y="13074"/>
                </a:lnTo>
                <a:lnTo>
                  <a:pt x="2083" y="6063"/>
                </a:lnTo>
                <a:moveTo>
                  <a:pt x="13925" y="21600"/>
                </a:moveTo>
                <a:lnTo>
                  <a:pt x="13925" y="20463"/>
                </a:lnTo>
                <a:lnTo>
                  <a:pt x="13925" y="16674"/>
                </a:lnTo>
                <a:lnTo>
                  <a:pt x="13925" y="15347"/>
                </a:lnTo>
              </a:path>
            </a:pathLst>
          </a:custGeom>
          <a:solidFill>
            <a:schemeClr val="bg1"/>
          </a:solidFill>
          <a:ln w="9525">
            <a:solidFill>
              <a:srgbClr val="000000"/>
            </a:solidFill>
            <a:miter lim="800000"/>
            <a:headEnd/>
            <a:tailEnd/>
          </a:ln>
        </p:spPr>
        <p:txBody>
          <a:bodyPr>
            <a:prstTxWarp prst="textNoShape">
              <a:avLst/>
            </a:prstTxWarp>
          </a:bodyPr>
          <a:lstStyle/>
          <a:p>
            <a:endParaRPr lang="en-US"/>
          </a:p>
        </p:txBody>
      </p:sp>
      <p:cxnSp>
        <p:nvCxnSpPr>
          <p:cNvPr id="13329" name="AutoShape 53"/>
          <p:cNvCxnSpPr>
            <a:cxnSpLocks noChangeShapeType="1"/>
            <a:stCxn id="13330" idx="4"/>
            <a:endCxn id="41" idx="3"/>
          </p:cNvCxnSpPr>
          <p:nvPr/>
        </p:nvCxnSpPr>
        <p:spPr bwMode="auto">
          <a:xfrm flipV="1">
            <a:off x="6553200" y="2743200"/>
            <a:ext cx="342900" cy="1314450"/>
          </a:xfrm>
          <a:prstGeom prst="curvedConnector4">
            <a:avLst>
              <a:gd name="adj1" fmla="val 66667"/>
              <a:gd name="adj2" fmla="val 53611"/>
            </a:avLst>
          </a:prstGeom>
          <a:noFill/>
          <a:ln w="9525">
            <a:solidFill>
              <a:schemeClr val="tx1"/>
            </a:solidFill>
            <a:round/>
            <a:headEnd/>
            <a:tailEnd type="triangle" w="med" len="med"/>
          </a:ln>
        </p:spPr>
      </p:cxnSp>
      <p:sp>
        <p:nvSpPr>
          <p:cNvPr id="13330" name="scanner1"/>
          <p:cNvSpPr>
            <a:spLocks noEditPoints="1" noChangeArrowheads="1"/>
          </p:cNvSpPr>
          <p:nvPr/>
        </p:nvSpPr>
        <p:spPr bwMode="auto">
          <a:xfrm>
            <a:off x="6553200" y="3962400"/>
            <a:ext cx="676275" cy="338138"/>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0 h 21600"/>
              <a:gd name="T12" fmla="*/ 2147483647 w 21600"/>
              <a:gd name="T13" fmla="*/ 890341243 h 21600"/>
              <a:gd name="T14" fmla="*/ 0 60000 65536"/>
              <a:gd name="T15" fmla="*/ 0 60000 65536"/>
              <a:gd name="T16" fmla="*/ 0 60000 65536"/>
              <a:gd name="T17" fmla="*/ 0 60000 65536"/>
              <a:gd name="T18" fmla="*/ 0 60000 65536"/>
              <a:gd name="T19" fmla="*/ 0 60000 65536"/>
              <a:gd name="T20" fmla="*/ 0 60000 65536"/>
              <a:gd name="T21" fmla="*/ 1425 w 21600"/>
              <a:gd name="T22" fmla="*/ 23068 h 21600"/>
              <a:gd name="T23" fmla="*/ 20312 w 21600"/>
              <a:gd name="T24" fmla="*/ 3093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5350" y="4547"/>
                </a:moveTo>
                <a:lnTo>
                  <a:pt x="21600" y="7200"/>
                </a:lnTo>
                <a:lnTo>
                  <a:pt x="21600" y="10800"/>
                </a:lnTo>
                <a:lnTo>
                  <a:pt x="21600" y="12695"/>
                </a:lnTo>
                <a:lnTo>
                  <a:pt x="13925" y="21600"/>
                </a:lnTo>
                <a:lnTo>
                  <a:pt x="10964" y="19326"/>
                </a:lnTo>
                <a:lnTo>
                  <a:pt x="0" y="11558"/>
                </a:lnTo>
                <a:lnTo>
                  <a:pt x="0" y="10800"/>
                </a:lnTo>
                <a:lnTo>
                  <a:pt x="0" y="6063"/>
                </a:lnTo>
                <a:lnTo>
                  <a:pt x="7456" y="0"/>
                </a:lnTo>
                <a:lnTo>
                  <a:pt x="8552" y="568"/>
                </a:lnTo>
                <a:lnTo>
                  <a:pt x="10964" y="568"/>
                </a:lnTo>
                <a:lnTo>
                  <a:pt x="18749" y="947"/>
                </a:lnTo>
                <a:lnTo>
                  <a:pt x="15350" y="4547"/>
                </a:lnTo>
                <a:close/>
              </a:path>
              <a:path w="21600" h="21600" extrusionOk="0">
                <a:moveTo>
                  <a:pt x="15350" y="4547"/>
                </a:moveTo>
                <a:lnTo>
                  <a:pt x="21600" y="7200"/>
                </a:lnTo>
                <a:lnTo>
                  <a:pt x="13925" y="15347"/>
                </a:lnTo>
                <a:lnTo>
                  <a:pt x="0" y="6063"/>
                </a:lnTo>
                <a:moveTo>
                  <a:pt x="8552" y="568"/>
                </a:moveTo>
                <a:lnTo>
                  <a:pt x="2083" y="6063"/>
                </a:lnTo>
                <a:lnTo>
                  <a:pt x="11951" y="7579"/>
                </a:lnTo>
                <a:lnTo>
                  <a:pt x="15350" y="4547"/>
                </a:lnTo>
                <a:moveTo>
                  <a:pt x="14254" y="5684"/>
                </a:moveTo>
                <a:lnTo>
                  <a:pt x="19078" y="7768"/>
                </a:lnTo>
                <a:lnTo>
                  <a:pt x="13815" y="13074"/>
                </a:lnTo>
                <a:lnTo>
                  <a:pt x="2083" y="6063"/>
                </a:lnTo>
                <a:moveTo>
                  <a:pt x="13925" y="21600"/>
                </a:moveTo>
                <a:lnTo>
                  <a:pt x="13925" y="20463"/>
                </a:lnTo>
                <a:lnTo>
                  <a:pt x="13925" y="16674"/>
                </a:lnTo>
                <a:lnTo>
                  <a:pt x="13925" y="15347"/>
                </a:lnTo>
              </a:path>
            </a:pathLst>
          </a:custGeom>
          <a:solidFill>
            <a:schemeClr val="bg1"/>
          </a:solidFill>
          <a:ln w="9525">
            <a:solidFill>
              <a:srgbClr val="000000"/>
            </a:solidFill>
            <a:miter lim="800000"/>
            <a:headEnd/>
            <a:tailEnd/>
          </a:ln>
        </p:spPr>
        <p:txBody>
          <a:bodyPr>
            <a:prstTxWarp prst="textNoShape">
              <a:avLst/>
            </a:prstTxWarp>
          </a:bodyPr>
          <a:lstStyle/>
          <a:p>
            <a:endParaRPr lang="en-US"/>
          </a:p>
        </p:txBody>
      </p:sp>
      <p:sp>
        <p:nvSpPr>
          <p:cNvPr id="13331" name="scanner1"/>
          <p:cNvSpPr>
            <a:spLocks noEditPoints="1" noChangeArrowheads="1"/>
          </p:cNvSpPr>
          <p:nvPr/>
        </p:nvSpPr>
        <p:spPr bwMode="auto">
          <a:xfrm>
            <a:off x="4876800" y="5562600"/>
            <a:ext cx="676275" cy="338138"/>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0 h 21600"/>
              <a:gd name="T12" fmla="*/ 2147483647 w 21600"/>
              <a:gd name="T13" fmla="*/ 890341243 h 21600"/>
              <a:gd name="T14" fmla="*/ 0 60000 65536"/>
              <a:gd name="T15" fmla="*/ 0 60000 65536"/>
              <a:gd name="T16" fmla="*/ 0 60000 65536"/>
              <a:gd name="T17" fmla="*/ 0 60000 65536"/>
              <a:gd name="T18" fmla="*/ 0 60000 65536"/>
              <a:gd name="T19" fmla="*/ 0 60000 65536"/>
              <a:gd name="T20" fmla="*/ 0 60000 65536"/>
              <a:gd name="T21" fmla="*/ 1425 w 21600"/>
              <a:gd name="T22" fmla="*/ 23068 h 21600"/>
              <a:gd name="T23" fmla="*/ 20312 w 21600"/>
              <a:gd name="T24" fmla="*/ 3093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5350" y="4547"/>
                </a:moveTo>
                <a:lnTo>
                  <a:pt x="21600" y="7200"/>
                </a:lnTo>
                <a:lnTo>
                  <a:pt x="21600" y="10800"/>
                </a:lnTo>
                <a:lnTo>
                  <a:pt x="21600" y="12695"/>
                </a:lnTo>
                <a:lnTo>
                  <a:pt x="13925" y="21600"/>
                </a:lnTo>
                <a:lnTo>
                  <a:pt x="10964" y="19326"/>
                </a:lnTo>
                <a:lnTo>
                  <a:pt x="0" y="11558"/>
                </a:lnTo>
                <a:lnTo>
                  <a:pt x="0" y="10800"/>
                </a:lnTo>
                <a:lnTo>
                  <a:pt x="0" y="6063"/>
                </a:lnTo>
                <a:lnTo>
                  <a:pt x="7456" y="0"/>
                </a:lnTo>
                <a:lnTo>
                  <a:pt x="8552" y="568"/>
                </a:lnTo>
                <a:lnTo>
                  <a:pt x="10964" y="568"/>
                </a:lnTo>
                <a:lnTo>
                  <a:pt x="18749" y="947"/>
                </a:lnTo>
                <a:lnTo>
                  <a:pt x="15350" y="4547"/>
                </a:lnTo>
                <a:close/>
              </a:path>
              <a:path w="21600" h="21600" extrusionOk="0">
                <a:moveTo>
                  <a:pt x="15350" y="4547"/>
                </a:moveTo>
                <a:lnTo>
                  <a:pt x="21600" y="7200"/>
                </a:lnTo>
                <a:lnTo>
                  <a:pt x="13925" y="15347"/>
                </a:lnTo>
                <a:lnTo>
                  <a:pt x="0" y="6063"/>
                </a:lnTo>
                <a:moveTo>
                  <a:pt x="8552" y="568"/>
                </a:moveTo>
                <a:lnTo>
                  <a:pt x="2083" y="6063"/>
                </a:lnTo>
                <a:lnTo>
                  <a:pt x="11951" y="7579"/>
                </a:lnTo>
                <a:lnTo>
                  <a:pt x="15350" y="4547"/>
                </a:lnTo>
                <a:moveTo>
                  <a:pt x="14254" y="5684"/>
                </a:moveTo>
                <a:lnTo>
                  <a:pt x="19078" y="7768"/>
                </a:lnTo>
                <a:lnTo>
                  <a:pt x="13815" y="13074"/>
                </a:lnTo>
                <a:lnTo>
                  <a:pt x="2083" y="6063"/>
                </a:lnTo>
                <a:moveTo>
                  <a:pt x="13925" y="21600"/>
                </a:moveTo>
                <a:lnTo>
                  <a:pt x="13925" y="20463"/>
                </a:lnTo>
                <a:lnTo>
                  <a:pt x="13925" y="16674"/>
                </a:lnTo>
                <a:lnTo>
                  <a:pt x="13925" y="15347"/>
                </a:lnTo>
              </a:path>
            </a:pathLst>
          </a:custGeom>
          <a:solidFill>
            <a:schemeClr val="bg1"/>
          </a:solidFill>
          <a:ln w="9525">
            <a:solidFill>
              <a:srgbClr val="000000"/>
            </a:solidFill>
            <a:miter lim="800000"/>
            <a:headEnd/>
            <a:tailEnd/>
          </a:ln>
        </p:spPr>
        <p:txBody>
          <a:bodyPr>
            <a:prstTxWarp prst="textNoShape">
              <a:avLst/>
            </a:prstTxWarp>
          </a:bodyPr>
          <a:lstStyle/>
          <a:p>
            <a:endParaRPr lang="en-US"/>
          </a:p>
        </p:txBody>
      </p:sp>
      <p:cxnSp>
        <p:nvCxnSpPr>
          <p:cNvPr id="13332" name="AutoShape 56"/>
          <p:cNvCxnSpPr>
            <a:cxnSpLocks noChangeShapeType="1"/>
            <a:stCxn id="13331" idx="4"/>
            <a:endCxn id="52" idx="3"/>
          </p:cNvCxnSpPr>
          <p:nvPr/>
        </p:nvCxnSpPr>
        <p:spPr bwMode="auto">
          <a:xfrm flipV="1">
            <a:off x="4876800" y="4648200"/>
            <a:ext cx="342900" cy="1009650"/>
          </a:xfrm>
          <a:prstGeom prst="curvedConnector4">
            <a:avLst>
              <a:gd name="adj1" fmla="val 66667"/>
              <a:gd name="adj2" fmla="val 54704"/>
            </a:avLst>
          </a:prstGeom>
          <a:noFill/>
          <a:ln w="9525">
            <a:solidFill>
              <a:schemeClr val="tx1"/>
            </a:solidFill>
            <a:round/>
            <a:headEnd/>
            <a:tailEnd type="triangle" w="med" len="med"/>
          </a:ln>
        </p:spPr>
      </p:cxnSp>
      <p:cxnSp>
        <p:nvCxnSpPr>
          <p:cNvPr id="13333" name="AutoShape 57"/>
          <p:cNvCxnSpPr>
            <a:cxnSpLocks noChangeShapeType="1"/>
            <a:stCxn id="13341" idx="2"/>
            <a:endCxn id="42" idx="3"/>
          </p:cNvCxnSpPr>
          <p:nvPr/>
        </p:nvCxnSpPr>
        <p:spPr bwMode="auto">
          <a:xfrm flipH="1" flipV="1">
            <a:off x="2552700" y="5029200"/>
            <a:ext cx="627063" cy="490538"/>
          </a:xfrm>
          <a:prstGeom prst="curvedConnector4">
            <a:avLst>
              <a:gd name="adj1" fmla="val -36491"/>
              <a:gd name="adj2" fmla="val 84468"/>
            </a:avLst>
          </a:prstGeom>
          <a:noFill/>
          <a:ln w="9525">
            <a:solidFill>
              <a:schemeClr val="tx1"/>
            </a:solidFill>
            <a:round/>
            <a:headEnd/>
            <a:tailEnd type="triangle" w="med" len="med"/>
          </a:ln>
        </p:spPr>
      </p:cxnSp>
      <p:grpSp>
        <p:nvGrpSpPr>
          <p:cNvPr id="2" name="Group 70"/>
          <p:cNvGrpSpPr>
            <a:grpSpLocks/>
          </p:cNvGrpSpPr>
          <p:nvPr/>
        </p:nvGrpSpPr>
        <p:grpSpPr bwMode="auto">
          <a:xfrm>
            <a:off x="228600" y="1066800"/>
            <a:ext cx="8915400" cy="388938"/>
            <a:chOff x="144" y="96"/>
            <a:chExt cx="5616" cy="245"/>
          </a:xfrm>
        </p:grpSpPr>
        <p:sp>
          <p:nvSpPr>
            <p:cNvPr id="2064" name="AutoShape 16"/>
            <p:cNvSpPr>
              <a:spLocks noChangeArrowheads="1"/>
            </p:cNvSpPr>
            <p:nvPr/>
          </p:nvSpPr>
          <p:spPr bwMode="auto">
            <a:xfrm>
              <a:off x="144" y="96"/>
              <a:ext cx="240" cy="240"/>
            </a:xfrm>
            <a:prstGeom prst="flowChartMagneticDisk">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sp>
          <p:nvSpPr>
            <p:cNvPr id="13370" name="Text Box 22"/>
            <p:cNvSpPr txBox="1">
              <a:spLocks noChangeArrowheads="1"/>
            </p:cNvSpPr>
            <p:nvPr/>
          </p:nvSpPr>
          <p:spPr bwMode="auto">
            <a:xfrm>
              <a:off x="371" y="108"/>
              <a:ext cx="5389" cy="233"/>
            </a:xfrm>
            <a:prstGeom prst="rect">
              <a:avLst/>
            </a:prstGeom>
            <a:noFill/>
            <a:ln w="9525">
              <a:noFill/>
              <a:miter lim="800000"/>
              <a:headEnd/>
              <a:tailEnd/>
            </a:ln>
          </p:spPr>
          <p:txBody>
            <a:bodyPr>
              <a:prstTxWarp prst="textNoShape">
                <a:avLst/>
              </a:prstTxWarp>
              <a:spAutoFit/>
            </a:bodyPr>
            <a:lstStyle/>
            <a:p>
              <a:r>
                <a:rPr lang="en-US" dirty="0"/>
                <a:t>Access System – files, metadata &amp; services needed to deliver content.</a:t>
              </a:r>
            </a:p>
          </p:txBody>
        </p:sp>
      </p:grpSp>
      <p:sp>
        <p:nvSpPr>
          <p:cNvPr id="13335" name="Text Box 61"/>
          <p:cNvSpPr txBox="1">
            <a:spLocks noChangeArrowheads="1"/>
          </p:cNvSpPr>
          <p:nvPr/>
        </p:nvSpPr>
        <p:spPr bwMode="auto">
          <a:xfrm>
            <a:off x="7315200" y="2819400"/>
            <a:ext cx="1138238" cy="304800"/>
          </a:xfrm>
          <a:prstGeom prst="rect">
            <a:avLst/>
          </a:prstGeom>
          <a:noFill/>
          <a:ln w="9525">
            <a:noFill/>
            <a:miter lim="800000"/>
            <a:headEnd/>
            <a:tailEnd/>
          </a:ln>
        </p:spPr>
        <p:txBody>
          <a:bodyPr wrap="none">
            <a:prstTxWarp prst="textNoShape">
              <a:avLst/>
            </a:prstTxWarp>
            <a:spAutoFit/>
          </a:bodyPr>
          <a:lstStyle/>
          <a:p>
            <a:r>
              <a:rPr lang="en-US" sz="1400" b="1" i="1"/>
              <a:t>Data Ingest</a:t>
            </a:r>
          </a:p>
        </p:txBody>
      </p:sp>
      <p:sp>
        <p:nvSpPr>
          <p:cNvPr id="13336" name="Text Box 62"/>
          <p:cNvSpPr txBox="1">
            <a:spLocks noChangeArrowheads="1"/>
          </p:cNvSpPr>
          <p:nvPr/>
        </p:nvSpPr>
        <p:spPr bwMode="auto">
          <a:xfrm>
            <a:off x="3962400" y="4648200"/>
            <a:ext cx="1138238" cy="304800"/>
          </a:xfrm>
          <a:prstGeom prst="rect">
            <a:avLst/>
          </a:prstGeom>
          <a:noFill/>
          <a:ln w="9525">
            <a:noFill/>
            <a:miter lim="800000"/>
            <a:headEnd/>
            <a:tailEnd/>
          </a:ln>
        </p:spPr>
        <p:txBody>
          <a:bodyPr wrap="none">
            <a:prstTxWarp prst="textNoShape">
              <a:avLst/>
            </a:prstTxWarp>
            <a:spAutoFit/>
          </a:bodyPr>
          <a:lstStyle/>
          <a:p>
            <a:r>
              <a:rPr lang="en-US" sz="1400" b="1" i="1"/>
              <a:t>Data Ingest</a:t>
            </a:r>
          </a:p>
        </p:txBody>
      </p:sp>
      <p:sp>
        <p:nvSpPr>
          <p:cNvPr id="13337" name="Text Box 63"/>
          <p:cNvSpPr txBox="1">
            <a:spLocks noChangeArrowheads="1"/>
          </p:cNvSpPr>
          <p:nvPr/>
        </p:nvSpPr>
        <p:spPr bwMode="auto">
          <a:xfrm>
            <a:off x="2819400" y="5638800"/>
            <a:ext cx="1138238" cy="304800"/>
          </a:xfrm>
          <a:prstGeom prst="rect">
            <a:avLst/>
          </a:prstGeom>
          <a:noFill/>
          <a:ln w="9525">
            <a:noFill/>
            <a:miter lim="800000"/>
            <a:headEnd/>
            <a:tailEnd/>
          </a:ln>
        </p:spPr>
        <p:txBody>
          <a:bodyPr wrap="none">
            <a:prstTxWarp prst="textNoShape">
              <a:avLst/>
            </a:prstTxWarp>
            <a:spAutoFit/>
          </a:bodyPr>
          <a:lstStyle/>
          <a:p>
            <a:r>
              <a:rPr lang="en-US" sz="1400" b="1" i="1"/>
              <a:t>Data Ingest</a:t>
            </a:r>
          </a:p>
        </p:txBody>
      </p:sp>
      <p:sp>
        <p:nvSpPr>
          <p:cNvPr id="13338" name="Text Box 64"/>
          <p:cNvSpPr txBox="1">
            <a:spLocks noChangeArrowheads="1"/>
          </p:cNvSpPr>
          <p:nvPr/>
        </p:nvSpPr>
        <p:spPr bwMode="auto">
          <a:xfrm>
            <a:off x="3314700" y="3092450"/>
            <a:ext cx="723900" cy="338138"/>
          </a:xfrm>
          <a:prstGeom prst="rect">
            <a:avLst/>
          </a:prstGeom>
          <a:noFill/>
          <a:ln w="9525">
            <a:noFill/>
            <a:miter lim="800000"/>
            <a:headEnd/>
            <a:tailEnd/>
          </a:ln>
        </p:spPr>
        <p:txBody>
          <a:bodyPr wrap="none">
            <a:prstTxWarp prst="textNoShape">
              <a:avLst/>
            </a:prstTxWarp>
            <a:spAutoFit/>
          </a:bodyPr>
          <a:lstStyle/>
          <a:p>
            <a:r>
              <a:rPr lang="en-US" sz="1600" b="1" i="1">
                <a:solidFill>
                  <a:schemeClr val="accent2"/>
                </a:solidFill>
              </a:rPr>
              <a:t>Sync</a:t>
            </a:r>
          </a:p>
        </p:txBody>
      </p:sp>
      <p:sp>
        <p:nvSpPr>
          <p:cNvPr id="13339" name="Text Box 65"/>
          <p:cNvSpPr txBox="1">
            <a:spLocks noChangeArrowheads="1"/>
          </p:cNvSpPr>
          <p:nvPr/>
        </p:nvSpPr>
        <p:spPr bwMode="auto">
          <a:xfrm>
            <a:off x="76199" y="79375"/>
            <a:ext cx="9067801" cy="461665"/>
          </a:xfrm>
          <a:prstGeom prst="rect">
            <a:avLst/>
          </a:prstGeom>
          <a:noFill/>
          <a:ln w="9525">
            <a:noFill/>
            <a:miter lim="800000"/>
            <a:headEnd/>
            <a:tailEnd/>
          </a:ln>
        </p:spPr>
        <p:txBody>
          <a:bodyPr wrap="square">
            <a:prstTxWarp prst="textNoShape">
              <a:avLst/>
            </a:prstTxWarp>
            <a:spAutoFit/>
          </a:bodyPr>
          <a:lstStyle/>
          <a:p>
            <a:pPr algn="ctr"/>
            <a:r>
              <a:rPr lang="en-US" sz="2400" b="1" dirty="0" smtClean="0"/>
              <a:t>BHL Vision: Global Infrastructure</a:t>
            </a:r>
            <a:endParaRPr lang="en-US" sz="2400" b="1" dirty="0"/>
          </a:p>
        </p:txBody>
      </p:sp>
      <p:sp>
        <p:nvSpPr>
          <p:cNvPr id="13340" name="scanner1"/>
          <p:cNvSpPr>
            <a:spLocks noEditPoints="1" noChangeArrowheads="1"/>
          </p:cNvSpPr>
          <p:nvPr/>
        </p:nvSpPr>
        <p:spPr bwMode="auto">
          <a:xfrm>
            <a:off x="2133600" y="5638800"/>
            <a:ext cx="676275" cy="338138"/>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0 h 21600"/>
              <a:gd name="T12" fmla="*/ 2147483647 w 21600"/>
              <a:gd name="T13" fmla="*/ 890341243 h 21600"/>
              <a:gd name="T14" fmla="*/ 0 60000 65536"/>
              <a:gd name="T15" fmla="*/ 0 60000 65536"/>
              <a:gd name="T16" fmla="*/ 0 60000 65536"/>
              <a:gd name="T17" fmla="*/ 0 60000 65536"/>
              <a:gd name="T18" fmla="*/ 0 60000 65536"/>
              <a:gd name="T19" fmla="*/ 0 60000 65536"/>
              <a:gd name="T20" fmla="*/ 0 60000 65536"/>
              <a:gd name="T21" fmla="*/ 1425 w 21600"/>
              <a:gd name="T22" fmla="*/ 23068 h 21600"/>
              <a:gd name="T23" fmla="*/ 20312 w 21600"/>
              <a:gd name="T24" fmla="*/ 3093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5350" y="4547"/>
                </a:moveTo>
                <a:lnTo>
                  <a:pt x="21600" y="7200"/>
                </a:lnTo>
                <a:lnTo>
                  <a:pt x="21600" y="10800"/>
                </a:lnTo>
                <a:lnTo>
                  <a:pt x="21600" y="12695"/>
                </a:lnTo>
                <a:lnTo>
                  <a:pt x="13925" y="21600"/>
                </a:lnTo>
                <a:lnTo>
                  <a:pt x="10964" y="19326"/>
                </a:lnTo>
                <a:lnTo>
                  <a:pt x="0" y="11558"/>
                </a:lnTo>
                <a:lnTo>
                  <a:pt x="0" y="10800"/>
                </a:lnTo>
                <a:lnTo>
                  <a:pt x="0" y="6063"/>
                </a:lnTo>
                <a:lnTo>
                  <a:pt x="7456" y="0"/>
                </a:lnTo>
                <a:lnTo>
                  <a:pt x="8552" y="568"/>
                </a:lnTo>
                <a:lnTo>
                  <a:pt x="10964" y="568"/>
                </a:lnTo>
                <a:lnTo>
                  <a:pt x="18749" y="947"/>
                </a:lnTo>
                <a:lnTo>
                  <a:pt x="15350" y="4547"/>
                </a:lnTo>
                <a:close/>
              </a:path>
              <a:path w="21600" h="21600" extrusionOk="0">
                <a:moveTo>
                  <a:pt x="15350" y="4547"/>
                </a:moveTo>
                <a:lnTo>
                  <a:pt x="21600" y="7200"/>
                </a:lnTo>
                <a:lnTo>
                  <a:pt x="13925" y="15347"/>
                </a:lnTo>
                <a:lnTo>
                  <a:pt x="0" y="6063"/>
                </a:lnTo>
                <a:moveTo>
                  <a:pt x="8552" y="568"/>
                </a:moveTo>
                <a:lnTo>
                  <a:pt x="2083" y="6063"/>
                </a:lnTo>
                <a:lnTo>
                  <a:pt x="11951" y="7579"/>
                </a:lnTo>
                <a:lnTo>
                  <a:pt x="15350" y="4547"/>
                </a:lnTo>
                <a:moveTo>
                  <a:pt x="14254" y="5684"/>
                </a:moveTo>
                <a:lnTo>
                  <a:pt x="19078" y="7768"/>
                </a:lnTo>
                <a:lnTo>
                  <a:pt x="13815" y="13074"/>
                </a:lnTo>
                <a:lnTo>
                  <a:pt x="2083" y="6063"/>
                </a:lnTo>
                <a:moveTo>
                  <a:pt x="13925" y="21600"/>
                </a:moveTo>
                <a:lnTo>
                  <a:pt x="13925" y="20463"/>
                </a:lnTo>
                <a:lnTo>
                  <a:pt x="13925" y="16674"/>
                </a:lnTo>
                <a:lnTo>
                  <a:pt x="13925" y="15347"/>
                </a:lnTo>
              </a:path>
            </a:pathLst>
          </a:custGeom>
          <a:solidFill>
            <a:schemeClr val="bg1"/>
          </a:solidFill>
          <a:ln w="9525">
            <a:solidFill>
              <a:srgbClr val="000000"/>
            </a:solidFill>
            <a:miter lim="800000"/>
            <a:headEnd/>
            <a:tailEnd/>
          </a:ln>
        </p:spPr>
        <p:txBody>
          <a:bodyPr>
            <a:prstTxWarp prst="textNoShape">
              <a:avLst/>
            </a:prstTxWarp>
          </a:bodyPr>
          <a:lstStyle/>
          <a:p>
            <a:endParaRPr lang="en-US"/>
          </a:p>
        </p:txBody>
      </p:sp>
      <p:sp>
        <p:nvSpPr>
          <p:cNvPr id="13341" name="scanner1"/>
          <p:cNvSpPr>
            <a:spLocks noEditPoints="1" noChangeArrowheads="1"/>
          </p:cNvSpPr>
          <p:nvPr/>
        </p:nvSpPr>
        <p:spPr bwMode="auto">
          <a:xfrm>
            <a:off x="2743200" y="5181600"/>
            <a:ext cx="676275" cy="338138"/>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0 h 21600"/>
              <a:gd name="T12" fmla="*/ 2147483647 w 21600"/>
              <a:gd name="T13" fmla="*/ 890341243 h 21600"/>
              <a:gd name="T14" fmla="*/ 0 60000 65536"/>
              <a:gd name="T15" fmla="*/ 0 60000 65536"/>
              <a:gd name="T16" fmla="*/ 0 60000 65536"/>
              <a:gd name="T17" fmla="*/ 0 60000 65536"/>
              <a:gd name="T18" fmla="*/ 0 60000 65536"/>
              <a:gd name="T19" fmla="*/ 0 60000 65536"/>
              <a:gd name="T20" fmla="*/ 0 60000 65536"/>
              <a:gd name="T21" fmla="*/ 1425 w 21600"/>
              <a:gd name="T22" fmla="*/ 23068 h 21600"/>
              <a:gd name="T23" fmla="*/ 20312 w 21600"/>
              <a:gd name="T24" fmla="*/ 3093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5350" y="4547"/>
                </a:moveTo>
                <a:lnTo>
                  <a:pt x="21600" y="7200"/>
                </a:lnTo>
                <a:lnTo>
                  <a:pt x="21600" y="10800"/>
                </a:lnTo>
                <a:lnTo>
                  <a:pt x="21600" y="12695"/>
                </a:lnTo>
                <a:lnTo>
                  <a:pt x="13925" y="21600"/>
                </a:lnTo>
                <a:lnTo>
                  <a:pt x="10964" y="19326"/>
                </a:lnTo>
                <a:lnTo>
                  <a:pt x="0" y="11558"/>
                </a:lnTo>
                <a:lnTo>
                  <a:pt x="0" y="10800"/>
                </a:lnTo>
                <a:lnTo>
                  <a:pt x="0" y="6063"/>
                </a:lnTo>
                <a:lnTo>
                  <a:pt x="7456" y="0"/>
                </a:lnTo>
                <a:lnTo>
                  <a:pt x="8552" y="568"/>
                </a:lnTo>
                <a:lnTo>
                  <a:pt x="10964" y="568"/>
                </a:lnTo>
                <a:lnTo>
                  <a:pt x="18749" y="947"/>
                </a:lnTo>
                <a:lnTo>
                  <a:pt x="15350" y="4547"/>
                </a:lnTo>
                <a:close/>
              </a:path>
              <a:path w="21600" h="21600" extrusionOk="0">
                <a:moveTo>
                  <a:pt x="15350" y="4547"/>
                </a:moveTo>
                <a:lnTo>
                  <a:pt x="21600" y="7200"/>
                </a:lnTo>
                <a:lnTo>
                  <a:pt x="13925" y="15347"/>
                </a:lnTo>
                <a:lnTo>
                  <a:pt x="0" y="6063"/>
                </a:lnTo>
                <a:moveTo>
                  <a:pt x="8552" y="568"/>
                </a:moveTo>
                <a:lnTo>
                  <a:pt x="2083" y="6063"/>
                </a:lnTo>
                <a:lnTo>
                  <a:pt x="11951" y="7579"/>
                </a:lnTo>
                <a:lnTo>
                  <a:pt x="15350" y="4547"/>
                </a:lnTo>
                <a:moveTo>
                  <a:pt x="14254" y="5684"/>
                </a:moveTo>
                <a:lnTo>
                  <a:pt x="19078" y="7768"/>
                </a:lnTo>
                <a:lnTo>
                  <a:pt x="13815" y="13074"/>
                </a:lnTo>
                <a:lnTo>
                  <a:pt x="2083" y="6063"/>
                </a:lnTo>
                <a:moveTo>
                  <a:pt x="13925" y="21600"/>
                </a:moveTo>
                <a:lnTo>
                  <a:pt x="13925" y="20463"/>
                </a:lnTo>
                <a:lnTo>
                  <a:pt x="13925" y="16674"/>
                </a:lnTo>
                <a:lnTo>
                  <a:pt x="13925" y="15347"/>
                </a:lnTo>
              </a:path>
            </a:pathLst>
          </a:custGeom>
          <a:solidFill>
            <a:schemeClr val="bg1"/>
          </a:solidFill>
          <a:ln w="9525">
            <a:solidFill>
              <a:srgbClr val="000000"/>
            </a:solidFill>
            <a:miter lim="800000"/>
            <a:headEnd/>
            <a:tailEnd/>
          </a:ln>
        </p:spPr>
        <p:txBody>
          <a:bodyPr>
            <a:prstTxWarp prst="textNoShape">
              <a:avLst/>
            </a:prstTxWarp>
          </a:bodyPr>
          <a:lstStyle/>
          <a:p>
            <a:endParaRPr lang="en-US"/>
          </a:p>
        </p:txBody>
      </p:sp>
      <p:sp>
        <p:nvSpPr>
          <p:cNvPr id="13342" name="scanner1"/>
          <p:cNvSpPr>
            <a:spLocks noEditPoints="1" noChangeArrowheads="1"/>
          </p:cNvSpPr>
          <p:nvPr/>
        </p:nvSpPr>
        <p:spPr bwMode="auto">
          <a:xfrm>
            <a:off x="1066800" y="4038600"/>
            <a:ext cx="676275" cy="338138"/>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0 h 21600"/>
              <a:gd name="T12" fmla="*/ 2147483647 w 21600"/>
              <a:gd name="T13" fmla="*/ 890341243 h 21600"/>
              <a:gd name="T14" fmla="*/ 0 60000 65536"/>
              <a:gd name="T15" fmla="*/ 0 60000 65536"/>
              <a:gd name="T16" fmla="*/ 0 60000 65536"/>
              <a:gd name="T17" fmla="*/ 0 60000 65536"/>
              <a:gd name="T18" fmla="*/ 0 60000 65536"/>
              <a:gd name="T19" fmla="*/ 0 60000 65536"/>
              <a:gd name="T20" fmla="*/ 0 60000 65536"/>
              <a:gd name="T21" fmla="*/ 1425 w 21600"/>
              <a:gd name="T22" fmla="*/ 23068 h 21600"/>
              <a:gd name="T23" fmla="*/ 20312 w 21600"/>
              <a:gd name="T24" fmla="*/ 3093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5350" y="4547"/>
                </a:moveTo>
                <a:lnTo>
                  <a:pt x="21600" y="7200"/>
                </a:lnTo>
                <a:lnTo>
                  <a:pt x="21600" y="10800"/>
                </a:lnTo>
                <a:lnTo>
                  <a:pt x="21600" y="12695"/>
                </a:lnTo>
                <a:lnTo>
                  <a:pt x="13925" y="21600"/>
                </a:lnTo>
                <a:lnTo>
                  <a:pt x="10964" y="19326"/>
                </a:lnTo>
                <a:lnTo>
                  <a:pt x="0" y="11558"/>
                </a:lnTo>
                <a:lnTo>
                  <a:pt x="0" y="10800"/>
                </a:lnTo>
                <a:lnTo>
                  <a:pt x="0" y="6063"/>
                </a:lnTo>
                <a:lnTo>
                  <a:pt x="7456" y="0"/>
                </a:lnTo>
                <a:lnTo>
                  <a:pt x="8552" y="568"/>
                </a:lnTo>
                <a:lnTo>
                  <a:pt x="10964" y="568"/>
                </a:lnTo>
                <a:lnTo>
                  <a:pt x="18749" y="947"/>
                </a:lnTo>
                <a:lnTo>
                  <a:pt x="15350" y="4547"/>
                </a:lnTo>
                <a:close/>
              </a:path>
              <a:path w="21600" h="21600" extrusionOk="0">
                <a:moveTo>
                  <a:pt x="15350" y="4547"/>
                </a:moveTo>
                <a:lnTo>
                  <a:pt x="21600" y="7200"/>
                </a:lnTo>
                <a:lnTo>
                  <a:pt x="13925" y="15347"/>
                </a:lnTo>
                <a:lnTo>
                  <a:pt x="0" y="6063"/>
                </a:lnTo>
                <a:moveTo>
                  <a:pt x="8552" y="568"/>
                </a:moveTo>
                <a:lnTo>
                  <a:pt x="2083" y="6063"/>
                </a:lnTo>
                <a:lnTo>
                  <a:pt x="11951" y="7579"/>
                </a:lnTo>
                <a:lnTo>
                  <a:pt x="15350" y="4547"/>
                </a:lnTo>
                <a:moveTo>
                  <a:pt x="14254" y="5684"/>
                </a:moveTo>
                <a:lnTo>
                  <a:pt x="19078" y="7768"/>
                </a:lnTo>
                <a:lnTo>
                  <a:pt x="13815" y="13074"/>
                </a:lnTo>
                <a:lnTo>
                  <a:pt x="2083" y="6063"/>
                </a:lnTo>
                <a:moveTo>
                  <a:pt x="13925" y="21600"/>
                </a:moveTo>
                <a:lnTo>
                  <a:pt x="13925" y="20463"/>
                </a:lnTo>
                <a:lnTo>
                  <a:pt x="13925" y="16674"/>
                </a:lnTo>
                <a:lnTo>
                  <a:pt x="13925" y="15347"/>
                </a:lnTo>
              </a:path>
            </a:pathLst>
          </a:custGeom>
          <a:solidFill>
            <a:schemeClr val="bg1"/>
          </a:solidFill>
          <a:ln w="9525">
            <a:solidFill>
              <a:srgbClr val="000000"/>
            </a:solidFill>
            <a:miter lim="800000"/>
            <a:headEnd/>
            <a:tailEnd/>
          </a:ln>
        </p:spPr>
        <p:txBody>
          <a:bodyPr>
            <a:prstTxWarp prst="textNoShape">
              <a:avLst/>
            </a:prstTxWarp>
          </a:bodyPr>
          <a:lstStyle/>
          <a:p>
            <a:endParaRPr lang="en-US"/>
          </a:p>
        </p:txBody>
      </p:sp>
      <p:sp>
        <p:nvSpPr>
          <p:cNvPr id="92" name="AutoShape 6"/>
          <p:cNvSpPr>
            <a:spLocks noChangeArrowheads="1"/>
          </p:cNvSpPr>
          <p:nvPr/>
        </p:nvSpPr>
        <p:spPr bwMode="auto">
          <a:xfrm>
            <a:off x="8534400" y="5105400"/>
            <a:ext cx="609600" cy="609600"/>
          </a:xfrm>
          <a:prstGeom prst="flowChartMagneticDisk">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pPr>
              <a:defRPr/>
            </a:pPr>
            <a:endParaRPr lang="en-US"/>
          </a:p>
        </p:txBody>
      </p:sp>
      <p:sp>
        <p:nvSpPr>
          <p:cNvPr id="41" name="AutoShape 7"/>
          <p:cNvSpPr>
            <a:spLocks noChangeArrowheads="1"/>
          </p:cNvSpPr>
          <p:nvPr/>
        </p:nvSpPr>
        <p:spPr bwMode="auto">
          <a:xfrm>
            <a:off x="6705600" y="2362200"/>
            <a:ext cx="381000" cy="3810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sp>
        <p:nvSpPr>
          <p:cNvPr id="42" name="AutoShape 7"/>
          <p:cNvSpPr>
            <a:spLocks noChangeArrowheads="1"/>
          </p:cNvSpPr>
          <p:nvPr/>
        </p:nvSpPr>
        <p:spPr bwMode="auto">
          <a:xfrm>
            <a:off x="2362200" y="4648200"/>
            <a:ext cx="381000" cy="3810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sp>
        <p:nvSpPr>
          <p:cNvPr id="50" name="AutoShape 7"/>
          <p:cNvSpPr>
            <a:spLocks noChangeArrowheads="1"/>
          </p:cNvSpPr>
          <p:nvPr/>
        </p:nvSpPr>
        <p:spPr bwMode="auto">
          <a:xfrm>
            <a:off x="8534400" y="5334000"/>
            <a:ext cx="381000" cy="3810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sp>
        <p:nvSpPr>
          <p:cNvPr id="52" name="AutoShape 7"/>
          <p:cNvSpPr>
            <a:spLocks noChangeArrowheads="1"/>
          </p:cNvSpPr>
          <p:nvPr/>
        </p:nvSpPr>
        <p:spPr bwMode="auto">
          <a:xfrm>
            <a:off x="5029200" y="4267200"/>
            <a:ext cx="381000" cy="3810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cxnSp>
        <p:nvCxnSpPr>
          <p:cNvPr id="13348" name="AutoShape 8"/>
          <p:cNvCxnSpPr>
            <a:cxnSpLocks noChangeShapeType="1"/>
            <a:stCxn id="42" idx="1"/>
            <a:endCxn id="56" idx="3"/>
          </p:cNvCxnSpPr>
          <p:nvPr/>
        </p:nvCxnSpPr>
        <p:spPr bwMode="auto">
          <a:xfrm rot="16200000" flipV="1">
            <a:off x="1702622" y="3798121"/>
            <a:ext cx="1217612" cy="482545"/>
          </a:xfrm>
          <a:prstGeom prst="bentConnector3">
            <a:avLst>
              <a:gd name="adj1" fmla="val 50000"/>
            </a:avLst>
          </a:prstGeom>
          <a:ln w="25400" cap="flat" cmpd="sng" algn="ctr">
            <a:solidFill>
              <a:schemeClr val="accent2"/>
            </a:solidFill>
            <a:prstDash val="dashDot"/>
            <a:round/>
            <a:headEnd type="triangle"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13349" name="AutoShape 8"/>
          <p:cNvCxnSpPr>
            <a:cxnSpLocks noChangeShapeType="1"/>
            <a:stCxn id="66" idx="3"/>
            <a:endCxn id="52" idx="2"/>
          </p:cNvCxnSpPr>
          <p:nvPr/>
        </p:nvCxnSpPr>
        <p:spPr bwMode="auto">
          <a:xfrm rot="16200000" flipH="1">
            <a:off x="4267200" y="3695700"/>
            <a:ext cx="876300" cy="647700"/>
          </a:xfrm>
          <a:prstGeom prst="bentConnector2">
            <a:avLst/>
          </a:prstGeom>
          <a:ln w="25400" cap="flat" cmpd="sng" algn="ctr">
            <a:solidFill>
              <a:schemeClr val="accent2"/>
            </a:solidFill>
            <a:prstDash val="dashDot"/>
            <a:round/>
            <a:headEnd type="triangle"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13350" name="AutoShape 8"/>
          <p:cNvCxnSpPr>
            <a:cxnSpLocks noChangeShapeType="1"/>
            <a:stCxn id="50" idx="3"/>
            <a:endCxn id="52" idx="4"/>
          </p:cNvCxnSpPr>
          <p:nvPr/>
        </p:nvCxnSpPr>
        <p:spPr bwMode="auto">
          <a:xfrm rot="5400000" flipH="1">
            <a:off x="6438900" y="3429000"/>
            <a:ext cx="1257300" cy="3314700"/>
          </a:xfrm>
          <a:prstGeom prst="bentConnector4">
            <a:avLst>
              <a:gd name="adj1" fmla="val -18182"/>
              <a:gd name="adj2" fmla="val 52874"/>
            </a:avLst>
          </a:prstGeom>
          <a:ln w="25400" cap="flat" cmpd="sng" algn="ctr">
            <a:solidFill>
              <a:schemeClr val="accent2"/>
            </a:solidFill>
            <a:prstDash val="dashDot"/>
            <a:round/>
            <a:headEnd type="triangle"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13351" name="AutoShape 8"/>
          <p:cNvCxnSpPr>
            <a:cxnSpLocks noChangeShapeType="1"/>
            <a:stCxn id="52" idx="4"/>
            <a:endCxn id="41" idx="2"/>
          </p:cNvCxnSpPr>
          <p:nvPr/>
        </p:nvCxnSpPr>
        <p:spPr bwMode="auto">
          <a:xfrm flipV="1">
            <a:off x="5410200" y="2552700"/>
            <a:ext cx="1295400" cy="1905000"/>
          </a:xfrm>
          <a:prstGeom prst="bentConnector3">
            <a:avLst>
              <a:gd name="adj1" fmla="val 80154"/>
            </a:avLst>
          </a:prstGeom>
          <a:ln w="25400" cap="flat" cmpd="sng" algn="ctr">
            <a:solidFill>
              <a:schemeClr val="accent2"/>
            </a:solidFill>
            <a:prstDash val="dashDot"/>
            <a:round/>
            <a:headEnd type="triangle" w="lg" len="lg"/>
            <a:tailEnd type="triangle" w="lg" len="lg"/>
          </a:ln>
        </p:spPr>
        <p:style>
          <a:lnRef idx="2">
            <a:schemeClr val="accent2"/>
          </a:lnRef>
          <a:fillRef idx="0">
            <a:schemeClr val="accent2"/>
          </a:fillRef>
          <a:effectRef idx="1">
            <a:schemeClr val="accent2"/>
          </a:effectRef>
          <a:fontRef idx="minor">
            <a:schemeClr val="tx1"/>
          </a:fontRef>
        </p:style>
      </p:cxnSp>
      <p:sp>
        <p:nvSpPr>
          <p:cNvPr id="56" name="AutoShape 6"/>
          <p:cNvSpPr>
            <a:spLocks noChangeArrowheads="1"/>
          </p:cNvSpPr>
          <p:nvPr/>
        </p:nvSpPr>
        <p:spPr bwMode="auto">
          <a:xfrm>
            <a:off x="1765355" y="2820988"/>
            <a:ext cx="609600" cy="609600"/>
          </a:xfrm>
          <a:prstGeom prst="flowChartMagneticDisk">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pPr>
              <a:defRPr/>
            </a:pPr>
            <a:endParaRPr lang="en-US"/>
          </a:p>
        </p:txBody>
      </p:sp>
      <p:sp>
        <p:nvSpPr>
          <p:cNvPr id="57" name="AutoShape 6"/>
          <p:cNvSpPr>
            <a:spLocks noChangeArrowheads="1"/>
          </p:cNvSpPr>
          <p:nvPr/>
        </p:nvSpPr>
        <p:spPr bwMode="auto">
          <a:xfrm>
            <a:off x="228600" y="563563"/>
            <a:ext cx="381000" cy="381000"/>
          </a:xfrm>
          <a:prstGeom prst="flowChartMagneticDisk">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pPr>
              <a:defRPr/>
            </a:pPr>
            <a:endParaRPr lang="en-US"/>
          </a:p>
        </p:txBody>
      </p:sp>
      <p:sp>
        <p:nvSpPr>
          <p:cNvPr id="13354" name="Text Box 23"/>
          <p:cNvSpPr txBox="1">
            <a:spLocks noChangeArrowheads="1"/>
          </p:cNvSpPr>
          <p:nvPr/>
        </p:nvSpPr>
        <p:spPr bwMode="auto">
          <a:xfrm>
            <a:off x="596900" y="623888"/>
            <a:ext cx="8547100" cy="369887"/>
          </a:xfrm>
          <a:prstGeom prst="rect">
            <a:avLst/>
          </a:prstGeom>
          <a:noFill/>
          <a:ln w="9525">
            <a:noFill/>
            <a:miter lim="800000"/>
            <a:headEnd/>
            <a:tailEnd/>
          </a:ln>
        </p:spPr>
        <p:txBody>
          <a:bodyPr>
            <a:prstTxWarp prst="textNoShape">
              <a:avLst/>
            </a:prstTxWarp>
            <a:spAutoFit/>
          </a:bodyPr>
          <a:lstStyle/>
          <a:p>
            <a:r>
              <a:rPr lang="en-US" dirty="0"/>
              <a:t>Preservation System – multiple redundant copies of all digitized content.</a:t>
            </a:r>
          </a:p>
        </p:txBody>
      </p:sp>
      <p:sp>
        <p:nvSpPr>
          <p:cNvPr id="66" name="AutoShape 7"/>
          <p:cNvSpPr>
            <a:spLocks noChangeArrowheads="1"/>
          </p:cNvSpPr>
          <p:nvPr/>
        </p:nvSpPr>
        <p:spPr bwMode="auto">
          <a:xfrm>
            <a:off x="4191000" y="3200400"/>
            <a:ext cx="381000" cy="381000"/>
          </a:xfrm>
          <a:prstGeom prst="flowChartMagneticDisk">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sp>
        <p:nvSpPr>
          <p:cNvPr id="67" name="AutoShape 6"/>
          <p:cNvSpPr>
            <a:spLocks noChangeArrowheads="1"/>
          </p:cNvSpPr>
          <p:nvPr/>
        </p:nvSpPr>
        <p:spPr bwMode="auto">
          <a:xfrm>
            <a:off x="457200" y="3352800"/>
            <a:ext cx="381000" cy="381000"/>
          </a:xfrm>
          <a:prstGeom prst="flowChartMagneticDisk">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pPr>
              <a:defRPr/>
            </a:pPr>
            <a:endParaRPr lang="en-US"/>
          </a:p>
        </p:txBody>
      </p:sp>
      <p:cxnSp>
        <p:nvCxnSpPr>
          <p:cNvPr id="13357" name="AutoShape 56"/>
          <p:cNvCxnSpPr>
            <a:cxnSpLocks noChangeShapeType="1"/>
            <a:endCxn id="66" idx="4"/>
          </p:cNvCxnSpPr>
          <p:nvPr/>
        </p:nvCxnSpPr>
        <p:spPr bwMode="auto">
          <a:xfrm rot="10800000" flipV="1">
            <a:off x="4572000" y="3352800"/>
            <a:ext cx="609600" cy="38100"/>
          </a:xfrm>
          <a:prstGeom prst="curvedConnector3">
            <a:avLst>
              <a:gd name="adj1" fmla="val 50000"/>
            </a:avLst>
          </a:prstGeom>
          <a:noFill/>
          <a:ln w="9525">
            <a:solidFill>
              <a:schemeClr val="tx1"/>
            </a:solidFill>
            <a:round/>
            <a:headEnd/>
            <a:tailEnd type="triangle" w="med" len="med"/>
          </a:ln>
        </p:spPr>
      </p:cxnSp>
      <p:cxnSp>
        <p:nvCxnSpPr>
          <p:cNvPr id="13358" name="AutoShape 8"/>
          <p:cNvCxnSpPr>
            <a:cxnSpLocks noChangeShapeType="1"/>
            <a:stCxn id="56" idx="2"/>
            <a:endCxn id="67" idx="1"/>
          </p:cNvCxnSpPr>
          <p:nvPr/>
        </p:nvCxnSpPr>
        <p:spPr bwMode="auto">
          <a:xfrm rot="10800000" flipV="1">
            <a:off x="647701" y="3125788"/>
            <a:ext cx="1117655" cy="227012"/>
          </a:xfrm>
          <a:prstGeom prst="bentConnector2">
            <a:avLst/>
          </a:prstGeom>
          <a:noFill/>
          <a:ln w="25400">
            <a:solidFill>
              <a:schemeClr val="tx1"/>
            </a:solidFill>
            <a:prstDash val="dash"/>
            <a:miter lim="800000"/>
            <a:headEnd type="triangle" w="lg" len="lg"/>
            <a:tailEnd type="none" w="lg" len="lg"/>
          </a:ln>
        </p:spPr>
      </p:cxnSp>
      <p:cxnSp>
        <p:nvCxnSpPr>
          <p:cNvPr id="13359" name="AutoShape 8"/>
          <p:cNvCxnSpPr>
            <a:cxnSpLocks noChangeShapeType="1"/>
            <a:stCxn id="56" idx="4"/>
            <a:endCxn id="59" idx="2"/>
          </p:cNvCxnSpPr>
          <p:nvPr/>
        </p:nvCxnSpPr>
        <p:spPr bwMode="auto">
          <a:xfrm flipV="1">
            <a:off x="2374955" y="2743200"/>
            <a:ext cx="1968445" cy="382588"/>
          </a:xfrm>
          <a:prstGeom prst="bentConnector3">
            <a:avLst>
              <a:gd name="adj1" fmla="val 50000"/>
            </a:avLst>
          </a:prstGeom>
          <a:noFill/>
          <a:ln w="25400">
            <a:solidFill>
              <a:schemeClr val="tx1"/>
            </a:solidFill>
            <a:prstDash val="dash"/>
            <a:miter lim="800000"/>
            <a:headEnd type="triangle" w="lg" len="lg"/>
            <a:tailEnd type="triangle" w="lg" len="lg"/>
          </a:ln>
        </p:spPr>
      </p:cxnSp>
      <p:sp>
        <p:nvSpPr>
          <p:cNvPr id="13361" name="Text Box 64"/>
          <p:cNvSpPr txBox="1">
            <a:spLocks noChangeArrowheads="1"/>
          </p:cNvSpPr>
          <p:nvPr/>
        </p:nvSpPr>
        <p:spPr bwMode="auto">
          <a:xfrm>
            <a:off x="5178425" y="2405063"/>
            <a:ext cx="1146175" cy="338137"/>
          </a:xfrm>
          <a:prstGeom prst="rect">
            <a:avLst/>
          </a:prstGeom>
          <a:noFill/>
          <a:ln w="9525">
            <a:noFill/>
            <a:miter lim="800000"/>
            <a:headEnd/>
            <a:tailEnd/>
          </a:ln>
        </p:spPr>
        <p:txBody>
          <a:bodyPr wrap="none">
            <a:prstTxWarp prst="textNoShape">
              <a:avLst/>
            </a:prstTxWarp>
            <a:spAutoFit/>
          </a:bodyPr>
          <a:lstStyle/>
          <a:p>
            <a:r>
              <a:rPr lang="en-US" sz="1600" b="1" i="1"/>
              <a:t>Replicate</a:t>
            </a:r>
          </a:p>
        </p:txBody>
      </p:sp>
      <p:sp>
        <p:nvSpPr>
          <p:cNvPr id="63" name="AutoShape 6"/>
          <p:cNvSpPr>
            <a:spLocks noChangeArrowheads="1"/>
          </p:cNvSpPr>
          <p:nvPr/>
        </p:nvSpPr>
        <p:spPr bwMode="auto">
          <a:xfrm>
            <a:off x="7543800" y="1981200"/>
            <a:ext cx="609600" cy="609600"/>
          </a:xfrm>
          <a:prstGeom prst="flowChartMagneticDisk">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prstTxWarp prst="textNoShape">
              <a:avLst/>
            </a:prstTxWarp>
          </a:bodyPr>
          <a:lstStyle/>
          <a:p>
            <a:pPr>
              <a:defRPr/>
            </a:pPr>
            <a:endParaRPr lang="en-US"/>
          </a:p>
        </p:txBody>
      </p:sp>
      <p:cxnSp>
        <p:nvCxnSpPr>
          <p:cNvPr id="13363" name="AutoShape 8"/>
          <p:cNvCxnSpPr>
            <a:cxnSpLocks noChangeShapeType="1"/>
            <a:stCxn id="59" idx="4"/>
            <a:endCxn id="63" idx="2"/>
          </p:cNvCxnSpPr>
          <p:nvPr/>
        </p:nvCxnSpPr>
        <p:spPr bwMode="auto">
          <a:xfrm flipV="1">
            <a:off x="4953000" y="2286000"/>
            <a:ext cx="2590800" cy="457200"/>
          </a:xfrm>
          <a:prstGeom prst="bentConnector3">
            <a:avLst>
              <a:gd name="adj1" fmla="val 50000"/>
            </a:avLst>
          </a:prstGeom>
          <a:noFill/>
          <a:ln w="25400">
            <a:solidFill>
              <a:schemeClr val="tx1"/>
            </a:solidFill>
            <a:prstDash val="dash"/>
            <a:miter lim="800000"/>
            <a:headEnd type="triangle" w="lg" len="lg"/>
            <a:tailEnd type="triangle" w="lg" len="lg"/>
          </a:ln>
        </p:spPr>
      </p:cxnSp>
      <p:sp>
        <p:nvSpPr>
          <p:cNvPr id="83" name="AutoShape 7"/>
          <p:cNvSpPr>
            <a:spLocks noChangeArrowheads="1"/>
          </p:cNvSpPr>
          <p:nvPr/>
        </p:nvSpPr>
        <p:spPr bwMode="auto">
          <a:xfrm>
            <a:off x="7772400" y="2209800"/>
            <a:ext cx="381000" cy="3810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sp>
        <p:nvSpPr>
          <p:cNvPr id="85" name="AutoShape 7"/>
          <p:cNvSpPr>
            <a:spLocks noChangeArrowheads="1"/>
          </p:cNvSpPr>
          <p:nvPr/>
        </p:nvSpPr>
        <p:spPr bwMode="auto">
          <a:xfrm>
            <a:off x="1219200" y="3200400"/>
            <a:ext cx="381000" cy="381000"/>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endParaRPr lang="en-US"/>
          </a:p>
        </p:txBody>
      </p:sp>
      <p:cxnSp>
        <p:nvCxnSpPr>
          <p:cNvPr id="86" name="AutoShape 8"/>
          <p:cNvCxnSpPr>
            <a:cxnSpLocks noChangeShapeType="1"/>
            <a:stCxn id="83" idx="3"/>
            <a:endCxn id="41" idx="4"/>
          </p:cNvCxnSpPr>
          <p:nvPr/>
        </p:nvCxnSpPr>
        <p:spPr bwMode="auto">
          <a:xfrm rot="5400000" flipH="1">
            <a:off x="7505700" y="2133600"/>
            <a:ext cx="38100" cy="876300"/>
          </a:xfrm>
          <a:prstGeom prst="bentConnector4">
            <a:avLst>
              <a:gd name="adj1" fmla="val -600000"/>
              <a:gd name="adj2" fmla="val 60870"/>
            </a:avLst>
          </a:prstGeom>
          <a:ln w="25400" cap="flat" cmpd="sng" algn="ctr">
            <a:solidFill>
              <a:schemeClr val="accent2"/>
            </a:solidFill>
            <a:prstDash val="dashDot"/>
            <a:round/>
            <a:headEnd type="triangle"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13367" name="AutoShape 8"/>
          <p:cNvCxnSpPr>
            <a:cxnSpLocks noChangeShapeType="1"/>
            <a:stCxn id="67" idx="3"/>
            <a:endCxn id="92" idx="3"/>
          </p:cNvCxnSpPr>
          <p:nvPr/>
        </p:nvCxnSpPr>
        <p:spPr bwMode="auto">
          <a:xfrm rot="16200000" flipH="1">
            <a:off x="3752850" y="628650"/>
            <a:ext cx="1981200" cy="8191500"/>
          </a:xfrm>
          <a:prstGeom prst="bentConnector3">
            <a:avLst>
              <a:gd name="adj1" fmla="val 122343"/>
            </a:avLst>
          </a:prstGeom>
          <a:noFill/>
          <a:ln w="25400">
            <a:solidFill>
              <a:schemeClr val="tx1"/>
            </a:solidFill>
            <a:prstDash val="dash"/>
            <a:miter lim="800000"/>
            <a:headEnd type="triangle" w="lg" len="lg"/>
            <a:tailEnd type="triangle" w="lg" len="lg"/>
          </a:ln>
        </p:spPr>
      </p:cxnSp>
      <p:cxnSp>
        <p:nvCxnSpPr>
          <p:cNvPr id="99" name="AutoShape 8"/>
          <p:cNvCxnSpPr>
            <a:cxnSpLocks noChangeShapeType="1"/>
            <a:stCxn id="56" idx="3"/>
            <a:endCxn id="85" idx="3"/>
          </p:cNvCxnSpPr>
          <p:nvPr/>
        </p:nvCxnSpPr>
        <p:spPr bwMode="auto">
          <a:xfrm rot="5400000">
            <a:off x="1664522" y="3175767"/>
            <a:ext cx="150812" cy="660455"/>
          </a:xfrm>
          <a:prstGeom prst="bentConnector3">
            <a:avLst>
              <a:gd name="adj1" fmla="val 251579"/>
            </a:avLst>
          </a:prstGeom>
          <a:ln w="25400" cap="flat" cmpd="sng" algn="ctr">
            <a:solidFill>
              <a:schemeClr val="accent2"/>
            </a:solidFill>
            <a:prstDash val="dashDot"/>
            <a:round/>
            <a:headEnd type="triangle" w="lg" len="lg"/>
            <a:tailEnd type="triangle" w="lg" len="lg"/>
          </a:ln>
        </p:spPr>
        <p:style>
          <a:lnRef idx="2">
            <a:schemeClr val="accent2"/>
          </a:lnRef>
          <a:fillRef idx="0">
            <a:schemeClr val="accent2"/>
          </a:fillRef>
          <a:effectRef idx="1">
            <a:schemeClr val="accent2"/>
          </a:effectRef>
          <a:fontRef idx="minor">
            <a:schemeClr val="tx1"/>
          </a:fontRef>
        </p:style>
      </p:cxnSp>
      <p:sp>
        <p:nvSpPr>
          <p:cNvPr id="62" name="Cloud 61"/>
          <p:cNvSpPr/>
          <p:nvPr/>
        </p:nvSpPr>
        <p:spPr>
          <a:xfrm>
            <a:off x="1761598" y="1852530"/>
            <a:ext cx="1210730" cy="738270"/>
          </a:xfrm>
          <a:prstGeom prst="cloud">
            <a:avLst/>
          </a:prstGeom>
          <a:solidFill>
            <a:schemeClr val="bg1"/>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AutoShape 8"/>
          <p:cNvCxnSpPr>
            <a:cxnSpLocks noChangeShapeType="1"/>
            <a:stCxn id="67" idx="1"/>
            <a:endCxn id="62" idx="2"/>
          </p:cNvCxnSpPr>
          <p:nvPr/>
        </p:nvCxnSpPr>
        <p:spPr bwMode="auto">
          <a:xfrm rot="5400000" flipH="1" flipV="1">
            <a:off x="640960" y="2228406"/>
            <a:ext cx="1131135" cy="1117654"/>
          </a:xfrm>
          <a:prstGeom prst="bentConnector2">
            <a:avLst/>
          </a:prstGeom>
          <a:noFill/>
          <a:ln w="25400">
            <a:solidFill>
              <a:schemeClr val="accent1"/>
            </a:solidFill>
            <a:prstDash val="dash"/>
            <a:miter lim="800000"/>
            <a:headEnd type="triangle" w="lg" len="lg"/>
            <a:tailEnd type="triangle" w="lg" len="lg"/>
          </a:ln>
        </p:spPr>
      </p:cxnSp>
      <p:cxnSp>
        <p:nvCxnSpPr>
          <p:cNvPr id="72" name="AutoShape 8"/>
          <p:cNvCxnSpPr>
            <a:cxnSpLocks noChangeShapeType="1"/>
            <a:stCxn id="62" idx="0"/>
            <a:endCxn id="59" idx="1"/>
          </p:cNvCxnSpPr>
          <p:nvPr/>
        </p:nvCxnSpPr>
        <p:spPr bwMode="auto">
          <a:xfrm>
            <a:off x="2971319" y="2221665"/>
            <a:ext cx="1676881" cy="216735"/>
          </a:xfrm>
          <a:prstGeom prst="bentConnector2">
            <a:avLst/>
          </a:prstGeom>
          <a:noFill/>
          <a:ln w="25400">
            <a:solidFill>
              <a:schemeClr val="accent1"/>
            </a:solidFill>
            <a:prstDash val="dash"/>
            <a:miter lim="800000"/>
            <a:headEnd type="triangle" w="lg" len="lg"/>
            <a:tailEnd type="triangle" w="lg" len="lg"/>
          </a:ln>
        </p:spPr>
      </p:cxnSp>
      <p:cxnSp>
        <p:nvCxnSpPr>
          <p:cNvPr id="76" name="AutoShape 8"/>
          <p:cNvCxnSpPr>
            <a:cxnSpLocks noChangeShapeType="1"/>
            <a:stCxn id="62" idx="0"/>
            <a:endCxn id="63" idx="1"/>
          </p:cNvCxnSpPr>
          <p:nvPr/>
        </p:nvCxnSpPr>
        <p:spPr bwMode="auto">
          <a:xfrm flipV="1">
            <a:off x="2971319" y="1981200"/>
            <a:ext cx="4877281" cy="240465"/>
          </a:xfrm>
          <a:prstGeom prst="bentConnector4">
            <a:avLst>
              <a:gd name="adj1" fmla="val 46865"/>
              <a:gd name="adj2" fmla="val 179977"/>
            </a:avLst>
          </a:prstGeom>
          <a:noFill/>
          <a:ln w="25400">
            <a:solidFill>
              <a:schemeClr val="accent1"/>
            </a:solidFill>
            <a:prstDash val="dash"/>
            <a:miter lim="800000"/>
            <a:headEnd type="triangle" w="lg" len="lg"/>
            <a:tailEnd type="triangle" w="lg" len="lg"/>
          </a:ln>
        </p:spPr>
      </p:cxnSp>
      <p:cxnSp>
        <p:nvCxnSpPr>
          <p:cNvPr id="94" name="AutoShape 56"/>
          <p:cNvCxnSpPr>
            <a:cxnSpLocks noChangeShapeType="1"/>
            <a:endCxn id="56" idx="3"/>
          </p:cNvCxnSpPr>
          <p:nvPr/>
        </p:nvCxnSpPr>
        <p:spPr bwMode="auto">
          <a:xfrm flipV="1">
            <a:off x="1409701" y="3430588"/>
            <a:ext cx="660454" cy="608012"/>
          </a:xfrm>
          <a:prstGeom prst="curvedConnector2">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joining pilot</a:t>
            </a:r>
            <a:endParaRPr lang="en-US" dirty="0"/>
          </a:p>
        </p:txBody>
      </p:sp>
      <p:sp>
        <p:nvSpPr>
          <p:cNvPr id="3" name="Content Placeholder 2"/>
          <p:cNvSpPr>
            <a:spLocks noGrp="1"/>
          </p:cNvSpPr>
          <p:nvPr>
            <p:ph idx="1"/>
          </p:nvPr>
        </p:nvSpPr>
        <p:spPr/>
        <p:txBody>
          <a:bodyPr/>
          <a:lstStyle/>
          <a:p>
            <a:r>
              <a:rPr lang="en-US" dirty="0" smtClean="0"/>
              <a:t>Community interest in cloud storage</a:t>
            </a:r>
          </a:p>
          <a:p>
            <a:pPr lvl="1"/>
            <a:r>
              <a:rPr lang="en-US" dirty="0" smtClean="0"/>
              <a:t>(Funding organizations, too!)</a:t>
            </a:r>
          </a:p>
          <a:p>
            <a:r>
              <a:rPr lang="en-US" dirty="0" smtClean="0"/>
              <a:t>Wanted to evaluate applicability of cloud storage for large-scale digitization activities</a:t>
            </a:r>
          </a:p>
          <a:p>
            <a:pPr lvl="1"/>
            <a:r>
              <a:rPr lang="en-US" dirty="0" smtClean="0"/>
              <a:t>Solutions for efficient transfer of 10-100s TB data</a:t>
            </a:r>
          </a:p>
          <a:p>
            <a:pPr lvl="1"/>
            <a:r>
              <a:rPr lang="en-US" dirty="0" smtClean="0"/>
              <a:t>Lower cost alternatives to maintaining large data centers</a:t>
            </a:r>
          </a:p>
        </p:txBody>
      </p:sp>
      <p:grpSp>
        <p:nvGrpSpPr>
          <p:cNvPr id="4" name="Group 1"/>
          <p:cNvGrpSpPr>
            <a:grpSpLocks/>
          </p:cNvGrpSpPr>
          <p:nvPr/>
        </p:nvGrpSpPr>
        <p:grpSpPr bwMode="auto">
          <a:xfrm>
            <a:off x="7878904" y="152400"/>
            <a:ext cx="1188896" cy="647700"/>
            <a:chOff x="576" y="1051"/>
            <a:chExt cx="4941" cy="2690"/>
          </a:xfrm>
        </p:grpSpPr>
        <p:pic>
          <p:nvPicPr>
            <p:cNvPr id="5" name="Picture 2"/>
            <p:cNvPicPr>
              <a:picLocks noChangeAspect="1" noChangeArrowheads="1"/>
            </p:cNvPicPr>
            <p:nvPr/>
          </p:nvPicPr>
          <p:blipFill>
            <a:blip r:embed="rId2" cstate="print"/>
            <a:srcRect/>
            <a:stretch>
              <a:fillRect/>
            </a:stretch>
          </p:blipFill>
          <p:spPr bwMode="auto">
            <a:xfrm>
              <a:off x="576" y="1051"/>
              <a:ext cx="4942" cy="2691"/>
            </a:xfrm>
            <a:prstGeom prst="rect">
              <a:avLst/>
            </a:prstGeom>
            <a:noFill/>
            <a:ln w="9525">
              <a:noFill/>
              <a:round/>
              <a:headEnd/>
              <a:tailEnd/>
            </a:ln>
          </p:spPr>
        </p:pic>
        <p:sp>
          <p:nvSpPr>
            <p:cNvPr id="6"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pic>
        <p:nvPicPr>
          <p:cNvPr id="7" name="Picture 6"/>
          <p:cNvPicPr>
            <a:picLocks noChangeAspect="1"/>
          </p:cNvPicPr>
          <p:nvPr/>
        </p:nvPicPr>
        <p:blipFill>
          <a:blip r:embed="rId3" cstate="print"/>
          <a:stretch>
            <a:fillRect/>
          </a:stretch>
        </p:blipFill>
        <p:spPr>
          <a:xfrm>
            <a:off x="3048000" y="4343400"/>
            <a:ext cx="2540000" cy="914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BHL as a research space</a:t>
            </a:r>
            <a:endParaRPr lang="en-US" dirty="0"/>
          </a:p>
        </p:txBody>
      </p:sp>
      <p:sp>
        <p:nvSpPr>
          <p:cNvPr id="3" name="Content Placeholder 2"/>
          <p:cNvSpPr>
            <a:spLocks noGrp="1"/>
          </p:cNvSpPr>
          <p:nvPr>
            <p:ph idx="1"/>
          </p:nvPr>
        </p:nvSpPr>
        <p:spPr/>
        <p:txBody>
          <a:bodyPr>
            <a:normAutofit fontScale="77500" lnSpcReduction="20000"/>
          </a:bodyPr>
          <a:lstStyle/>
          <a:p>
            <a:r>
              <a:rPr lang="en-US" sz="2600" dirty="0" smtClean="0"/>
              <a:t>BHL nodes are autonomous centers serving the digitized texts under their applications in response to users.</a:t>
            </a:r>
          </a:p>
          <a:p>
            <a:r>
              <a:rPr lang="en-US" sz="2600" dirty="0" smtClean="0"/>
              <a:t>But the BHL corpus as whole is a data set of biodiversity data in its own right.  Embedded in it are:</a:t>
            </a:r>
          </a:p>
          <a:p>
            <a:pPr lvl="1"/>
            <a:r>
              <a:rPr lang="en-US" dirty="0" smtClean="0"/>
              <a:t>Predator/prey relationships</a:t>
            </a:r>
          </a:p>
          <a:p>
            <a:pPr lvl="1"/>
            <a:r>
              <a:rPr lang="en-US" dirty="0" smtClean="0"/>
              <a:t>Habitat/distribution data</a:t>
            </a:r>
          </a:p>
          <a:p>
            <a:pPr lvl="1"/>
            <a:r>
              <a:rPr lang="en-US" dirty="0" smtClean="0"/>
              <a:t>Host/parasite data</a:t>
            </a:r>
          </a:p>
          <a:p>
            <a:pPr lvl="1"/>
            <a:r>
              <a:rPr lang="en-US" dirty="0" smtClean="0"/>
              <a:t>Pathogen/disease vector data</a:t>
            </a:r>
          </a:p>
          <a:p>
            <a:r>
              <a:rPr lang="en-US" sz="2600" dirty="0" smtClean="0"/>
              <a:t>Third party researchers and projects are interested in mining the BHL texts for multiple research needs. </a:t>
            </a:r>
          </a:p>
          <a:p>
            <a:r>
              <a:rPr lang="en-US" sz="2600" dirty="0" smtClean="0"/>
              <a:t>One site for serving/accessing/downloading digital texts AND for data mining is messy.  Separate out and put a version of the corpus in a public-like cloud space.</a:t>
            </a:r>
          </a:p>
          <a:p>
            <a:endParaRPr lang="en-US" dirty="0"/>
          </a:p>
        </p:txBody>
      </p:sp>
      <p:grpSp>
        <p:nvGrpSpPr>
          <p:cNvPr id="4" name="Group 1"/>
          <p:cNvGrpSpPr>
            <a:grpSpLocks/>
          </p:cNvGrpSpPr>
          <p:nvPr/>
        </p:nvGrpSpPr>
        <p:grpSpPr bwMode="auto">
          <a:xfrm>
            <a:off x="7878904" y="152400"/>
            <a:ext cx="1188896" cy="647700"/>
            <a:chOff x="576" y="1051"/>
            <a:chExt cx="4941" cy="2690"/>
          </a:xfrm>
        </p:grpSpPr>
        <p:pic>
          <p:nvPicPr>
            <p:cNvPr id="5" name="Picture 2"/>
            <p:cNvPicPr>
              <a:picLocks noChangeAspect="1" noChangeArrowheads="1"/>
            </p:cNvPicPr>
            <p:nvPr/>
          </p:nvPicPr>
          <p:blipFill>
            <a:blip r:embed="rId2" cstate="print"/>
            <a:srcRect/>
            <a:stretch>
              <a:fillRect/>
            </a:stretch>
          </p:blipFill>
          <p:spPr bwMode="auto">
            <a:xfrm>
              <a:off x="576" y="1051"/>
              <a:ext cx="4942" cy="2691"/>
            </a:xfrm>
            <a:prstGeom prst="rect">
              <a:avLst/>
            </a:prstGeom>
            <a:noFill/>
            <a:ln w="9525">
              <a:noFill/>
              <a:round/>
              <a:headEnd/>
              <a:tailEnd/>
            </a:ln>
          </p:spPr>
        </p:pic>
        <p:sp>
          <p:nvSpPr>
            <p:cNvPr id="6"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BHL Policy Challenges</a:t>
            </a:r>
            <a:endParaRPr lang="en-US" dirty="0"/>
          </a:p>
        </p:txBody>
      </p:sp>
      <p:sp>
        <p:nvSpPr>
          <p:cNvPr id="3" name="Content Placeholder 2"/>
          <p:cNvSpPr>
            <a:spLocks noGrp="1"/>
          </p:cNvSpPr>
          <p:nvPr>
            <p:ph idx="1"/>
          </p:nvPr>
        </p:nvSpPr>
        <p:spPr>
          <a:xfrm>
            <a:off x="549275" y="1600200"/>
            <a:ext cx="8042276" cy="4952999"/>
          </a:xfrm>
        </p:spPr>
        <p:txBody>
          <a:bodyPr>
            <a:noAutofit/>
          </a:bodyPr>
          <a:lstStyle/>
          <a:p>
            <a:pPr lvl="0"/>
            <a:r>
              <a:rPr lang="en-US" sz="1800" b="1" dirty="0" smtClean="0">
                <a:solidFill>
                  <a:schemeClr val="tx1"/>
                </a:solidFill>
              </a:rPr>
              <a:t>Money</a:t>
            </a:r>
            <a:r>
              <a:rPr lang="en-US" sz="1800" dirty="0" smtClean="0">
                <a:solidFill>
                  <a:schemeClr val="tx1"/>
                </a:solidFill>
              </a:rPr>
              <a:t> - At present in the US, one BHL member library (MBL) is willing to provide essentially free redundant hosting.  This is a very attractive financial offer.  Since the MBL is BHL member it provides a level of administrative commitment.  If this changes, </a:t>
            </a:r>
            <a:r>
              <a:rPr lang="en-US" sz="1800" dirty="0" err="1" smtClean="0">
                <a:solidFill>
                  <a:schemeClr val="tx1"/>
                </a:solidFill>
              </a:rPr>
              <a:t>DuraCloud</a:t>
            </a:r>
            <a:r>
              <a:rPr lang="en-US" sz="1800" dirty="0" smtClean="0">
                <a:solidFill>
                  <a:schemeClr val="tx1"/>
                </a:solidFill>
              </a:rPr>
              <a:t> becomes very attractive.</a:t>
            </a:r>
          </a:p>
          <a:p>
            <a:pPr lvl="0"/>
            <a:r>
              <a:rPr lang="en-US" sz="1800" b="1" dirty="0" smtClean="0">
                <a:solidFill>
                  <a:schemeClr val="tx1"/>
                </a:solidFill>
              </a:rPr>
              <a:t>Skill level  </a:t>
            </a:r>
            <a:r>
              <a:rPr lang="en-US" sz="1800" dirty="0" smtClean="0">
                <a:solidFill>
                  <a:schemeClr val="tx1"/>
                </a:solidFill>
              </a:rPr>
              <a:t>- Multiple global partners needing all or some of the current holdings  - have varying levels of technical skills.  For some shipping hard drives might be easier. For some uploading to and downloading from </a:t>
            </a:r>
            <a:r>
              <a:rPr lang="en-US" sz="1800" dirty="0" err="1" smtClean="0">
                <a:solidFill>
                  <a:schemeClr val="tx1"/>
                </a:solidFill>
              </a:rPr>
              <a:t>DuraCloud</a:t>
            </a:r>
            <a:r>
              <a:rPr lang="en-US" sz="1800" dirty="0" smtClean="0">
                <a:solidFill>
                  <a:schemeClr val="tx1"/>
                </a:solidFill>
              </a:rPr>
              <a:t> might be preferable.  </a:t>
            </a:r>
          </a:p>
          <a:p>
            <a:pPr lvl="0"/>
            <a:r>
              <a:rPr lang="en-US" sz="1800" b="1" dirty="0" smtClean="0">
                <a:solidFill>
                  <a:schemeClr val="tx1"/>
                </a:solidFill>
              </a:rPr>
              <a:t>Timing</a:t>
            </a:r>
            <a:r>
              <a:rPr lang="en-US" sz="1800" dirty="0" smtClean="0">
                <a:solidFill>
                  <a:schemeClr val="tx1"/>
                </a:solidFill>
              </a:rPr>
              <a:t> – at the time of the closing of the pilot our partners, while very close are not quite ready for the initial large data transfer.  As they get their marbles lined up, we can evaluate </a:t>
            </a:r>
            <a:r>
              <a:rPr lang="en-US" sz="1800" dirty="0" err="1" smtClean="0">
                <a:solidFill>
                  <a:schemeClr val="tx1"/>
                </a:solidFill>
              </a:rPr>
              <a:t>DuraCloud</a:t>
            </a:r>
            <a:r>
              <a:rPr lang="en-US" sz="1800" dirty="0" smtClean="0">
                <a:solidFill>
                  <a:schemeClr val="tx1"/>
                </a:solidFill>
              </a:rPr>
              <a:t> as a transfer mechanism on a node-by-node basis.</a:t>
            </a:r>
          </a:p>
          <a:p>
            <a:pPr lvl="0"/>
            <a:r>
              <a:rPr lang="en-US" sz="1800" b="1" dirty="0" smtClean="0">
                <a:solidFill>
                  <a:schemeClr val="tx1"/>
                </a:solidFill>
              </a:rPr>
              <a:t>Control </a:t>
            </a:r>
            <a:r>
              <a:rPr lang="en-US" sz="1800" dirty="0" smtClean="0">
                <a:solidFill>
                  <a:schemeClr val="tx1"/>
                </a:solidFill>
              </a:rPr>
              <a:t>– in cultural-scientific digital projects no clear models using </a:t>
            </a:r>
            <a:r>
              <a:rPr lang="en-US" sz="1800" dirty="0" err="1" smtClean="0">
                <a:solidFill>
                  <a:schemeClr val="tx1"/>
                </a:solidFill>
              </a:rPr>
              <a:t>DuraCloud</a:t>
            </a:r>
            <a:r>
              <a:rPr lang="en-US" sz="1800" dirty="0" smtClean="0">
                <a:solidFill>
                  <a:schemeClr val="tx1"/>
                </a:solidFill>
              </a:rPr>
              <a:t>.  Early-adopter paranoia.</a:t>
            </a:r>
            <a:endParaRPr lang="en-US" sz="1800" dirty="0">
              <a:solidFill>
                <a:schemeClr val="tx1"/>
              </a:solidFill>
            </a:endParaRPr>
          </a:p>
        </p:txBody>
      </p:sp>
      <p:grpSp>
        <p:nvGrpSpPr>
          <p:cNvPr id="4" name="Group 1"/>
          <p:cNvGrpSpPr>
            <a:grpSpLocks/>
          </p:cNvGrpSpPr>
          <p:nvPr/>
        </p:nvGrpSpPr>
        <p:grpSpPr bwMode="auto">
          <a:xfrm>
            <a:off x="7878904" y="152400"/>
            <a:ext cx="1188896" cy="647700"/>
            <a:chOff x="576" y="1051"/>
            <a:chExt cx="4941" cy="2690"/>
          </a:xfrm>
        </p:grpSpPr>
        <p:pic>
          <p:nvPicPr>
            <p:cNvPr id="5" name="Picture 2"/>
            <p:cNvPicPr>
              <a:picLocks noChangeAspect="1" noChangeArrowheads="1"/>
            </p:cNvPicPr>
            <p:nvPr/>
          </p:nvPicPr>
          <p:blipFill>
            <a:blip r:embed="rId2" cstate="print"/>
            <a:srcRect/>
            <a:stretch>
              <a:fillRect/>
            </a:stretch>
          </p:blipFill>
          <p:spPr bwMode="auto">
            <a:xfrm>
              <a:off x="576" y="1051"/>
              <a:ext cx="4942" cy="2691"/>
            </a:xfrm>
            <a:prstGeom prst="rect">
              <a:avLst/>
            </a:prstGeom>
            <a:noFill/>
            <a:ln w="9525">
              <a:noFill/>
              <a:round/>
              <a:headEnd/>
              <a:tailEnd/>
            </a:ln>
          </p:spPr>
        </p:pic>
        <p:sp>
          <p:nvSpPr>
            <p:cNvPr id="6"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Transfer Methods &amp; Limitations</a:t>
            </a:r>
            <a:endParaRPr lang="en-US" dirty="0"/>
          </a:p>
        </p:txBody>
      </p:sp>
      <p:grpSp>
        <p:nvGrpSpPr>
          <p:cNvPr id="3" name="Group 1"/>
          <p:cNvGrpSpPr>
            <a:grpSpLocks/>
          </p:cNvGrpSpPr>
          <p:nvPr/>
        </p:nvGrpSpPr>
        <p:grpSpPr bwMode="auto">
          <a:xfrm>
            <a:off x="7878904" y="152400"/>
            <a:ext cx="1188896" cy="647700"/>
            <a:chOff x="576" y="1051"/>
            <a:chExt cx="4941" cy="2690"/>
          </a:xfrm>
        </p:grpSpPr>
        <p:pic>
          <p:nvPicPr>
            <p:cNvPr id="5" name="Picture 2"/>
            <p:cNvPicPr>
              <a:picLocks noChangeAspect="1" noChangeArrowheads="1"/>
            </p:cNvPicPr>
            <p:nvPr/>
          </p:nvPicPr>
          <p:blipFill>
            <a:blip r:embed="rId2" cstate="print"/>
            <a:srcRect/>
            <a:stretch>
              <a:fillRect/>
            </a:stretch>
          </p:blipFill>
          <p:spPr bwMode="auto">
            <a:xfrm>
              <a:off x="576" y="1051"/>
              <a:ext cx="4942" cy="2691"/>
            </a:xfrm>
            <a:prstGeom prst="rect">
              <a:avLst/>
            </a:prstGeom>
            <a:noFill/>
            <a:ln w="9525">
              <a:noFill/>
              <a:round/>
              <a:headEnd/>
              <a:tailEnd/>
            </a:ln>
          </p:spPr>
        </p:pic>
        <p:sp>
          <p:nvSpPr>
            <p:cNvPr id="6"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pic>
        <p:nvPicPr>
          <p:cNvPr id="7" name="Picture 4"/>
          <p:cNvPicPr>
            <a:picLocks noChangeAspect="1" noChangeArrowheads="1"/>
          </p:cNvPicPr>
          <p:nvPr/>
        </p:nvPicPr>
        <p:blipFill>
          <a:blip r:embed="rId3" cstate="print"/>
          <a:srcRect/>
          <a:stretch>
            <a:fillRect/>
          </a:stretch>
        </p:blipFill>
        <p:spPr bwMode="auto">
          <a:xfrm>
            <a:off x="2493442" y="1964705"/>
            <a:ext cx="1087958" cy="1159495"/>
          </a:xfrm>
          <a:prstGeom prst="rect">
            <a:avLst/>
          </a:prstGeom>
          <a:noFill/>
          <a:ln w="9525">
            <a:noFill/>
            <a:miter lim="800000"/>
            <a:headEnd/>
            <a:tailEnd/>
          </a:ln>
          <a:effectLst/>
        </p:spPr>
      </p:pic>
      <p:pic>
        <p:nvPicPr>
          <p:cNvPr id="9" name="Picture 6"/>
          <p:cNvPicPr>
            <a:picLocks noChangeAspect="1" noChangeArrowheads="1"/>
          </p:cNvPicPr>
          <p:nvPr/>
        </p:nvPicPr>
        <p:blipFill>
          <a:blip r:embed="rId4" cstate="print"/>
          <a:srcRect b="15894"/>
          <a:stretch>
            <a:fillRect/>
          </a:stretch>
        </p:blipFill>
        <p:spPr bwMode="auto">
          <a:xfrm>
            <a:off x="4495800" y="1828800"/>
            <a:ext cx="2209800" cy="1403486"/>
          </a:xfrm>
          <a:prstGeom prst="rect">
            <a:avLst/>
          </a:prstGeom>
          <a:noFill/>
          <a:ln w="12700" cmpd="sng">
            <a:solidFill>
              <a:schemeClr val="tx1"/>
            </a:solidFill>
            <a:miter lim="800000"/>
            <a:headEnd/>
            <a:tailEnd/>
          </a:ln>
          <a:effectLst/>
        </p:spPr>
      </p:pic>
      <p:sp>
        <p:nvSpPr>
          <p:cNvPr id="10" name="Right Arrow 9"/>
          <p:cNvSpPr/>
          <p:nvPr/>
        </p:nvSpPr>
        <p:spPr>
          <a:xfrm>
            <a:off x="3605213" y="2262187"/>
            <a:ext cx="738187"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171870" y="3505200"/>
            <a:ext cx="552530" cy="523220"/>
          </a:xfrm>
          <a:prstGeom prst="rect">
            <a:avLst/>
          </a:prstGeom>
          <a:noFill/>
        </p:spPr>
        <p:txBody>
          <a:bodyPr wrap="none" rtlCol="0">
            <a:spAutoFit/>
          </a:bodyPr>
          <a:lstStyle/>
          <a:p>
            <a:r>
              <a:rPr lang="en-US" sz="2800" dirty="0" err="1" smtClean="0"/>
              <a:t>vs</a:t>
            </a:r>
            <a:endParaRPr lang="en-US" sz="2800" dirty="0"/>
          </a:p>
        </p:txBody>
      </p:sp>
      <p:sp>
        <p:nvSpPr>
          <p:cNvPr id="12" name="Right Arrow 11"/>
          <p:cNvSpPr/>
          <p:nvPr/>
        </p:nvSpPr>
        <p:spPr>
          <a:xfrm>
            <a:off x="6805613" y="2269505"/>
            <a:ext cx="738187"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loud 12"/>
          <p:cNvSpPr/>
          <p:nvPr/>
        </p:nvSpPr>
        <p:spPr>
          <a:xfrm>
            <a:off x="3605213" y="4114800"/>
            <a:ext cx="1915579" cy="1168068"/>
          </a:xfrm>
          <a:prstGeom prst="cloud">
            <a:avLst/>
          </a:prstGeom>
          <a:solidFill>
            <a:schemeClr val="bg1"/>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642329">
            <a:off x="5834319" y="4609346"/>
            <a:ext cx="738187"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Magnetic Disk 14"/>
          <p:cNvSpPr/>
          <p:nvPr/>
        </p:nvSpPr>
        <p:spPr>
          <a:xfrm>
            <a:off x="7620000" y="1981200"/>
            <a:ext cx="1066800" cy="1143000"/>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err="1" smtClean="0"/>
              <a:t>NodeB</a:t>
            </a:r>
            <a:endParaRPr lang="en-US" dirty="0"/>
          </a:p>
        </p:txBody>
      </p:sp>
      <p:sp>
        <p:nvSpPr>
          <p:cNvPr id="16" name="Magnetic Disk 15"/>
          <p:cNvSpPr/>
          <p:nvPr/>
        </p:nvSpPr>
        <p:spPr>
          <a:xfrm>
            <a:off x="6858000" y="4368468"/>
            <a:ext cx="1066800" cy="1143000"/>
          </a:xfrm>
          <a:prstGeom prst="flowChartMagneticDisk">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smtClean="0"/>
              <a:t>NodeB</a:t>
            </a:r>
            <a:endParaRPr lang="en-US" dirty="0"/>
          </a:p>
        </p:txBody>
      </p:sp>
      <p:sp>
        <p:nvSpPr>
          <p:cNvPr id="17" name="Magnetic Disk 16"/>
          <p:cNvSpPr/>
          <p:nvPr/>
        </p:nvSpPr>
        <p:spPr>
          <a:xfrm>
            <a:off x="457200" y="1981200"/>
            <a:ext cx="1066800" cy="1143000"/>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err="1" smtClean="0"/>
              <a:t>NodeA</a:t>
            </a:r>
            <a:endParaRPr lang="en-US" dirty="0"/>
          </a:p>
        </p:txBody>
      </p:sp>
      <p:sp>
        <p:nvSpPr>
          <p:cNvPr id="18" name="Right Arrow 17"/>
          <p:cNvSpPr/>
          <p:nvPr/>
        </p:nvSpPr>
        <p:spPr>
          <a:xfrm>
            <a:off x="1700213" y="2262187"/>
            <a:ext cx="738187"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Magnetic Disk 18"/>
          <p:cNvSpPr/>
          <p:nvPr/>
        </p:nvSpPr>
        <p:spPr>
          <a:xfrm>
            <a:off x="1143000" y="4368468"/>
            <a:ext cx="1066800" cy="1143000"/>
          </a:xfrm>
          <a:prstGeom prst="flowChartMagneticDisk">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err="1" smtClean="0"/>
              <a:t>NodeA</a:t>
            </a:r>
            <a:endParaRPr lang="en-US" dirty="0"/>
          </a:p>
        </p:txBody>
      </p:sp>
      <p:sp>
        <p:nvSpPr>
          <p:cNvPr id="20" name="Right Arrow 19"/>
          <p:cNvSpPr/>
          <p:nvPr/>
        </p:nvSpPr>
        <p:spPr>
          <a:xfrm rot="20833933">
            <a:off x="2564798" y="4595844"/>
            <a:ext cx="738187"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49275" y="3232286"/>
            <a:ext cx="5965621" cy="369332"/>
          </a:xfrm>
          <a:prstGeom prst="rect">
            <a:avLst/>
          </a:prstGeom>
          <a:noFill/>
        </p:spPr>
        <p:txBody>
          <a:bodyPr wrap="none" rtlCol="0">
            <a:spAutoFit/>
          </a:bodyPr>
          <a:lstStyle/>
          <a:p>
            <a:r>
              <a:rPr lang="en-US" dirty="0" smtClean="0"/>
              <a:t>Problems: Hardware failure, data loss, shipping fees</a:t>
            </a:r>
            <a:endParaRPr lang="en-US" dirty="0"/>
          </a:p>
        </p:txBody>
      </p:sp>
      <p:sp>
        <p:nvSpPr>
          <p:cNvPr id="22" name="TextBox 21"/>
          <p:cNvSpPr txBox="1"/>
          <p:nvPr/>
        </p:nvSpPr>
        <p:spPr>
          <a:xfrm>
            <a:off x="1219200" y="5511468"/>
            <a:ext cx="6126685" cy="369332"/>
          </a:xfrm>
          <a:prstGeom prst="rect">
            <a:avLst/>
          </a:prstGeom>
          <a:noFill/>
        </p:spPr>
        <p:txBody>
          <a:bodyPr wrap="none" rtlCol="0">
            <a:spAutoFit/>
          </a:bodyPr>
          <a:lstStyle/>
          <a:p>
            <a:r>
              <a:rPr lang="en-US" dirty="0" smtClean="0"/>
              <a:t>Problems: Available bandwidth, upload/download fees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transfer: Cloud vs. Cluster </a:t>
            </a:r>
            <a:endParaRPr lang="en-US" dirty="0"/>
          </a:p>
        </p:txBody>
      </p:sp>
      <p:sp>
        <p:nvSpPr>
          <p:cNvPr id="3" name="Content Placeholder 2"/>
          <p:cNvSpPr>
            <a:spLocks noGrp="1"/>
          </p:cNvSpPr>
          <p:nvPr>
            <p:ph idx="1"/>
          </p:nvPr>
        </p:nvSpPr>
        <p:spPr/>
        <p:txBody>
          <a:bodyPr>
            <a:normAutofit/>
          </a:bodyPr>
          <a:lstStyle/>
          <a:p>
            <a:r>
              <a:rPr lang="en-US" dirty="0" smtClean="0"/>
              <a:t>Inventory &amp; audit lists</a:t>
            </a:r>
          </a:p>
          <a:p>
            <a:r>
              <a:rPr lang="en-US" dirty="0" smtClean="0"/>
              <a:t>Checksums for data integrity</a:t>
            </a:r>
          </a:p>
          <a:p>
            <a:r>
              <a:rPr lang="en-US" dirty="0" smtClean="0"/>
              <a:t>Heavy lifting at BHL scale, regardless of endpoint</a:t>
            </a:r>
          </a:p>
          <a:p>
            <a:pPr lvl="1"/>
            <a:r>
              <a:rPr lang="en-US" dirty="0" smtClean="0"/>
              <a:t>weeks-&gt;months, not minutes-&gt;days</a:t>
            </a:r>
          </a:p>
          <a:p>
            <a:r>
              <a:rPr lang="en-US" dirty="0" smtClean="0"/>
              <a:t>Differences</a:t>
            </a:r>
          </a:p>
          <a:p>
            <a:pPr lvl="1"/>
            <a:r>
              <a:rPr lang="en-US" dirty="0" smtClean="0"/>
              <a:t>In cluster environment, have to be intimately involved in hardware decisions, maintenance, troubleshooting</a:t>
            </a:r>
          </a:p>
          <a:p>
            <a:pPr lvl="1"/>
            <a:r>
              <a:rPr lang="en-US" dirty="0" smtClean="0"/>
              <a:t>In cloud environment, those worries are part of your fee</a:t>
            </a:r>
            <a:endParaRPr lang="en-US" dirty="0"/>
          </a:p>
        </p:txBody>
      </p:sp>
      <p:grpSp>
        <p:nvGrpSpPr>
          <p:cNvPr id="4" name="Group 1"/>
          <p:cNvGrpSpPr>
            <a:grpSpLocks/>
          </p:cNvGrpSpPr>
          <p:nvPr/>
        </p:nvGrpSpPr>
        <p:grpSpPr bwMode="auto">
          <a:xfrm>
            <a:off x="7878904" y="152400"/>
            <a:ext cx="1188896" cy="647700"/>
            <a:chOff x="576" y="1051"/>
            <a:chExt cx="4941" cy="2690"/>
          </a:xfrm>
        </p:grpSpPr>
        <p:pic>
          <p:nvPicPr>
            <p:cNvPr id="5" name="Picture 2"/>
            <p:cNvPicPr>
              <a:picLocks noChangeAspect="1" noChangeArrowheads="1"/>
            </p:cNvPicPr>
            <p:nvPr/>
          </p:nvPicPr>
          <p:blipFill>
            <a:blip r:embed="rId2" cstate="print"/>
            <a:srcRect/>
            <a:stretch>
              <a:fillRect/>
            </a:stretch>
          </p:blipFill>
          <p:spPr bwMode="auto">
            <a:xfrm>
              <a:off x="576" y="1051"/>
              <a:ext cx="4942" cy="2691"/>
            </a:xfrm>
            <a:prstGeom prst="rect">
              <a:avLst/>
            </a:prstGeom>
            <a:noFill/>
            <a:ln w="9525">
              <a:noFill/>
              <a:round/>
              <a:headEnd/>
              <a:tailEnd/>
            </a:ln>
          </p:spPr>
        </p:pic>
        <p:sp>
          <p:nvSpPr>
            <p:cNvPr id="6"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Challenges for adopting cloud storage</a:t>
            </a:r>
            <a:endParaRPr lang="en-US" sz="3200" dirty="0"/>
          </a:p>
        </p:txBody>
      </p:sp>
      <p:sp>
        <p:nvSpPr>
          <p:cNvPr id="3" name="Content Placeholder 2"/>
          <p:cNvSpPr>
            <a:spLocks noGrp="1"/>
          </p:cNvSpPr>
          <p:nvPr>
            <p:ph idx="1"/>
          </p:nvPr>
        </p:nvSpPr>
        <p:spPr>
          <a:xfrm>
            <a:off x="549275" y="1600200"/>
            <a:ext cx="8042276" cy="4800599"/>
          </a:xfrm>
        </p:spPr>
        <p:txBody>
          <a:bodyPr>
            <a:normAutofit/>
          </a:bodyPr>
          <a:lstStyle/>
          <a:p>
            <a:r>
              <a:rPr lang="en-US" dirty="0" smtClean="0"/>
              <a:t>BHL is embedded in longstanding institutions with </a:t>
            </a:r>
            <a:r>
              <a:rPr lang="en-US" dirty="0" err="1" smtClean="0"/>
              <a:t>megainfrastructure</a:t>
            </a:r>
            <a:r>
              <a:rPr lang="en-US" dirty="0" smtClean="0"/>
              <a:t>.</a:t>
            </a:r>
          </a:p>
          <a:p>
            <a:pPr lvl="1"/>
            <a:r>
              <a:rPr lang="en-US" dirty="0" smtClean="0"/>
              <a:t>Already support data storage &amp; maintenance at BHL scale</a:t>
            </a:r>
          </a:p>
          <a:p>
            <a:r>
              <a:rPr lang="en-US" dirty="0" smtClean="0"/>
              <a:t>Little funding for alternative infrastructure / storage</a:t>
            </a:r>
          </a:p>
          <a:p>
            <a:pPr lvl="1"/>
            <a:r>
              <a:rPr lang="en-US" dirty="0" smtClean="0"/>
              <a:t>Current storage is (really, truly) free through </a:t>
            </a:r>
            <a:br>
              <a:rPr lang="en-US" dirty="0" smtClean="0"/>
            </a:br>
            <a:r>
              <a:rPr lang="en-US" dirty="0" smtClean="0"/>
              <a:t>Internet Archive</a:t>
            </a:r>
          </a:p>
          <a:p>
            <a:r>
              <a:rPr lang="en-US" dirty="0" smtClean="0"/>
              <a:t>Costs associated with download / use of content</a:t>
            </a:r>
          </a:p>
          <a:p>
            <a:pPr lvl="1"/>
            <a:r>
              <a:rPr lang="en-US" dirty="0" smtClean="0"/>
              <a:t>BHL is a global resource for a broad community</a:t>
            </a:r>
          </a:p>
          <a:p>
            <a:pPr lvl="1"/>
            <a:r>
              <a:rPr lang="en-US" dirty="0" smtClean="0"/>
              <a:t>User community wants to “do things” with data</a:t>
            </a:r>
          </a:p>
          <a:p>
            <a:pPr>
              <a:buNone/>
            </a:pPr>
            <a:endParaRPr lang="en-US" dirty="0" smtClean="0"/>
          </a:p>
          <a:p>
            <a:pPr lvl="1">
              <a:buNone/>
            </a:pPr>
            <a:endParaRPr lang="en-US" dirty="0" smtClean="0"/>
          </a:p>
        </p:txBody>
      </p:sp>
      <p:grpSp>
        <p:nvGrpSpPr>
          <p:cNvPr id="4" name="Group 1"/>
          <p:cNvGrpSpPr>
            <a:grpSpLocks/>
          </p:cNvGrpSpPr>
          <p:nvPr/>
        </p:nvGrpSpPr>
        <p:grpSpPr bwMode="auto">
          <a:xfrm>
            <a:off x="7878904" y="152400"/>
            <a:ext cx="1188896" cy="647700"/>
            <a:chOff x="576" y="1051"/>
            <a:chExt cx="4941" cy="2690"/>
          </a:xfrm>
        </p:grpSpPr>
        <p:pic>
          <p:nvPicPr>
            <p:cNvPr id="5" name="Picture 2"/>
            <p:cNvPicPr>
              <a:picLocks noChangeAspect="1" noChangeArrowheads="1"/>
            </p:cNvPicPr>
            <p:nvPr/>
          </p:nvPicPr>
          <p:blipFill>
            <a:blip r:embed="rId2" cstate="print"/>
            <a:srcRect/>
            <a:stretch>
              <a:fillRect/>
            </a:stretch>
          </p:blipFill>
          <p:spPr bwMode="auto">
            <a:xfrm>
              <a:off x="576" y="1051"/>
              <a:ext cx="4942" cy="2691"/>
            </a:xfrm>
            <a:prstGeom prst="rect">
              <a:avLst/>
            </a:prstGeom>
            <a:noFill/>
            <a:ln w="9525">
              <a:noFill/>
              <a:round/>
              <a:headEnd/>
              <a:tailEnd/>
            </a:ln>
          </p:spPr>
        </p:pic>
        <p:sp>
          <p:nvSpPr>
            <p:cNvPr id="6"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p:txBody>
          <a:bodyPr/>
          <a:lstStyle/>
          <a:p>
            <a:pPr marL="342900" lvl="1" indent="-342900">
              <a:buNone/>
            </a:pPr>
            <a:endParaRPr lang="en-US" sz="800" dirty="0" smtClean="0"/>
          </a:p>
          <a:p>
            <a:pPr marL="342900" lvl="1" indent="-342900">
              <a:buNone/>
            </a:pPr>
            <a:r>
              <a:rPr lang="en-US" dirty="0" smtClean="0"/>
              <a:t>New York Public Library</a:t>
            </a:r>
          </a:p>
          <a:p>
            <a:pPr>
              <a:buNone/>
            </a:pPr>
            <a:r>
              <a:rPr lang="en-US" sz="1800" dirty="0" smtClean="0"/>
              <a:t>	Barbara Taranto</a:t>
            </a:r>
          </a:p>
          <a:p>
            <a:pPr marL="342900" lvl="1" indent="-342900">
              <a:buNone/>
            </a:pPr>
            <a:endParaRPr lang="en-US" sz="800" dirty="0" smtClean="0"/>
          </a:p>
          <a:p>
            <a:pPr marL="342900" lvl="1" indent="-342900">
              <a:buNone/>
            </a:pPr>
            <a:r>
              <a:rPr lang="en-US" dirty="0" smtClean="0"/>
              <a:t>Biodiversity Heritage Library</a:t>
            </a:r>
          </a:p>
          <a:p>
            <a:pPr>
              <a:buNone/>
            </a:pPr>
            <a:r>
              <a:rPr lang="en-US" sz="1800" dirty="0" smtClean="0"/>
              <a:t>	Chris Freeland - Missouri Botanical Garden</a:t>
            </a:r>
          </a:p>
          <a:p>
            <a:pPr marL="342900" lvl="1" indent="-342900">
              <a:buNone/>
            </a:pPr>
            <a:r>
              <a:rPr lang="en-US" sz="1800" dirty="0" smtClean="0"/>
              <a:t>	Tom Garnett - Smithsonian</a:t>
            </a:r>
          </a:p>
          <a:p>
            <a:pPr marL="342900" lvl="1" indent="-342900">
              <a:buNone/>
            </a:pPr>
            <a:endParaRPr lang="en-US" sz="800" dirty="0" smtClean="0"/>
          </a:p>
          <a:p>
            <a:pPr marL="342900" lvl="1" indent="-342900">
              <a:buNone/>
            </a:pPr>
            <a:r>
              <a:rPr lang="en-US" dirty="0" smtClean="0"/>
              <a:t>WGBH Educational Foundation</a:t>
            </a:r>
          </a:p>
          <a:p>
            <a:pPr marL="342900" lvl="1" indent="-342900">
              <a:buNone/>
            </a:pPr>
            <a:r>
              <a:rPr lang="en-US" sz="1800" dirty="0" smtClean="0"/>
              <a:t>	Peter Pinch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549275" y="1600200"/>
            <a:ext cx="8042276" cy="5029199"/>
          </a:xfrm>
        </p:spPr>
        <p:txBody>
          <a:bodyPr>
            <a:normAutofit/>
          </a:bodyPr>
          <a:lstStyle/>
          <a:p>
            <a:r>
              <a:rPr lang="en-US" dirty="0" smtClean="0"/>
              <a:t>Cloud infrastructure &amp; applicability to BHL are no longer a mystery</a:t>
            </a:r>
          </a:p>
          <a:p>
            <a:r>
              <a:rPr lang="en-US" dirty="0" smtClean="0"/>
              <a:t>Nothing is free</a:t>
            </a:r>
          </a:p>
          <a:p>
            <a:pPr lvl="1"/>
            <a:r>
              <a:rPr lang="en-US" dirty="0" smtClean="0"/>
              <a:t>Except when it is</a:t>
            </a:r>
          </a:p>
          <a:p>
            <a:r>
              <a:rPr lang="en-US" dirty="0" smtClean="0"/>
              <a:t>Cloud storage provides ability to quickly scale infrastructure</a:t>
            </a:r>
          </a:p>
          <a:p>
            <a:pPr lvl="1"/>
            <a:r>
              <a:rPr lang="en-US" dirty="0" smtClean="0"/>
              <a:t>No lost time procuring &amp; configuring hardware</a:t>
            </a:r>
          </a:p>
          <a:p>
            <a:r>
              <a:rPr lang="en-US" dirty="0" smtClean="0"/>
              <a:t>Useful for the right kinds of datasets</a:t>
            </a:r>
          </a:p>
          <a:p>
            <a:pPr lvl="1"/>
            <a:r>
              <a:rPr lang="en-US" dirty="0" smtClean="0"/>
              <a:t>It’s not the size of the corpus, it’s the size of the files</a:t>
            </a:r>
          </a:p>
          <a:p>
            <a:pPr lvl="1"/>
            <a:r>
              <a:rPr lang="en-US" dirty="0" smtClean="0"/>
              <a:t>Huge files are problematic</a:t>
            </a:r>
          </a:p>
          <a:p>
            <a:endParaRPr lang="en-US" dirty="0" smtClean="0"/>
          </a:p>
        </p:txBody>
      </p:sp>
      <p:grpSp>
        <p:nvGrpSpPr>
          <p:cNvPr id="4" name="Group 1"/>
          <p:cNvGrpSpPr>
            <a:grpSpLocks/>
          </p:cNvGrpSpPr>
          <p:nvPr/>
        </p:nvGrpSpPr>
        <p:grpSpPr bwMode="auto">
          <a:xfrm>
            <a:off x="7878904" y="152400"/>
            <a:ext cx="1188896" cy="647700"/>
            <a:chOff x="576" y="1051"/>
            <a:chExt cx="4941" cy="2690"/>
          </a:xfrm>
        </p:grpSpPr>
        <p:pic>
          <p:nvPicPr>
            <p:cNvPr id="5" name="Picture 2"/>
            <p:cNvPicPr>
              <a:picLocks noChangeAspect="1" noChangeArrowheads="1"/>
            </p:cNvPicPr>
            <p:nvPr/>
          </p:nvPicPr>
          <p:blipFill>
            <a:blip r:embed="rId2" cstate="print"/>
            <a:srcRect/>
            <a:stretch>
              <a:fillRect/>
            </a:stretch>
          </p:blipFill>
          <p:spPr bwMode="auto">
            <a:xfrm>
              <a:off x="576" y="1051"/>
              <a:ext cx="4942" cy="2691"/>
            </a:xfrm>
            <a:prstGeom prst="rect">
              <a:avLst/>
            </a:prstGeom>
            <a:noFill/>
            <a:ln w="9525">
              <a:noFill/>
              <a:round/>
              <a:headEnd/>
              <a:tailEnd/>
            </a:ln>
          </p:spPr>
        </p:pic>
        <p:sp>
          <p:nvSpPr>
            <p:cNvPr id="6"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549275" y="1600200"/>
            <a:ext cx="8042276" cy="5257799"/>
          </a:xfrm>
        </p:spPr>
        <p:txBody>
          <a:bodyPr>
            <a:normAutofit/>
          </a:bodyPr>
          <a:lstStyle/>
          <a:p>
            <a:r>
              <a:rPr lang="en-US" dirty="0" smtClean="0"/>
              <a:t>10-13TB transferred from Internet Archive to </a:t>
            </a:r>
            <a:r>
              <a:rPr lang="en-US" dirty="0" err="1" smtClean="0"/>
              <a:t>DuraCloud</a:t>
            </a:r>
            <a:r>
              <a:rPr lang="en-US" dirty="0" smtClean="0"/>
              <a:t> over wire</a:t>
            </a:r>
          </a:p>
          <a:p>
            <a:pPr lvl="1"/>
            <a:r>
              <a:rPr lang="en-US" dirty="0" smtClean="0"/>
              <a:t>Simple, without bandwidth limitations</a:t>
            </a:r>
          </a:p>
          <a:p>
            <a:r>
              <a:rPr lang="en-US" dirty="0" smtClean="0"/>
              <a:t>Became intimately familiar with our data</a:t>
            </a:r>
          </a:p>
          <a:p>
            <a:pPr lvl="1"/>
            <a:r>
              <a:rPr lang="en-US" dirty="0" smtClean="0"/>
              <a:t>Larger files in corpus than expected (GB+ files)</a:t>
            </a:r>
          </a:p>
          <a:p>
            <a:pPr lvl="1"/>
            <a:r>
              <a:rPr lang="en-US" dirty="0" smtClean="0"/>
              <a:t>Issues with “checksums”</a:t>
            </a:r>
          </a:p>
          <a:p>
            <a:pPr lvl="1"/>
            <a:r>
              <a:rPr lang="en-US" dirty="0" smtClean="0"/>
              <a:t>Need to know your data to efficiently manage it</a:t>
            </a:r>
          </a:p>
          <a:p>
            <a:r>
              <a:rPr lang="en-US" dirty="0" smtClean="0"/>
              <a:t>Spent less time moving data than checking / verifying data </a:t>
            </a:r>
          </a:p>
          <a:p>
            <a:pPr>
              <a:buNone/>
            </a:pPr>
            <a:endParaRPr lang="en-US" dirty="0" smtClean="0"/>
          </a:p>
        </p:txBody>
      </p:sp>
      <p:grpSp>
        <p:nvGrpSpPr>
          <p:cNvPr id="4" name="Group 1"/>
          <p:cNvGrpSpPr>
            <a:grpSpLocks/>
          </p:cNvGrpSpPr>
          <p:nvPr/>
        </p:nvGrpSpPr>
        <p:grpSpPr bwMode="auto">
          <a:xfrm>
            <a:off x="7878904" y="152400"/>
            <a:ext cx="1188896" cy="647700"/>
            <a:chOff x="576" y="1051"/>
            <a:chExt cx="4941" cy="2690"/>
          </a:xfrm>
        </p:grpSpPr>
        <p:pic>
          <p:nvPicPr>
            <p:cNvPr id="5" name="Picture 2"/>
            <p:cNvPicPr>
              <a:picLocks noChangeAspect="1" noChangeArrowheads="1"/>
            </p:cNvPicPr>
            <p:nvPr/>
          </p:nvPicPr>
          <p:blipFill>
            <a:blip r:embed="rId2" cstate="print"/>
            <a:srcRect/>
            <a:stretch>
              <a:fillRect/>
            </a:stretch>
          </p:blipFill>
          <p:spPr bwMode="auto">
            <a:xfrm>
              <a:off x="576" y="1051"/>
              <a:ext cx="4942" cy="2691"/>
            </a:xfrm>
            <a:prstGeom prst="rect">
              <a:avLst/>
            </a:prstGeom>
            <a:noFill/>
            <a:ln w="9525">
              <a:noFill/>
              <a:round/>
              <a:headEnd/>
              <a:tailEnd/>
            </a:ln>
          </p:spPr>
        </p:pic>
        <p:sp>
          <p:nvSpPr>
            <p:cNvPr id="6"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Perceptions about cloud </a:t>
            </a:r>
            <a:br>
              <a:rPr lang="en-US" dirty="0" smtClean="0"/>
            </a:br>
            <a:r>
              <a:rPr lang="en-US" dirty="0" smtClean="0"/>
              <a:t>infrastructure after pilot participation</a:t>
            </a:r>
            <a:endParaRPr lang="en-US" dirty="0"/>
          </a:p>
        </p:txBody>
      </p:sp>
      <p:sp>
        <p:nvSpPr>
          <p:cNvPr id="3" name="Content Placeholder 2"/>
          <p:cNvSpPr>
            <a:spLocks noGrp="1"/>
          </p:cNvSpPr>
          <p:nvPr>
            <p:ph idx="1"/>
          </p:nvPr>
        </p:nvSpPr>
        <p:spPr/>
        <p:txBody>
          <a:bodyPr>
            <a:normAutofit/>
          </a:bodyPr>
          <a:lstStyle/>
          <a:p>
            <a:r>
              <a:rPr lang="en-US" dirty="0" smtClean="0"/>
              <a:t>More possibilities than expected:</a:t>
            </a:r>
          </a:p>
          <a:p>
            <a:pPr lvl="1"/>
            <a:r>
              <a:rPr lang="en-US" dirty="0" smtClean="0"/>
              <a:t>Features</a:t>
            </a:r>
          </a:p>
          <a:p>
            <a:pPr lvl="1"/>
            <a:r>
              <a:rPr lang="en-US" dirty="0" smtClean="0"/>
              <a:t>Movement</a:t>
            </a:r>
          </a:p>
          <a:p>
            <a:pPr lvl="1"/>
            <a:r>
              <a:rPr lang="en-US" dirty="0" smtClean="0"/>
              <a:t>Support available from commercial providers.</a:t>
            </a:r>
          </a:p>
          <a:p>
            <a:pPr lvl="1"/>
            <a:r>
              <a:rPr lang="en-US" dirty="0" smtClean="0"/>
              <a:t>Increasing menus of choices</a:t>
            </a:r>
          </a:p>
          <a:p>
            <a:r>
              <a:rPr lang="en-US" dirty="0" smtClean="0"/>
              <a:t>There is no silver bullet</a:t>
            </a:r>
          </a:p>
          <a:p>
            <a:pPr lvl="1"/>
            <a:r>
              <a:rPr lang="en-US" dirty="0" smtClean="0"/>
              <a:t>Cloud is just a different endpoint for file storage</a:t>
            </a:r>
          </a:p>
          <a:p>
            <a:pPr lvl="1"/>
            <a:r>
              <a:rPr lang="en-US" dirty="0" smtClean="0"/>
              <a:t>It doesn’t solve all problems related to repository management</a:t>
            </a:r>
          </a:p>
        </p:txBody>
      </p:sp>
      <p:grpSp>
        <p:nvGrpSpPr>
          <p:cNvPr id="4" name="Group 1"/>
          <p:cNvGrpSpPr>
            <a:grpSpLocks/>
          </p:cNvGrpSpPr>
          <p:nvPr/>
        </p:nvGrpSpPr>
        <p:grpSpPr bwMode="auto">
          <a:xfrm>
            <a:off x="7878904" y="152400"/>
            <a:ext cx="1188896" cy="647700"/>
            <a:chOff x="576" y="1051"/>
            <a:chExt cx="4941" cy="2690"/>
          </a:xfrm>
        </p:grpSpPr>
        <p:pic>
          <p:nvPicPr>
            <p:cNvPr id="5" name="Picture 2"/>
            <p:cNvPicPr>
              <a:picLocks noChangeAspect="1" noChangeArrowheads="1"/>
            </p:cNvPicPr>
            <p:nvPr/>
          </p:nvPicPr>
          <p:blipFill>
            <a:blip r:embed="rId2" cstate="print"/>
            <a:srcRect/>
            <a:stretch>
              <a:fillRect/>
            </a:stretch>
          </p:blipFill>
          <p:spPr bwMode="auto">
            <a:xfrm>
              <a:off x="576" y="1051"/>
              <a:ext cx="4942" cy="2691"/>
            </a:xfrm>
            <a:prstGeom prst="rect">
              <a:avLst/>
            </a:prstGeom>
            <a:noFill/>
            <a:ln w="9525">
              <a:noFill/>
              <a:round/>
              <a:headEnd/>
              <a:tailEnd/>
            </a:ln>
          </p:spPr>
        </p:pic>
        <p:sp>
          <p:nvSpPr>
            <p:cNvPr id="6"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opportunities for cloud infrastructure &amp; BHL</a:t>
            </a:r>
            <a:endParaRPr lang="en-US" dirty="0"/>
          </a:p>
        </p:txBody>
      </p:sp>
      <p:sp>
        <p:nvSpPr>
          <p:cNvPr id="3" name="Content Placeholder 2"/>
          <p:cNvSpPr>
            <a:spLocks noGrp="1"/>
          </p:cNvSpPr>
          <p:nvPr>
            <p:ph idx="1"/>
          </p:nvPr>
        </p:nvSpPr>
        <p:spPr/>
        <p:txBody>
          <a:bodyPr>
            <a:normAutofit/>
          </a:bodyPr>
          <a:lstStyle/>
          <a:p>
            <a:r>
              <a:rPr lang="en-US" dirty="0" smtClean="0"/>
              <a:t>Depending on BHL partner needs/abilities use </a:t>
            </a:r>
            <a:r>
              <a:rPr lang="en-US" dirty="0" err="1" smtClean="0"/>
              <a:t>DuraCloud</a:t>
            </a:r>
            <a:r>
              <a:rPr lang="en-US" dirty="0" smtClean="0"/>
              <a:t> to transfer/synch files</a:t>
            </a:r>
          </a:p>
          <a:p>
            <a:r>
              <a:rPr lang="en-US" dirty="0" smtClean="0"/>
              <a:t>Seek research grants for data mining and include line items for </a:t>
            </a:r>
            <a:r>
              <a:rPr lang="en-US" dirty="0" err="1" smtClean="0"/>
              <a:t>DuraCloud</a:t>
            </a:r>
            <a:r>
              <a:rPr lang="en-US" dirty="0" smtClean="0"/>
              <a:t> hosting of BHL “research space” for multiple informatics projects.</a:t>
            </a:r>
          </a:p>
          <a:p>
            <a:r>
              <a:rPr lang="en-US" dirty="0" smtClean="0"/>
              <a:t>If “free” turns into “not so free” use </a:t>
            </a:r>
            <a:r>
              <a:rPr lang="en-US" dirty="0" err="1" smtClean="0"/>
              <a:t>DuraCloud</a:t>
            </a:r>
            <a:r>
              <a:rPr lang="en-US" dirty="0" smtClean="0"/>
              <a:t> as ongoing redundant preservation storage.</a:t>
            </a:r>
          </a:p>
          <a:p>
            <a:r>
              <a:rPr lang="en-US" dirty="0" smtClean="0"/>
              <a:t>As we explore synchronization across projects, is </a:t>
            </a:r>
            <a:r>
              <a:rPr lang="en-US" dirty="0" err="1" smtClean="0"/>
              <a:t>DuraCloud</a:t>
            </a:r>
            <a:r>
              <a:rPr lang="en-US" dirty="0" smtClean="0"/>
              <a:t> an alternative?</a:t>
            </a:r>
            <a:endParaRPr lang="en-US" dirty="0"/>
          </a:p>
        </p:txBody>
      </p:sp>
      <p:grpSp>
        <p:nvGrpSpPr>
          <p:cNvPr id="4" name="Group 1"/>
          <p:cNvGrpSpPr>
            <a:grpSpLocks/>
          </p:cNvGrpSpPr>
          <p:nvPr/>
        </p:nvGrpSpPr>
        <p:grpSpPr bwMode="auto">
          <a:xfrm>
            <a:off x="7878904" y="152400"/>
            <a:ext cx="1188896" cy="647700"/>
            <a:chOff x="576" y="1051"/>
            <a:chExt cx="4941" cy="2690"/>
          </a:xfrm>
        </p:grpSpPr>
        <p:pic>
          <p:nvPicPr>
            <p:cNvPr id="5" name="Picture 2"/>
            <p:cNvPicPr>
              <a:picLocks noChangeAspect="1" noChangeArrowheads="1"/>
            </p:cNvPicPr>
            <p:nvPr/>
          </p:nvPicPr>
          <p:blipFill>
            <a:blip r:embed="rId2" cstate="print"/>
            <a:srcRect/>
            <a:stretch>
              <a:fillRect/>
            </a:stretch>
          </p:blipFill>
          <p:spPr bwMode="auto">
            <a:xfrm>
              <a:off x="576" y="1051"/>
              <a:ext cx="4942" cy="2691"/>
            </a:xfrm>
            <a:prstGeom prst="rect">
              <a:avLst/>
            </a:prstGeom>
            <a:noFill/>
            <a:ln w="9525">
              <a:noFill/>
              <a:round/>
              <a:headEnd/>
              <a:tailEnd/>
            </a:ln>
          </p:spPr>
        </p:pic>
        <p:sp>
          <p:nvSpPr>
            <p:cNvPr id="6"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pPr defTabSz="457200"/>
              <a:endParaRPr lang="en-US">
                <a:latin typeface="Tw Cen MT" charset="0"/>
                <a:ea typeface="ＭＳ Ｐゴシック" charset="-128"/>
                <a:cs typeface="ＭＳ Ｐゴシック" charset="-128"/>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275420" y="152400"/>
            <a:ext cx="6498159" cy="3962400"/>
          </a:xfrm>
          <a:prstGeom prst="cloud">
            <a:avLst/>
          </a:prstGeom>
          <a:solidFill>
            <a:schemeClr val="bg1"/>
          </a:solid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a:grpSpLocks/>
          </p:cNvGrpSpPr>
          <p:nvPr/>
        </p:nvGrpSpPr>
        <p:grpSpPr bwMode="auto">
          <a:xfrm>
            <a:off x="5334000" y="762000"/>
            <a:ext cx="1981200" cy="1078442"/>
            <a:chOff x="576" y="1051"/>
            <a:chExt cx="4941" cy="2690"/>
          </a:xfrm>
        </p:grpSpPr>
        <p:pic>
          <p:nvPicPr>
            <p:cNvPr id="6" name="Picture 2"/>
            <p:cNvPicPr>
              <a:picLocks noChangeAspect="1" noChangeArrowheads="1"/>
            </p:cNvPicPr>
            <p:nvPr/>
          </p:nvPicPr>
          <p:blipFill>
            <a:blip r:embed="rId2" cstate="print"/>
            <a:srcRect/>
            <a:stretch>
              <a:fillRect/>
            </a:stretch>
          </p:blipFill>
          <p:spPr bwMode="auto">
            <a:xfrm>
              <a:off x="576" y="1051"/>
              <a:ext cx="4942" cy="2691"/>
            </a:xfrm>
            <a:prstGeom prst="rect">
              <a:avLst/>
            </a:prstGeom>
            <a:noFill/>
            <a:ln w="9525">
              <a:noFill/>
              <a:round/>
              <a:headEnd/>
              <a:tailEnd/>
            </a:ln>
          </p:spPr>
        </p:pic>
        <p:sp>
          <p:nvSpPr>
            <p:cNvPr id="7" name="Text Box 3"/>
            <p:cNvSpPr txBox="1">
              <a:spLocks noChangeArrowheads="1"/>
            </p:cNvSpPr>
            <p:nvPr/>
          </p:nvSpPr>
          <p:spPr bwMode="auto">
            <a:xfrm>
              <a:off x="576" y="1051"/>
              <a:ext cx="4942" cy="2691"/>
            </a:xfrm>
            <a:prstGeom prst="rect">
              <a:avLst/>
            </a:prstGeom>
            <a:noFill/>
            <a:ln w="9525">
              <a:noFill/>
              <a:round/>
              <a:headEnd/>
              <a:tailEnd/>
            </a:ln>
          </p:spPr>
          <p:txBody>
            <a:bodyPr wrap="none" anchor="ctr">
              <a:prstTxWarp prst="textNoShape">
                <a:avLst/>
              </a:prstTxWarp>
            </a:bodyPr>
            <a:lstStyle/>
            <a:p>
              <a:endParaRPr lang="en-US"/>
            </a:p>
          </p:txBody>
        </p:sp>
      </p:grpSp>
      <p:sp>
        <p:nvSpPr>
          <p:cNvPr id="8" name="Title 7"/>
          <p:cNvSpPr>
            <a:spLocks noGrp="1"/>
          </p:cNvSpPr>
          <p:nvPr>
            <p:ph type="title"/>
          </p:nvPr>
        </p:nvSpPr>
        <p:spPr>
          <a:xfrm>
            <a:off x="1316037" y="1676400"/>
            <a:ext cx="8056563" cy="1362075"/>
          </a:xfrm>
          <a:ln>
            <a:noFill/>
          </a:ln>
        </p:spPr>
        <p:txBody>
          <a:bodyPr/>
          <a:lstStyle/>
          <a:p>
            <a:r>
              <a:rPr lang="en-US" dirty="0" smtClean="0"/>
              <a:t>BHL in the cloud</a:t>
            </a:r>
            <a:endParaRPr lang="en-US" dirty="0"/>
          </a:p>
        </p:txBody>
      </p:sp>
      <p:sp>
        <p:nvSpPr>
          <p:cNvPr id="9" name="Text Placeholder 8"/>
          <p:cNvSpPr>
            <a:spLocks noGrp="1"/>
          </p:cNvSpPr>
          <p:nvPr>
            <p:ph type="body" idx="1"/>
          </p:nvPr>
        </p:nvSpPr>
        <p:spPr>
          <a:xfrm>
            <a:off x="2835275" y="4495800"/>
            <a:ext cx="6232525" cy="1500187"/>
          </a:xfrm>
        </p:spPr>
        <p:txBody>
          <a:bodyPr>
            <a:normAutofit/>
          </a:bodyPr>
          <a:lstStyle/>
          <a:p>
            <a:pPr algn="l"/>
            <a:endParaRPr lang="en-US" sz="2400" dirty="0" smtClean="0"/>
          </a:p>
          <a:p>
            <a:pPr algn="l"/>
            <a:r>
              <a:rPr lang="en-US" sz="2400" b="1" dirty="0" smtClean="0"/>
              <a:t>Tom Garnett</a:t>
            </a:r>
            <a:r>
              <a:rPr lang="en-US" sz="2400" dirty="0" smtClean="0"/>
              <a:t>, BHL Executive Director</a:t>
            </a:r>
          </a:p>
          <a:p>
            <a:pPr algn="l"/>
            <a:r>
              <a:rPr lang="en-US" sz="2400" b="1" dirty="0" smtClean="0"/>
              <a:t>Chris Freeland</a:t>
            </a:r>
            <a:r>
              <a:rPr lang="en-US" sz="2400" dirty="0" smtClean="0"/>
              <a:t>, BHL Technical Director</a:t>
            </a:r>
            <a:endParaRPr lang="en-US" sz="2400" dirty="0"/>
          </a:p>
        </p:txBody>
      </p:sp>
      <p:pic>
        <p:nvPicPr>
          <p:cNvPr id="11" name="Picture 10"/>
          <p:cNvPicPr>
            <a:picLocks noChangeAspect="1"/>
          </p:cNvPicPr>
          <p:nvPr/>
        </p:nvPicPr>
        <p:blipFill>
          <a:blip r:embed="rId3" cstate="print"/>
          <a:stretch>
            <a:fillRect/>
          </a:stretch>
        </p:blipFill>
        <p:spPr>
          <a:xfrm>
            <a:off x="1551520" y="3657600"/>
            <a:ext cx="1344080" cy="815409"/>
          </a:xfrm>
          <a:prstGeom prst="rect">
            <a:avLst/>
          </a:prstGeom>
        </p:spPr>
      </p:pic>
      <p:cxnSp>
        <p:nvCxnSpPr>
          <p:cNvPr id="13" name="Straight Connector 12"/>
          <p:cNvCxnSpPr>
            <a:stCxn id="11" idx="3"/>
          </p:cNvCxnSpPr>
          <p:nvPr/>
        </p:nvCxnSpPr>
        <p:spPr>
          <a:xfrm flipV="1">
            <a:off x="2895600" y="3657600"/>
            <a:ext cx="332320" cy="4077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1" idx="3"/>
          </p:cNvCxnSpPr>
          <p:nvPr/>
        </p:nvCxnSpPr>
        <p:spPr>
          <a:xfrm>
            <a:off x="2895600" y="4065305"/>
            <a:ext cx="332320" cy="407704"/>
          </a:xfrm>
          <a:prstGeom prst="line">
            <a:avLst/>
          </a:prstGeom>
        </p:spPr>
        <p:style>
          <a:lnRef idx="2">
            <a:schemeClr val="accent1"/>
          </a:lnRef>
          <a:fillRef idx="0">
            <a:schemeClr val="accent1"/>
          </a:fillRef>
          <a:effectRef idx="1">
            <a:schemeClr val="accent1"/>
          </a:effectRef>
          <a:fontRef idx="minor">
            <a:schemeClr val="tx1"/>
          </a:fontRef>
        </p:style>
      </p:cxnSp>
      <p:sp>
        <p:nvSpPr>
          <p:cNvPr id="10" name="Wave 9"/>
          <p:cNvSpPr/>
          <p:nvPr/>
        </p:nvSpPr>
        <p:spPr>
          <a:xfrm>
            <a:off x="3233388" y="3501772"/>
            <a:ext cx="2791880" cy="1080448"/>
          </a:xfrm>
          <a:prstGeom prst="wav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t>A Pilot Project</a:t>
            </a:r>
            <a:endParaRPr lang="en-US" sz="2800" b="1" dirty="0"/>
          </a:p>
        </p:txBody>
      </p:sp>
      <p:sp>
        <p:nvSpPr>
          <p:cNvPr id="15" name="Text Box 10"/>
          <p:cNvSpPr txBox="1">
            <a:spLocks noChangeArrowheads="1"/>
          </p:cNvSpPr>
          <p:nvPr/>
        </p:nvSpPr>
        <p:spPr bwMode="auto">
          <a:xfrm>
            <a:off x="2895600" y="5843587"/>
            <a:ext cx="3259138" cy="304800"/>
          </a:xfrm>
          <a:prstGeom prst="rect">
            <a:avLst/>
          </a:prstGeom>
          <a:noFill/>
          <a:ln w="9525">
            <a:noFill/>
            <a:miter lim="800000"/>
            <a:headEnd/>
            <a:tailEnd/>
          </a:ln>
          <a:effectLst/>
        </p:spPr>
        <p:txBody>
          <a:bodyPr wrap="none">
            <a:prstTxWarp prst="textNoShape">
              <a:avLst/>
            </a:prstTxWarp>
            <a:spAutoFit/>
          </a:bodyPr>
          <a:lstStyle/>
          <a:p>
            <a:r>
              <a:rPr lang="en-US" sz="1400" dirty="0">
                <a:latin typeface="Verdana" charset="0"/>
                <a:hlinkClick r:id="rId4"/>
              </a:rPr>
              <a:t>http://www.biodiversitylibrary.org</a:t>
            </a:r>
            <a:endParaRPr lang="en-US" sz="1400" dirty="0">
              <a:latin typeface="Verdana" charset="0"/>
            </a:endParaRPr>
          </a:p>
        </p:txBody>
      </p:sp>
      <p:pic>
        <p:nvPicPr>
          <p:cNvPr id="16" name="Picture 15"/>
          <p:cNvPicPr>
            <a:picLocks noChangeAspect="1"/>
          </p:cNvPicPr>
          <p:nvPr/>
        </p:nvPicPr>
        <p:blipFill>
          <a:blip r:embed="rId5" cstate="print"/>
          <a:stretch>
            <a:fillRect/>
          </a:stretch>
        </p:blipFill>
        <p:spPr>
          <a:xfrm>
            <a:off x="685800" y="532637"/>
            <a:ext cx="1907120" cy="68656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485900" y="838200"/>
            <a:ext cx="6248400" cy="2057400"/>
          </a:xfrm>
        </p:spPr>
        <p:txBody>
          <a:bodyPr/>
          <a:lstStyle/>
          <a:p>
            <a:r>
              <a:rPr lang="en-US" smtClean="0">
                <a:latin typeface="Arial Black" charset="0"/>
              </a:rPr>
              <a:t/>
            </a:r>
            <a:br>
              <a:rPr lang="en-US" smtClean="0">
                <a:latin typeface="Arial Black" charset="0"/>
              </a:rPr>
            </a:br>
            <a:r>
              <a:rPr lang="en-US" smtClean="0">
                <a:latin typeface="Arial Black" charset="0"/>
              </a:rPr>
              <a:t>WGBH </a:t>
            </a:r>
            <a:br>
              <a:rPr lang="en-US" smtClean="0">
                <a:latin typeface="Arial Black" charset="0"/>
              </a:rPr>
            </a:br>
            <a:r>
              <a:rPr lang="en-US" smtClean="0">
                <a:latin typeface="Arial Black" charset="0"/>
              </a:rPr>
              <a:t>DuraCloud Pilot</a:t>
            </a:r>
            <a:br>
              <a:rPr lang="en-US" smtClean="0">
                <a:latin typeface="Arial Black" charset="0"/>
              </a:rPr>
            </a:br>
            <a:endParaRPr lang="en-US" smtClean="0">
              <a:latin typeface="Arial Black" charset="0"/>
            </a:endParaRPr>
          </a:p>
        </p:txBody>
      </p:sp>
      <p:sp>
        <p:nvSpPr>
          <p:cNvPr id="13315" name="Subtitle 2"/>
          <p:cNvSpPr>
            <a:spLocks noGrp="1"/>
          </p:cNvSpPr>
          <p:nvPr>
            <p:ph type="subTitle" idx="1"/>
          </p:nvPr>
        </p:nvSpPr>
        <p:spPr>
          <a:xfrm>
            <a:off x="1485900" y="3124200"/>
            <a:ext cx="6248400" cy="3883025"/>
          </a:xfrm>
        </p:spPr>
        <p:txBody>
          <a:bodyPr/>
          <a:lstStyle/>
          <a:p>
            <a:pPr>
              <a:buFont typeface="Wingdings" charset="2"/>
              <a:buNone/>
            </a:pPr>
            <a:r>
              <a:rPr lang="en-US" smtClean="0"/>
              <a:t>Audio and video in the cloud</a:t>
            </a:r>
          </a:p>
          <a:p>
            <a:pPr>
              <a:buFont typeface="Wingdings" charset="2"/>
              <a:buNone/>
            </a:pPr>
            <a:endParaRPr lang="en-US" smtClean="0"/>
          </a:p>
          <a:p>
            <a:pPr>
              <a:buFont typeface="Wingdings" charset="2"/>
              <a:buNone/>
            </a:pPr>
            <a:r>
              <a:rPr lang="en-US" smtClean="0"/>
              <a:t>Digital Preservation Partners Meeting</a:t>
            </a:r>
          </a:p>
          <a:p>
            <a:pPr>
              <a:buFont typeface="Wingdings" charset="2"/>
              <a:buNone/>
            </a:pPr>
            <a:r>
              <a:rPr lang="en-US" smtClean="0"/>
              <a:t>Wednesday, July 21, 2010</a:t>
            </a:r>
          </a:p>
          <a:p>
            <a:pPr>
              <a:buFont typeface="Wingdings" charset="2"/>
              <a:buNone/>
            </a:pPr>
            <a:endParaRPr lang="en-US" smtClean="0"/>
          </a:p>
          <a:p>
            <a:pPr>
              <a:buFont typeface="Wingdings" charset="2"/>
              <a:buNone/>
            </a:pPr>
            <a:endParaRPr lang="en-US" smtClean="0"/>
          </a:p>
          <a:p>
            <a:pPr>
              <a:buFont typeface="Wingdings" charset="2"/>
              <a:buNone/>
            </a:pPr>
            <a:r>
              <a:rPr lang="en-US" smtClean="0"/>
              <a:t>Peter Pinch</a:t>
            </a:r>
          </a:p>
          <a:p>
            <a:pPr>
              <a:buFont typeface="Wingdings" charset="2"/>
              <a:buNone/>
            </a:pPr>
            <a:r>
              <a:rPr lang="en-US" smtClean="0"/>
              <a:t>Director of Technology for Interactive</a:t>
            </a:r>
          </a:p>
          <a:p>
            <a:pPr>
              <a:buFont typeface="Wingdings" charset="2"/>
              <a:buNone/>
            </a:pPr>
            <a:endParaRPr lang="en-US" smtClean="0"/>
          </a:p>
          <a:p>
            <a:pPr>
              <a:buFont typeface="Wingdings" charset="2"/>
              <a:buNone/>
            </a:pP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r>
              <a:rPr lang="en-US" smtClean="0"/>
              <a:t>WGBH Media Library and Archives</a:t>
            </a:r>
          </a:p>
        </p:txBody>
      </p:sp>
      <p:sp>
        <p:nvSpPr>
          <p:cNvPr id="8" name="Content Placeholder 7"/>
          <p:cNvSpPr>
            <a:spLocks noGrp="1"/>
          </p:cNvSpPr>
          <p:nvPr>
            <p:ph sz="half" idx="1"/>
          </p:nvPr>
        </p:nvSpPr>
        <p:spPr>
          <a:xfrm>
            <a:off x="742950" y="1457325"/>
            <a:ext cx="3835400" cy="436563"/>
          </a:xfrm>
        </p:spPr>
        <p:txBody>
          <a:bodyPr/>
          <a:lstStyle/>
          <a:p>
            <a:pPr>
              <a:defRPr/>
            </a:pPr>
            <a:endParaRPr lang="en-US"/>
          </a:p>
        </p:txBody>
      </p:sp>
      <p:sp>
        <p:nvSpPr>
          <p:cNvPr id="15365" name="Slide Number Placeholder 3"/>
          <p:cNvSpPr>
            <a:spLocks noGrp="1"/>
          </p:cNvSpPr>
          <p:nvPr>
            <p:ph type="sldNum" sz="quarter" idx="10"/>
          </p:nvPr>
        </p:nvSpPr>
        <p:spPr>
          <a:noFill/>
        </p:spPr>
        <p:txBody>
          <a:bodyPr/>
          <a:lstStyle/>
          <a:p>
            <a:fld id="{3D997035-DF63-4714-8AD9-23DB5F81DECD}" type="slidenum">
              <a:rPr lang="en-US"/>
              <a:pPr/>
              <a:t>36</a:t>
            </a:fld>
            <a:endParaRPr lang="en-US"/>
          </a:p>
        </p:txBody>
      </p:sp>
      <p:sp>
        <p:nvSpPr>
          <p:cNvPr id="15366" name="Footer Placeholder 4"/>
          <p:cNvSpPr>
            <a:spLocks noGrp="1"/>
          </p:cNvSpPr>
          <p:nvPr>
            <p:ph type="ftr" sz="quarter" idx="11"/>
          </p:nvPr>
        </p:nvSpPr>
        <p:spPr>
          <a:noFill/>
        </p:spPr>
        <p:txBody>
          <a:bodyPr/>
          <a:lstStyle/>
          <a:p>
            <a:r>
              <a:rPr lang="en-US"/>
              <a:t>© 2010 WGBH </a:t>
            </a:r>
            <a:endParaRPr lang="en-US" sz="2400"/>
          </a:p>
        </p:txBody>
      </p:sp>
      <p:pic>
        <p:nvPicPr>
          <p:cNvPr id="15367" name="Picture 7"/>
          <p:cNvPicPr>
            <a:picLocks noChangeAspect="1" noChangeArrowheads="1"/>
          </p:cNvPicPr>
          <p:nvPr/>
        </p:nvPicPr>
        <p:blipFill>
          <a:blip r:embed="rId3" cstate="print"/>
          <a:srcRect t="22884" b="22935"/>
          <a:stretch>
            <a:fillRect/>
          </a:stretch>
        </p:blipFill>
        <p:spPr bwMode="auto">
          <a:xfrm>
            <a:off x="742950" y="1457325"/>
            <a:ext cx="5370513" cy="5089525"/>
          </a:xfrm>
          <a:prstGeom prst="rect">
            <a:avLst/>
          </a:prstGeom>
          <a:noFill/>
          <a:ln w="12700">
            <a:noFill/>
            <a:miter lim="800000"/>
            <a:headEnd/>
            <a:tailEnd/>
          </a:ln>
          <a:effectLst>
            <a:outerShdw dist="76199" dir="2700000" algn="ctr" rotWithShape="0">
              <a:schemeClr val="bg2">
                <a:alpha val="25000"/>
              </a:schemeClr>
            </a:outerShdw>
          </a:effectLst>
        </p:spPr>
      </p:pic>
      <p:pic>
        <p:nvPicPr>
          <p:cNvPr id="15368" name="Picture 8"/>
          <p:cNvPicPr>
            <a:picLocks noChangeAspect="1" noChangeArrowheads="1"/>
          </p:cNvPicPr>
          <p:nvPr/>
        </p:nvPicPr>
        <p:blipFill>
          <a:blip r:embed="rId4" cstate="print"/>
          <a:srcRect l="4921" r="5078"/>
          <a:stretch>
            <a:fillRect/>
          </a:stretch>
        </p:blipFill>
        <p:spPr bwMode="auto">
          <a:xfrm>
            <a:off x="6324600" y="1452563"/>
            <a:ext cx="1990725" cy="1493837"/>
          </a:xfrm>
          <a:prstGeom prst="rect">
            <a:avLst/>
          </a:prstGeom>
          <a:noFill/>
          <a:ln w="12700">
            <a:noFill/>
            <a:miter lim="800000"/>
            <a:headEnd/>
            <a:tailEnd/>
          </a:ln>
          <a:effectLst>
            <a:outerShdw dist="76199" dir="2700000" algn="ctr" rotWithShape="0">
              <a:schemeClr val="bg2">
                <a:alpha val="25000"/>
              </a:schemeClr>
            </a:outerShdw>
          </a:effectLst>
        </p:spPr>
      </p:pic>
      <p:pic>
        <p:nvPicPr>
          <p:cNvPr id="15369" name="Picture 9"/>
          <p:cNvPicPr>
            <a:picLocks noChangeAspect="1" noChangeArrowheads="1"/>
          </p:cNvPicPr>
          <p:nvPr/>
        </p:nvPicPr>
        <p:blipFill>
          <a:blip r:embed="rId5" cstate="print"/>
          <a:srcRect l="4921" r="5078"/>
          <a:stretch>
            <a:fillRect/>
          </a:stretch>
        </p:blipFill>
        <p:spPr bwMode="auto">
          <a:xfrm>
            <a:off x="6315075" y="3255963"/>
            <a:ext cx="1990725" cy="1492250"/>
          </a:xfrm>
          <a:prstGeom prst="rect">
            <a:avLst/>
          </a:prstGeom>
          <a:noFill/>
          <a:ln w="12700">
            <a:noFill/>
            <a:miter lim="800000"/>
            <a:headEnd/>
            <a:tailEnd/>
          </a:ln>
          <a:effectLst>
            <a:outerShdw dist="76199" dir="2700000" algn="ctr" rotWithShape="0">
              <a:schemeClr val="bg2">
                <a:alpha val="25000"/>
              </a:schemeClr>
            </a:outerShdw>
          </a:effectLst>
        </p:spPr>
      </p:pic>
      <p:pic>
        <p:nvPicPr>
          <p:cNvPr id="15370" name="Picture 10"/>
          <p:cNvPicPr>
            <a:picLocks noChangeAspect="1" noChangeArrowheads="1"/>
          </p:cNvPicPr>
          <p:nvPr/>
        </p:nvPicPr>
        <p:blipFill>
          <a:blip r:embed="rId6" cstate="print"/>
          <a:srcRect l="2597" r="2402"/>
          <a:stretch>
            <a:fillRect/>
          </a:stretch>
        </p:blipFill>
        <p:spPr bwMode="auto">
          <a:xfrm>
            <a:off x="6324600" y="5057775"/>
            <a:ext cx="1990725" cy="1493838"/>
          </a:xfrm>
          <a:prstGeom prst="rect">
            <a:avLst/>
          </a:prstGeom>
          <a:noFill/>
          <a:ln w="12700">
            <a:noFill/>
            <a:miter lim="800000"/>
            <a:headEnd/>
            <a:tailEnd/>
          </a:ln>
          <a:effectLst>
            <a:outerShdw dist="76199" dir="2700000" algn="ctr" rotWithShape="0">
              <a:schemeClr val="bg2">
                <a:alpha val="25000"/>
              </a:scheme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4"/>
          <p:cNvSpPr>
            <a:spLocks noGrp="1"/>
          </p:cNvSpPr>
          <p:nvPr>
            <p:ph type="title"/>
          </p:nvPr>
        </p:nvSpPr>
        <p:spPr/>
        <p:txBody>
          <a:bodyPr/>
          <a:lstStyle/>
          <a:p>
            <a:r>
              <a:rPr lang="en-US" smtClean="0"/>
              <a:t>DuraCloud Pilot Goals</a:t>
            </a:r>
          </a:p>
        </p:txBody>
      </p:sp>
      <p:sp>
        <p:nvSpPr>
          <p:cNvPr id="117764" name="Slide Number Placeholder 2"/>
          <p:cNvSpPr txBox="1">
            <a:spLocks noGrp="1"/>
          </p:cNvSpPr>
          <p:nvPr/>
        </p:nvSpPr>
        <p:spPr bwMode="auto">
          <a:xfrm>
            <a:off x="8305800" y="762000"/>
            <a:ext cx="838200" cy="269875"/>
          </a:xfrm>
          <a:prstGeom prst="rect">
            <a:avLst/>
          </a:prstGeom>
          <a:noFill/>
          <a:ln w="12700">
            <a:noFill/>
            <a:miter lim="800000"/>
            <a:headEnd/>
            <a:tailEnd/>
          </a:ln>
        </p:spPr>
        <p:txBody>
          <a:bodyPr lIns="90488" tIns="44450" rIns="90488" bIns="44450" anchor="b"/>
          <a:lstStyle/>
          <a:p>
            <a:pPr algn="r" eaLnBrk="0" hangingPunct="0">
              <a:lnSpc>
                <a:spcPct val="80000"/>
              </a:lnSpc>
            </a:pPr>
            <a:fld id="{2F3467D2-35E7-470B-9D04-CAB86876DF44}" type="slidenum">
              <a:rPr lang="en-US" sz="1200"/>
              <a:pPr algn="r" eaLnBrk="0" hangingPunct="0">
                <a:lnSpc>
                  <a:spcPct val="80000"/>
                </a:lnSpc>
              </a:pPr>
              <a:t>37</a:t>
            </a:fld>
            <a:endParaRPr lang="en-US" sz="1200"/>
          </a:p>
        </p:txBody>
      </p:sp>
      <p:sp>
        <p:nvSpPr>
          <p:cNvPr id="117765" name="Footer Placeholder 3"/>
          <p:cNvSpPr txBox="1">
            <a:spLocks noGrp="1"/>
          </p:cNvSpPr>
          <p:nvPr/>
        </p:nvSpPr>
        <p:spPr bwMode="auto">
          <a:xfrm>
            <a:off x="1044575" y="6553200"/>
            <a:ext cx="2895600" cy="228600"/>
          </a:xfrm>
          <a:prstGeom prst="rect">
            <a:avLst/>
          </a:prstGeom>
          <a:noFill/>
          <a:ln w="12700">
            <a:noFill/>
            <a:miter lim="800000"/>
            <a:headEnd/>
            <a:tailEnd/>
          </a:ln>
        </p:spPr>
        <p:txBody>
          <a:bodyPr anchor="b"/>
          <a:lstStyle/>
          <a:p>
            <a:pPr eaLnBrk="0" hangingPunct="0">
              <a:lnSpc>
                <a:spcPct val="80000"/>
              </a:lnSpc>
            </a:pPr>
            <a:r>
              <a:rPr lang="en-US" sz="900" b="0">
                <a:solidFill>
                  <a:srgbClr val="49484A"/>
                </a:solidFill>
                <a:cs typeface="Arial" charset="0"/>
              </a:rPr>
              <a:t>© 2010 WGBH </a:t>
            </a:r>
            <a:endParaRPr lang="en-US" sz="900" b="0">
              <a:solidFill>
                <a:srgbClr val="49484A"/>
              </a:solidFill>
              <a:latin typeface="Times" charset="0"/>
              <a:cs typeface="Arial" charset="0"/>
            </a:endParaRPr>
          </a:p>
        </p:txBody>
      </p:sp>
      <p:sp>
        <p:nvSpPr>
          <p:cNvPr id="117766" name="Rectangle 6"/>
          <p:cNvSpPr>
            <a:spLocks noChangeArrowheads="1"/>
          </p:cNvSpPr>
          <p:nvPr/>
        </p:nvSpPr>
        <p:spPr bwMode="auto">
          <a:xfrm>
            <a:off x="742950" y="1438275"/>
            <a:ext cx="7772400" cy="4114800"/>
          </a:xfrm>
          <a:prstGeom prst="rect">
            <a:avLst/>
          </a:prstGeom>
          <a:noFill/>
          <a:ln w="9525">
            <a:noFill/>
            <a:miter lim="800000"/>
            <a:headEnd/>
            <a:tailEnd/>
          </a:ln>
        </p:spPr>
        <p:txBody>
          <a:bodyPr/>
          <a:lstStyle/>
          <a:p>
            <a:pPr marL="285750" indent="-285750" eaLnBrk="0" hangingPunct="0">
              <a:lnSpc>
                <a:spcPct val="104000"/>
              </a:lnSpc>
              <a:buClr>
                <a:srgbClr val="0091B5"/>
              </a:buClr>
              <a:buFont typeface="Wingdings" charset="2"/>
              <a:buChar char="§"/>
            </a:pPr>
            <a:r>
              <a:rPr lang="en-US" sz="2800" b="0">
                <a:solidFill>
                  <a:srgbClr val="49484A"/>
                </a:solidFill>
              </a:rPr>
              <a:t>Access</a:t>
            </a:r>
          </a:p>
          <a:p>
            <a:pPr marL="684213" lvl="1" indent="-284163" eaLnBrk="0" hangingPunct="0">
              <a:lnSpc>
                <a:spcPct val="104000"/>
              </a:lnSpc>
              <a:buClr>
                <a:srgbClr val="0091B5"/>
              </a:buClr>
              <a:buSzPct val="85000"/>
              <a:buFontTx/>
              <a:buChar char="—"/>
            </a:pPr>
            <a:r>
              <a:rPr lang="en-US" sz="2800" b="0">
                <a:solidFill>
                  <a:srgbClr val="49484A"/>
                </a:solidFill>
              </a:rPr>
              <a:t> Streaming video</a:t>
            </a:r>
          </a:p>
          <a:p>
            <a:pPr marL="684213" lvl="1" indent="-284163" eaLnBrk="0" hangingPunct="0">
              <a:lnSpc>
                <a:spcPct val="104000"/>
              </a:lnSpc>
              <a:buClr>
                <a:srgbClr val="0091B5"/>
              </a:buClr>
              <a:buSzPct val="85000"/>
              <a:buFontTx/>
              <a:buChar char="—"/>
            </a:pPr>
            <a:r>
              <a:rPr lang="en-US" sz="2800" b="0">
                <a:solidFill>
                  <a:srgbClr val="49484A"/>
                </a:solidFill>
              </a:rPr>
              <a:t> Integration with </a:t>
            </a:r>
            <a:r>
              <a:rPr lang="en-US" sz="2800" b="0">
                <a:solidFill>
                  <a:srgbClr val="49484A"/>
                </a:solidFill>
                <a:hlinkClick r:id="rId3"/>
              </a:rPr>
              <a:t>http://openvault.wgbh.org</a:t>
            </a:r>
            <a:endParaRPr lang="en-US" sz="2800" b="0">
              <a:solidFill>
                <a:srgbClr val="49484A"/>
              </a:solidFill>
            </a:endParaRPr>
          </a:p>
          <a:p>
            <a:pPr marL="684213" lvl="1" indent="-284163" eaLnBrk="0" hangingPunct="0">
              <a:lnSpc>
                <a:spcPct val="104000"/>
              </a:lnSpc>
              <a:buClr>
                <a:srgbClr val="0091B5"/>
              </a:buClr>
              <a:buSzPct val="85000"/>
              <a:buFontTx/>
              <a:buChar char="—"/>
            </a:pPr>
            <a:r>
              <a:rPr lang="en-US" sz="2800" b="0">
                <a:solidFill>
                  <a:srgbClr val="49484A"/>
                </a:solidFill>
              </a:rPr>
              <a:t> Cost savings?</a:t>
            </a:r>
          </a:p>
          <a:p>
            <a:pPr marL="684213" lvl="1" indent="-284163" eaLnBrk="0" hangingPunct="0">
              <a:lnSpc>
                <a:spcPct val="104000"/>
              </a:lnSpc>
              <a:buClr>
                <a:srgbClr val="0091B5"/>
              </a:buClr>
              <a:buSzPct val="85000"/>
              <a:buFontTx/>
              <a:buChar char="—"/>
            </a:pPr>
            <a:r>
              <a:rPr lang="en-US" sz="2800" b="0">
                <a:solidFill>
                  <a:srgbClr val="49484A"/>
                </a:solidFill>
              </a:rPr>
              <a:t> Improved sustainability?</a:t>
            </a:r>
          </a:p>
          <a:p>
            <a:pPr marL="285750" indent="-285750" eaLnBrk="0" hangingPunct="0">
              <a:lnSpc>
                <a:spcPct val="104000"/>
              </a:lnSpc>
              <a:buClr>
                <a:srgbClr val="0091B5"/>
              </a:buClr>
              <a:buFont typeface="Wingdings" charset="2"/>
              <a:buChar char="§"/>
            </a:pPr>
            <a:r>
              <a:rPr lang="en-US" sz="2800" b="0">
                <a:solidFill>
                  <a:srgbClr val="49484A"/>
                </a:solidFill>
              </a:rPr>
              <a:t>Preservation</a:t>
            </a:r>
          </a:p>
          <a:p>
            <a:pPr marL="684213" lvl="1" indent="-284163" eaLnBrk="0" hangingPunct="0">
              <a:lnSpc>
                <a:spcPct val="104000"/>
              </a:lnSpc>
              <a:buClr>
                <a:srgbClr val="0091B5"/>
              </a:buClr>
              <a:buSzPct val="85000"/>
              <a:buFontTx/>
              <a:buChar char="—"/>
            </a:pPr>
            <a:r>
              <a:rPr lang="en-US" sz="2800" b="0">
                <a:solidFill>
                  <a:srgbClr val="49484A"/>
                </a:solidFill>
              </a:rPr>
              <a:t> Uncompressed audio and video storage</a:t>
            </a:r>
          </a:p>
          <a:p>
            <a:pPr marL="684213" lvl="1" indent="-284163" eaLnBrk="0" hangingPunct="0">
              <a:lnSpc>
                <a:spcPct val="104000"/>
              </a:lnSpc>
              <a:buClr>
                <a:srgbClr val="0091B5"/>
              </a:buClr>
              <a:buSzPct val="85000"/>
              <a:buFontTx/>
              <a:buChar char="—"/>
            </a:pPr>
            <a:r>
              <a:rPr lang="en-US" sz="2800" b="0">
                <a:solidFill>
                  <a:srgbClr val="49484A"/>
                </a:solidFill>
              </a:rPr>
              <a:t> Cost Savings?</a:t>
            </a:r>
          </a:p>
          <a:p>
            <a:pPr marL="684213" lvl="1" indent="-284163" eaLnBrk="0" hangingPunct="0">
              <a:lnSpc>
                <a:spcPct val="104000"/>
              </a:lnSpc>
              <a:buClr>
                <a:srgbClr val="0091B5"/>
              </a:buClr>
              <a:buSzPct val="85000"/>
              <a:buFontTx/>
              <a:buChar char="—"/>
            </a:pPr>
            <a:r>
              <a:rPr lang="en-US" sz="2800" b="0">
                <a:solidFill>
                  <a:srgbClr val="49484A"/>
                </a:solidFill>
              </a:rPr>
              <a:t> Improved reliability?</a:t>
            </a:r>
          </a:p>
          <a:p>
            <a:pPr marL="285750" indent="-285750" eaLnBrk="0" hangingPunct="0">
              <a:lnSpc>
                <a:spcPct val="104000"/>
              </a:lnSpc>
              <a:buClr>
                <a:srgbClr val="0091B5"/>
              </a:buClr>
              <a:buFont typeface="Wingdings" charset="2"/>
              <a:buChar char="§"/>
            </a:pPr>
            <a:r>
              <a:rPr lang="en-US" sz="2800" b="0">
                <a:solidFill>
                  <a:srgbClr val="49484A"/>
                </a:solidFill>
              </a:rPr>
              <a:t>Future Services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4"/>
          <p:cNvSpPr>
            <a:spLocks noGrp="1"/>
          </p:cNvSpPr>
          <p:nvPr>
            <p:ph type="title"/>
          </p:nvPr>
        </p:nvSpPr>
        <p:spPr/>
        <p:txBody>
          <a:bodyPr/>
          <a:lstStyle/>
          <a:p>
            <a:r>
              <a:rPr lang="en-US" smtClean="0"/>
              <a:t>DuraCloud Use Case: American Archive Pilot</a:t>
            </a:r>
          </a:p>
        </p:txBody>
      </p:sp>
      <p:sp>
        <p:nvSpPr>
          <p:cNvPr id="119811" name="Slide Number Placeholder 2"/>
          <p:cNvSpPr txBox="1">
            <a:spLocks noGrp="1"/>
          </p:cNvSpPr>
          <p:nvPr/>
        </p:nvSpPr>
        <p:spPr bwMode="auto">
          <a:xfrm>
            <a:off x="8305800" y="762000"/>
            <a:ext cx="838200" cy="269875"/>
          </a:xfrm>
          <a:prstGeom prst="rect">
            <a:avLst/>
          </a:prstGeom>
          <a:noFill/>
          <a:ln w="12700">
            <a:noFill/>
            <a:miter lim="800000"/>
            <a:headEnd/>
            <a:tailEnd/>
          </a:ln>
        </p:spPr>
        <p:txBody>
          <a:bodyPr lIns="90488" tIns="44450" rIns="90488" bIns="44450" anchor="b"/>
          <a:lstStyle/>
          <a:p>
            <a:pPr algn="r" eaLnBrk="0" hangingPunct="0">
              <a:lnSpc>
                <a:spcPct val="80000"/>
              </a:lnSpc>
            </a:pPr>
            <a:fld id="{7C832D34-407E-4264-822C-00E530B31C50}" type="slidenum">
              <a:rPr lang="en-US" sz="1200"/>
              <a:pPr algn="r" eaLnBrk="0" hangingPunct="0">
                <a:lnSpc>
                  <a:spcPct val="80000"/>
                </a:lnSpc>
              </a:pPr>
              <a:t>38</a:t>
            </a:fld>
            <a:endParaRPr lang="en-US" sz="1200"/>
          </a:p>
        </p:txBody>
      </p:sp>
      <p:sp>
        <p:nvSpPr>
          <p:cNvPr id="119812" name="Footer Placeholder 3"/>
          <p:cNvSpPr txBox="1">
            <a:spLocks noGrp="1"/>
          </p:cNvSpPr>
          <p:nvPr/>
        </p:nvSpPr>
        <p:spPr bwMode="auto">
          <a:xfrm>
            <a:off x="1044575" y="6553200"/>
            <a:ext cx="2895600" cy="228600"/>
          </a:xfrm>
          <a:prstGeom prst="rect">
            <a:avLst/>
          </a:prstGeom>
          <a:noFill/>
          <a:ln w="12700">
            <a:noFill/>
            <a:miter lim="800000"/>
            <a:headEnd/>
            <a:tailEnd/>
          </a:ln>
        </p:spPr>
        <p:txBody>
          <a:bodyPr anchor="b"/>
          <a:lstStyle/>
          <a:p>
            <a:pPr eaLnBrk="0" hangingPunct="0">
              <a:lnSpc>
                <a:spcPct val="80000"/>
              </a:lnSpc>
            </a:pPr>
            <a:r>
              <a:rPr lang="en-US" sz="900" b="0">
                <a:solidFill>
                  <a:srgbClr val="49484A"/>
                </a:solidFill>
                <a:cs typeface="Arial" charset="0"/>
              </a:rPr>
              <a:t>© 2010 WGBH </a:t>
            </a:r>
            <a:endParaRPr lang="en-US" sz="900" b="0">
              <a:solidFill>
                <a:srgbClr val="49484A"/>
              </a:solidFill>
              <a:latin typeface="Times" charset="0"/>
              <a:cs typeface="Arial" charset="0"/>
            </a:endParaRPr>
          </a:p>
        </p:txBody>
      </p:sp>
      <p:sp>
        <p:nvSpPr>
          <p:cNvPr id="119813" name="Rectangle 5"/>
          <p:cNvSpPr>
            <a:spLocks noChangeArrowheads="1"/>
          </p:cNvSpPr>
          <p:nvPr/>
        </p:nvSpPr>
        <p:spPr bwMode="auto">
          <a:xfrm>
            <a:off x="742950" y="1438275"/>
            <a:ext cx="7772400" cy="5114925"/>
          </a:xfrm>
          <a:prstGeom prst="rect">
            <a:avLst/>
          </a:prstGeom>
          <a:noFill/>
          <a:ln w="9525">
            <a:noFill/>
            <a:miter lim="800000"/>
            <a:headEnd/>
            <a:tailEnd/>
          </a:ln>
        </p:spPr>
        <p:txBody>
          <a:bodyPr/>
          <a:lstStyle/>
          <a:p>
            <a:pPr marL="285750" indent="-285750" eaLnBrk="0" hangingPunct="0">
              <a:lnSpc>
                <a:spcPct val="104000"/>
              </a:lnSpc>
              <a:buClr>
                <a:srgbClr val="0091B5"/>
              </a:buClr>
              <a:buFont typeface="Wingdings" charset="2"/>
              <a:buChar char="§"/>
            </a:pPr>
            <a:r>
              <a:rPr lang="en-US" sz="2800" b="0">
                <a:solidFill>
                  <a:srgbClr val="000000"/>
                </a:solidFill>
                <a:cs typeface="Arial Unicode MS" charset="0"/>
              </a:rPr>
              <a:t>CPB pilot project, 20 stations including WGBH</a:t>
            </a:r>
          </a:p>
          <a:p>
            <a:pPr marL="795338" lvl="1" indent="-395288" eaLnBrk="0" hangingPunct="0">
              <a:lnSpc>
                <a:spcPct val="104000"/>
              </a:lnSpc>
              <a:buClr>
                <a:srgbClr val="0091B5"/>
              </a:buClr>
              <a:buSzPct val="85000"/>
              <a:buFontTx/>
              <a:buChar char="—"/>
            </a:pPr>
            <a:r>
              <a:rPr lang="en-US" sz="2800" b="0">
                <a:solidFill>
                  <a:srgbClr val="000000"/>
                </a:solidFill>
                <a:cs typeface="Arial Unicode MS" charset="0"/>
              </a:rPr>
              <a:t>civil rights era and World War II</a:t>
            </a:r>
          </a:p>
          <a:p>
            <a:pPr marL="795338" lvl="1" indent="-395288" eaLnBrk="0" hangingPunct="0">
              <a:lnSpc>
                <a:spcPct val="104000"/>
              </a:lnSpc>
              <a:buClr>
                <a:srgbClr val="0091B5"/>
              </a:buClr>
              <a:buSzPct val="85000"/>
              <a:buFontTx/>
              <a:buChar char="—"/>
            </a:pPr>
            <a:r>
              <a:rPr lang="en-US" sz="2800" b="0">
                <a:solidFill>
                  <a:srgbClr val="000000"/>
                </a:solidFill>
                <a:cs typeface="Arial Unicode MS" charset="0"/>
              </a:rPr>
              <a:t>Stations responsible for preservation &amp;   hosting</a:t>
            </a:r>
            <a:endParaRPr lang="en-US" sz="2800" b="0">
              <a:solidFill>
                <a:srgbClr val="49484A"/>
              </a:solidFill>
            </a:endParaRPr>
          </a:p>
          <a:p>
            <a:pPr marL="285750" indent="-285750" eaLnBrk="0" hangingPunct="0">
              <a:lnSpc>
                <a:spcPct val="104000"/>
              </a:lnSpc>
              <a:buClr>
                <a:srgbClr val="0091B5"/>
              </a:buClr>
              <a:buFont typeface="Wingdings" charset="2"/>
              <a:buChar char="§"/>
            </a:pPr>
            <a:r>
              <a:rPr lang="en-US" sz="2800" b="0">
                <a:solidFill>
                  <a:srgbClr val="49484A"/>
                </a:solidFill>
              </a:rPr>
              <a:t>Preservation</a:t>
            </a:r>
          </a:p>
          <a:p>
            <a:pPr marL="795338" lvl="1" indent="-395288" eaLnBrk="0" hangingPunct="0">
              <a:lnSpc>
                <a:spcPct val="104000"/>
              </a:lnSpc>
              <a:buClr>
                <a:srgbClr val="0091B5"/>
              </a:buClr>
              <a:buSzPct val="85000"/>
              <a:buFontTx/>
              <a:buChar char="—"/>
            </a:pPr>
            <a:r>
              <a:rPr lang="en-US" sz="2800" b="0">
                <a:solidFill>
                  <a:srgbClr val="49484A"/>
                </a:solidFill>
              </a:rPr>
              <a:t>110 hrs of video, 8.5 TB</a:t>
            </a:r>
          </a:p>
          <a:p>
            <a:pPr marL="795338" lvl="1" indent="-395288" eaLnBrk="0" hangingPunct="0">
              <a:lnSpc>
                <a:spcPct val="104000"/>
              </a:lnSpc>
              <a:buClr>
                <a:srgbClr val="0091B5"/>
              </a:buClr>
              <a:buSzPct val="85000"/>
              <a:buFontTx/>
              <a:buChar char="—"/>
            </a:pPr>
            <a:r>
              <a:rPr lang="en-US" sz="2800" b="0">
                <a:solidFill>
                  <a:srgbClr val="49484A"/>
                </a:solidFill>
              </a:rPr>
              <a:t>120 hrs of audio, 150 GB</a:t>
            </a:r>
          </a:p>
          <a:p>
            <a:pPr marL="285750" indent="-285750" eaLnBrk="0" hangingPunct="0">
              <a:lnSpc>
                <a:spcPct val="104000"/>
              </a:lnSpc>
              <a:buClr>
                <a:srgbClr val="0091B5"/>
              </a:buClr>
              <a:buFont typeface="Wingdings" charset="2"/>
              <a:buChar char="§"/>
            </a:pPr>
            <a:r>
              <a:rPr lang="en-US" sz="2800" b="0">
                <a:solidFill>
                  <a:srgbClr val="49484A"/>
                </a:solidFill>
              </a:rPr>
              <a:t>Access (streaming)</a:t>
            </a:r>
          </a:p>
          <a:p>
            <a:pPr marL="795338" lvl="1" indent="-395288" eaLnBrk="0" hangingPunct="0">
              <a:lnSpc>
                <a:spcPct val="104000"/>
              </a:lnSpc>
              <a:buClr>
                <a:srgbClr val="0091B5"/>
              </a:buClr>
              <a:buSzPct val="85000"/>
              <a:buFontTx/>
              <a:buChar char="—"/>
            </a:pPr>
            <a:r>
              <a:rPr lang="en-US" sz="2800" b="0">
                <a:solidFill>
                  <a:srgbClr val="49484A"/>
                </a:solidFill>
              </a:rPr>
              <a:t>12GB of H.264 video</a:t>
            </a:r>
          </a:p>
          <a:p>
            <a:pPr marL="795338" lvl="1" indent="-395288" eaLnBrk="0" hangingPunct="0">
              <a:lnSpc>
                <a:spcPct val="104000"/>
              </a:lnSpc>
              <a:buClr>
                <a:srgbClr val="0091B5"/>
              </a:buClr>
              <a:buSzPct val="85000"/>
              <a:buFontTx/>
              <a:buChar char="—"/>
            </a:pPr>
            <a:r>
              <a:rPr lang="en-US" sz="2800" b="0">
                <a:solidFill>
                  <a:srgbClr val="49484A"/>
                </a:solidFill>
              </a:rPr>
              <a:t>4GB of mp3 audio</a:t>
            </a:r>
          </a:p>
          <a:p>
            <a:pPr marL="795338" lvl="1" indent="-395288" eaLnBrk="0" hangingPunct="0">
              <a:lnSpc>
                <a:spcPct val="104000"/>
              </a:lnSpc>
              <a:buClr>
                <a:srgbClr val="0091B5"/>
              </a:buClr>
              <a:buSzPct val="85000"/>
              <a:buFontTx/>
              <a:buChar char="—"/>
            </a:pPr>
            <a:endParaRPr lang="en-US" sz="2800" b="0">
              <a:solidFill>
                <a:srgbClr val="49484A"/>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p:txBody>
          <a:bodyPr/>
          <a:lstStyle/>
          <a:p>
            <a:r>
              <a:rPr lang="en-US" smtClean="0"/>
              <a:t>Preservation using DuraCloud</a:t>
            </a:r>
          </a:p>
        </p:txBody>
      </p:sp>
      <p:sp>
        <p:nvSpPr>
          <p:cNvPr id="16389" name="Slide Number Placeholder 4"/>
          <p:cNvSpPr>
            <a:spLocks noGrp="1"/>
          </p:cNvSpPr>
          <p:nvPr>
            <p:ph type="sldNum" sz="quarter" idx="13"/>
          </p:nvPr>
        </p:nvSpPr>
        <p:spPr>
          <a:noFill/>
        </p:spPr>
        <p:txBody>
          <a:bodyPr/>
          <a:lstStyle/>
          <a:p>
            <a:fld id="{257E9D9B-B674-4B8C-A479-0DE00E7622DC}" type="slidenum">
              <a:rPr lang="en-US"/>
              <a:pPr/>
              <a:t>39</a:t>
            </a:fld>
            <a:endParaRPr lang="en-US"/>
          </a:p>
        </p:txBody>
      </p:sp>
      <p:sp>
        <p:nvSpPr>
          <p:cNvPr id="2" name="Rounded Rectangle 1"/>
          <p:cNvSpPr>
            <a:spLocks noChangeArrowheads="1"/>
          </p:cNvSpPr>
          <p:nvPr/>
        </p:nvSpPr>
        <p:spPr bwMode="auto">
          <a:xfrm>
            <a:off x="0" y="2743200"/>
            <a:ext cx="1219200" cy="6858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sz="1800" b="0">
                <a:solidFill>
                  <a:srgbClr val="FFFFFF"/>
                </a:solidFill>
              </a:rPr>
              <a:t>Ingest</a:t>
            </a:r>
            <a:endParaRPr lang="en-US" sz="1800" b="0">
              <a:solidFill>
                <a:srgbClr val="FFFFFF"/>
              </a:solidFill>
              <a:latin typeface="Calibri" charset="0"/>
            </a:endParaRPr>
          </a:p>
        </p:txBody>
      </p:sp>
      <p:cxnSp>
        <p:nvCxnSpPr>
          <p:cNvPr id="4" name="Straight Arrow Connector 3"/>
          <p:cNvCxnSpPr>
            <a:cxnSpLocks noChangeShapeType="1"/>
          </p:cNvCxnSpPr>
          <p:nvPr/>
        </p:nvCxnSpPr>
        <p:spPr bwMode="auto">
          <a:xfrm>
            <a:off x="1265238" y="3294063"/>
            <a:ext cx="1676400" cy="10668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9" name="Cloud 8"/>
          <p:cNvSpPr>
            <a:spLocks noChangeArrowheads="1"/>
          </p:cNvSpPr>
          <p:nvPr/>
        </p:nvSpPr>
        <p:spPr bwMode="auto">
          <a:xfrm>
            <a:off x="2352675" y="4267200"/>
            <a:ext cx="4343400" cy="1600200"/>
          </a:xfrm>
          <a:custGeom>
            <a:avLst/>
            <a:gdLst>
              <a:gd name="T0" fmla="*/ 4339781 w 43200"/>
              <a:gd name="T1" fmla="*/ 800100 h 43200"/>
              <a:gd name="T2" fmla="*/ 2171700 w 43200"/>
              <a:gd name="T3" fmla="*/ 1598496 h 43200"/>
              <a:gd name="T4" fmla="*/ 13473 w 43200"/>
              <a:gd name="T5" fmla="*/ 800100 h 43200"/>
              <a:gd name="T6" fmla="*/ 2171700 w 43200"/>
              <a:gd name="T7" fmla="*/ 91493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r>
              <a:rPr lang="en-US" sz="1800" b="0">
                <a:solidFill>
                  <a:srgbClr val="FFFFFF"/>
                </a:solidFill>
              </a:rPr>
              <a:t>WGBH DuraCloud Instance</a:t>
            </a:r>
          </a:p>
        </p:txBody>
      </p:sp>
      <p:sp>
        <p:nvSpPr>
          <p:cNvPr id="10" name="Can 9"/>
          <p:cNvSpPr>
            <a:spLocks noChangeArrowheads="1"/>
          </p:cNvSpPr>
          <p:nvPr/>
        </p:nvSpPr>
        <p:spPr bwMode="auto">
          <a:xfrm>
            <a:off x="2352675" y="6172200"/>
            <a:ext cx="1295400" cy="381000"/>
          </a:xfrm>
          <a:prstGeom prst="can">
            <a:avLst>
              <a:gd name="adj" fmla="val 25000"/>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sz="1600" b="0">
                <a:solidFill>
                  <a:srgbClr val="FFFFFF"/>
                </a:solidFill>
              </a:rPr>
              <a:t>Amazon</a:t>
            </a:r>
            <a:endParaRPr lang="en-US" sz="1800" b="0">
              <a:solidFill>
                <a:srgbClr val="FFFFFF"/>
              </a:solidFill>
              <a:latin typeface="Calibri" charset="0"/>
            </a:endParaRPr>
          </a:p>
        </p:txBody>
      </p:sp>
      <p:sp>
        <p:nvSpPr>
          <p:cNvPr id="11" name="Can 10"/>
          <p:cNvSpPr>
            <a:spLocks noChangeArrowheads="1"/>
          </p:cNvSpPr>
          <p:nvPr/>
        </p:nvSpPr>
        <p:spPr bwMode="auto">
          <a:xfrm>
            <a:off x="3800475" y="6172200"/>
            <a:ext cx="1295400" cy="381000"/>
          </a:xfrm>
          <a:prstGeom prst="can">
            <a:avLst>
              <a:gd name="adj" fmla="val 25000"/>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sz="1600" b="0">
                <a:solidFill>
                  <a:srgbClr val="FFFFFF"/>
                </a:solidFill>
              </a:rPr>
              <a:t>EMC</a:t>
            </a:r>
            <a:endParaRPr lang="en-US" sz="1800" b="0">
              <a:solidFill>
                <a:srgbClr val="FFFFFF"/>
              </a:solidFill>
              <a:latin typeface="Calibri" charset="0"/>
            </a:endParaRPr>
          </a:p>
        </p:txBody>
      </p:sp>
      <p:sp>
        <p:nvSpPr>
          <p:cNvPr id="12" name="Can 11"/>
          <p:cNvSpPr>
            <a:spLocks noChangeArrowheads="1"/>
          </p:cNvSpPr>
          <p:nvPr/>
        </p:nvSpPr>
        <p:spPr bwMode="auto">
          <a:xfrm>
            <a:off x="5400675" y="6134100"/>
            <a:ext cx="1295400" cy="381000"/>
          </a:xfrm>
          <a:prstGeom prst="can">
            <a:avLst>
              <a:gd name="adj" fmla="val 25000"/>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sz="1600" b="0">
                <a:solidFill>
                  <a:srgbClr val="FFFFFF"/>
                </a:solidFill>
              </a:rPr>
              <a:t>RackSpace</a:t>
            </a:r>
            <a:endParaRPr lang="en-US" sz="1800" b="0">
              <a:solidFill>
                <a:srgbClr val="FFFFFF"/>
              </a:solidFill>
              <a:latin typeface="Calibri" charset="0"/>
            </a:endParaRPr>
          </a:p>
        </p:txBody>
      </p:sp>
      <p:sp>
        <p:nvSpPr>
          <p:cNvPr id="13" name="Can 12"/>
          <p:cNvSpPr>
            <a:spLocks noChangeArrowheads="1"/>
          </p:cNvSpPr>
          <p:nvPr/>
        </p:nvSpPr>
        <p:spPr bwMode="auto">
          <a:xfrm>
            <a:off x="2886075" y="1676400"/>
            <a:ext cx="2133600" cy="1066800"/>
          </a:xfrm>
          <a:prstGeom prst="can">
            <a:avLst>
              <a:gd name="adj" fmla="val 25000"/>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sz="1600" b="0">
                <a:solidFill>
                  <a:srgbClr val="FFFFFF"/>
                </a:solidFill>
              </a:rPr>
              <a:t>Digital access management system</a:t>
            </a:r>
          </a:p>
          <a:p>
            <a:pPr algn="ctr"/>
            <a:r>
              <a:rPr lang="en-US" sz="1600" b="0">
                <a:solidFill>
                  <a:srgbClr val="FFFFFF"/>
                </a:solidFill>
              </a:rPr>
              <a:t>DAM</a:t>
            </a:r>
            <a:endParaRPr lang="en-US" sz="1800" b="0">
              <a:solidFill>
                <a:srgbClr val="FFFFFF"/>
              </a:solidFill>
            </a:endParaRPr>
          </a:p>
        </p:txBody>
      </p:sp>
      <p:pic>
        <p:nvPicPr>
          <p:cNvPr id="16400" name="Picture 14" descr="200235995-001.png"/>
          <p:cNvPicPr>
            <a:picLocks noChangeAspect="1"/>
          </p:cNvPicPr>
          <p:nvPr/>
        </p:nvPicPr>
        <p:blipFill>
          <a:blip r:embed="rId3" cstate="print"/>
          <a:srcRect/>
          <a:stretch>
            <a:fillRect/>
          </a:stretch>
        </p:blipFill>
        <p:spPr bwMode="auto">
          <a:xfrm>
            <a:off x="7707313" y="2057400"/>
            <a:ext cx="1350962" cy="1350963"/>
          </a:xfrm>
          <a:prstGeom prst="rect">
            <a:avLst/>
          </a:prstGeom>
          <a:noFill/>
          <a:ln w="9525">
            <a:noFill/>
            <a:miter lim="800000"/>
            <a:headEnd/>
            <a:tailEnd/>
          </a:ln>
        </p:spPr>
      </p:pic>
      <p:cxnSp>
        <p:nvCxnSpPr>
          <p:cNvPr id="18" name="Straight Arrow Connector 17"/>
          <p:cNvCxnSpPr>
            <a:cxnSpLocks noChangeShapeType="1"/>
          </p:cNvCxnSpPr>
          <p:nvPr/>
        </p:nvCxnSpPr>
        <p:spPr bwMode="auto">
          <a:xfrm rot="5400000">
            <a:off x="3019425" y="5886450"/>
            <a:ext cx="266700" cy="2286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0" name="Straight Arrow Connector 19"/>
          <p:cNvCxnSpPr>
            <a:cxnSpLocks noChangeShapeType="1"/>
            <a:endCxn id="11" idx="1"/>
          </p:cNvCxnSpPr>
          <p:nvPr/>
        </p:nvCxnSpPr>
        <p:spPr bwMode="auto">
          <a:xfrm rot="16200000" flipH="1">
            <a:off x="4276725" y="6000750"/>
            <a:ext cx="304800" cy="381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2" name="Straight Arrow Connector 21"/>
          <p:cNvCxnSpPr>
            <a:cxnSpLocks noChangeShapeType="1"/>
          </p:cNvCxnSpPr>
          <p:nvPr/>
        </p:nvCxnSpPr>
        <p:spPr bwMode="auto">
          <a:xfrm rot="16200000" flipH="1">
            <a:off x="5795169" y="5766594"/>
            <a:ext cx="419100" cy="315912"/>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grpSp>
        <p:nvGrpSpPr>
          <p:cNvPr id="3" name="Group 36"/>
          <p:cNvGrpSpPr>
            <a:grpSpLocks/>
          </p:cNvGrpSpPr>
          <p:nvPr/>
        </p:nvGrpSpPr>
        <p:grpSpPr bwMode="auto">
          <a:xfrm rot="5400000">
            <a:off x="5931694" y="1940719"/>
            <a:ext cx="1698625" cy="1236663"/>
            <a:chOff x="5933022" y="1981200"/>
            <a:chExt cx="1697556" cy="1236144"/>
          </a:xfrm>
        </p:grpSpPr>
        <p:sp>
          <p:nvSpPr>
            <p:cNvPr id="14" name="Rounded Rectangle 13"/>
            <p:cNvSpPr>
              <a:spLocks noChangeArrowheads="1"/>
            </p:cNvSpPr>
            <p:nvPr/>
          </p:nvSpPr>
          <p:spPr bwMode="auto">
            <a:xfrm>
              <a:off x="5933022" y="1981200"/>
              <a:ext cx="1697556" cy="1236144"/>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sz="1800" b="0">
                  <a:solidFill>
                    <a:srgbClr val="FFFFFF"/>
                  </a:solidFill>
                  <a:latin typeface="Calibri" charset="0"/>
                </a:rPr>
                <a:t>Open Vault</a:t>
              </a:r>
            </a:p>
            <a:p>
              <a:pPr algn="ctr"/>
              <a:r>
                <a:rPr lang="en-US" sz="1800" b="0">
                  <a:solidFill>
                    <a:srgbClr val="FFFFFF"/>
                  </a:solidFill>
                  <a:latin typeface="Calibri" charset="0"/>
                </a:rPr>
                <a:t>Fedora Repository</a:t>
              </a:r>
            </a:p>
          </p:txBody>
        </p:sp>
        <p:cxnSp>
          <p:nvCxnSpPr>
            <p:cNvPr id="25" name="Straight Connector 24"/>
            <p:cNvCxnSpPr>
              <a:cxnSpLocks noChangeShapeType="1"/>
            </p:cNvCxnSpPr>
            <p:nvPr/>
          </p:nvCxnSpPr>
          <p:spPr bwMode="auto">
            <a:xfrm rot="10800000" flipH="1">
              <a:off x="5928262" y="2442969"/>
              <a:ext cx="1697556" cy="1586"/>
            </a:xfrm>
            <a:prstGeom prst="line">
              <a:avLst/>
            </a:prstGeom>
            <a:noFill/>
            <a:ln w="25400">
              <a:solidFill>
                <a:schemeClr val="tx1"/>
              </a:solidFill>
              <a:round/>
              <a:headEnd/>
              <a:tailEnd/>
            </a:ln>
            <a:effectLst>
              <a:outerShdw dist="20000" dir="5400000" rotWithShape="0">
                <a:srgbClr val="808080">
                  <a:alpha val="37999"/>
                </a:srgbClr>
              </a:outerShdw>
            </a:effectLst>
          </p:spPr>
        </p:cxnSp>
      </p:grpSp>
      <p:sp>
        <p:nvSpPr>
          <p:cNvPr id="16407" name="TextBox 26"/>
          <p:cNvSpPr txBox="1">
            <a:spLocks noChangeArrowheads="1"/>
          </p:cNvSpPr>
          <p:nvPr/>
        </p:nvSpPr>
        <p:spPr bwMode="auto">
          <a:xfrm rot="1959301">
            <a:off x="1106488" y="3802063"/>
            <a:ext cx="1822450" cy="366712"/>
          </a:xfrm>
          <a:prstGeom prst="rect">
            <a:avLst/>
          </a:prstGeom>
          <a:noFill/>
          <a:ln w="9525">
            <a:noFill/>
            <a:miter lim="800000"/>
            <a:headEnd/>
            <a:tailEnd/>
          </a:ln>
        </p:spPr>
        <p:txBody>
          <a:bodyPr wrap="none">
            <a:spAutoFit/>
          </a:bodyPr>
          <a:lstStyle/>
          <a:p>
            <a:r>
              <a:rPr lang="en-US" sz="1800" b="0">
                <a:solidFill>
                  <a:schemeClr val="bg2"/>
                </a:solidFill>
              </a:rPr>
              <a:t>Preservation file</a:t>
            </a:r>
          </a:p>
        </p:txBody>
      </p:sp>
      <p:cxnSp>
        <p:nvCxnSpPr>
          <p:cNvPr id="29" name="Straight Arrow Connector 28"/>
          <p:cNvCxnSpPr>
            <a:cxnSpLocks noChangeShapeType="1"/>
            <a:endCxn id="13" idx="2"/>
          </p:cNvCxnSpPr>
          <p:nvPr/>
        </p:nvCxnSpPr>
        <p:spPr bwMode="auto">
          <a:xfrm flipV="1">
            <a:off x="1362075" y="2209800"/>
            <a:ext cx="1524000" cy="5715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16409" name="TextBox 29"/>
          <p:cNvSpPr txBox="1">
            <a:spLocks noChangeArrowheads="1"/>
          </p:cNvSpPr>
          <p:nvPr/>
        </p:nvSpPr>
        <p:spPr bwMode="auto">
          <a:xfrm rot="-1224299">
            <a:off x="1087438" y="2160588"/>
            <a:ext cx="1874837" cy="366712"/>
          </a:xfrm>
          <a:prstGeom prst="rect">
            <a:avLst/>
          </a:prstGeom>
          <a:noFill/>
          <a:ln w="9525">
            <a:noFill/>
            <a:miter lim="800000"/>
            <a:headEnd/>
            <a:tailEnd/>
          </a:ln>
        </p:spPr>
        <p:txBody>
          <a:bodyPr>
            <a:spAutoFit/>
          </a:bodyPr>
          <a:lstStyle/>
          <a:p>
            <a:r>
              <a:rPr lang="en-US" sz="1800" b="0">
                <a:solidFill>
                  <a:schemeClr val="bg2"/>
                </a:solidFill>
              </a:rPr>
              <a:t>Preservation file</a:t>
            </a:r>
          </a:p>
        </p:txBody>
      </p:sp>
      <p:cxnSp>
        <p:nvCxnSpPr>
          <p:cNvPr id="33" name="Straight Arrow Connector 32"/>
          <p:cNvCxnSpPr>
            <a:cxnSpLocks noChangeShapeType="1"/>
          </p:cNvCxnSpPr>
          <p:nvPr/>
        </p:nvCxnSpPr>
        <p:spPr bwMode="auto">
          <a:xfrm rot="5400000" flipH="1" flipV="1">
            <a:off x="5865812" y="3683001"/>
            <a:ext cx="974725" cy="381000"/>
          </a:xfrm>
          <a:prstGeom prst="straightConnector1">
            <a:avLst/>
          </a:prstGeom>
          <a:noFill/>
          <a:ln w="25400">
            <a:solidFill>
              <a:schemeClr val="accent1"/>
            </a:solidFill>
            <a:round/>
            <a:headEnd type="arrow" w="med" len="med"/>
            <a:tailEnd type="arrow" w="med" len="med"/>
          </a:ln>
          <a:effectLst>
            <a:outerShdw dist="20000" dir="5400000" rotWithShape="0">
              <a:srgbClr val="808080">
                <a:alpha val="37999"/>
              </a:srgbClr>
            </a:outerShdw>
          </a:effectLst>
        </p:spPr>
      </p:cxnSp>
      <p:sp>
        <p:nvSpPr>
          <p:cNvPr id="16411" name="TextBox 33"/>
          <p:cNvSpPr txBox="1">
            <a:spLocks noChangeArrowheads="1"/>
          </p:cNvSpPr>
          <p:nvPr/>
        </p:nvSpPr>
        <p:spPr bwMode="auto">
          <a:xfrm rot="-4240500">
            <a:off x="5949950" y="3749676"/>
            <a:ext cx="1176337" cy="366712"/>
          </a:xfrm>
          <a:prstGeom prst="rect">
            <a:avLst/>
          </a:prstGeom>
          <a:noFill/>
          <a:ln w="9525">
            <a:noFill/>
            <a:miter lim="800000"/>
            <a:headEnd/>
            <a:tailEnd/>
          </a:ln>
        </p:spPr>
        <p:txBody>
          <a:bodyPr>
            <a:spAutoFit/>
          </a:bodyPr>
          <a:lstStyle/>
          <a:p>
            <a:r>
              <a:rPr lang="en-US" sz="1800" b="0">
                <a:solidFill>
                  <a:schemeClr val="bg2"/>
                </a:solidFill>
              </a:rPr>
              <a:t>File sync</a:t>
            </a:r>
          </a:p>
        </p:txBody>
      </p:sp>
      <p:sp>
        <p:nvSpPr>
          <p:cNvPr id="35" name="TextBox 34"/>
          <p:cNvSpPr txBox="1"/>
          <p:nvPr/>
        </p:nvSpPr>
        <p:spPr>
          <a:xfrm>
            <a:off x="6807200" y="4178300"/>
            <a:ext cx="2438400" cy="2305050"/>
          </a:xfrm>
          <a:prstGeom prst="rect">
            <a:avLst/>
          </a:prstGeom>
          <a:noFill/>
          <a:ln w="12700" cap="flat" cmpd="sng" algn="ctr">
            <a:solidFill>
              <a:schemeClr val="tx2">
                <a:lumMod val="75000"/>
              </a:schemeClr>
            </a:solidFill>
            <a:prstDash val="sysDash"/>
            <a:round/>
            <a:headEnd type="none" w="med" len="med"/>
            <a:tailEnd type="none" w="med" len="med"/>
          </a:ln>
        </p:spPr>
        <p:txBody>
          <a:bodyPr>
            <a:spAutoFit/>
          </a:bodyPr>
          <a:lstStyle/>
          <a:p>
            <a:r>
              <a:rPr lang="en-US" sz="1600" b="0" i="1">
                <a:solidFill>
                  <a:schemeClr val="bg2"/>
                </a:solidFill>
              </a:rPr>
              <a:t>Preservation support</a:t>
            </a:r>
            <a:r>
              <a:rPr lang="en-US" sz="1600" b="0">
                <a:solidFill>
                  <a:schemeClr val="bg2"/>
                </a:solidFill>
              </a:rPr>
              <a:t>:</a:t>
            </a:r>
          </a:p>
          <a:p>
            <a:r>
              <a:rPr lang="en-US" sz="1600" b="0">
                <a:solidFill>
                  <a:schemeClr val="bg2"/>
                </a:solidFill>
              </a:rPr>
              <a:t>File validation</a:t>
            </a:r>
          </a:p>
          <a:p>
            <a:r>
              <a:rPr lang="en-US" sz="1600" b="0">
                <a:solidFill>
                  <a:schemeClr val="bg2"/>
                </a:solidFill>
              </a:rPr>
              <a:t>Replication management</a:t>
            </a:r>
          </a:p>
          <a:p>
            <a:r>
              <a:rPr lang="en-US" sz="1600" b="0">
                <a:solidFill>
                  <a:schemeClr val="bg2"/>
                </a:solidFill>
              </a:rPr>
              <a:t>Administrative access</a:t>
            </a:r>
          </a:p>
          <a:p>
            <a:r>
              <a:rPr lang="en-US" sz="1600" b="0">
                <a:solidFill>
                  <a:schemeClr val="bg2"/>
                </a:solidFill>
              </a:rPr>
              <a:t>Error checking</a:t>
            </a:r>
          </a:p>
          <a:p>
            <a:r>
              <a:rPr lang="en-US" sz="1600" b="0">
                <a:solidFill>
                  <a:schemeClr val="bg2"/>
                </a:solidFill>
              </a:rPr>
              <a:t>File migration/transformation</a:t>
            </a:r>
          </a:p>
          <a:p>
            <a:r>
              <a:rPr lang="en-US" sz="1600" b="0">
                <a:solidFill>
                  <a:schemeClr val="bg2"/>
                </a:solidFill>
              </a:rPr>
              <a:t>Monitoring</a:t>
            </a:r>
            <a:endParaRPr lang="en-US" sz="1800" b="0">
              <a:solidFill>
                <a:schemeClr val="bg2"/>
              </a:solidFill>
            </a:endParaRPr>
          </a:p>
        </p:txBody>
      </p:sp>
      <p:cxnSp>
        <p:nvCxnSpPr>
          <p:cNvPr id="39" name="Straight Arrow Connector 38"/>
          <p:cNvCxnSpPr>
            <a:cxnSpLocks noChangeShapeType="1"/>
          </p:cNvCxnSpPr>
          <p:nvPr/>
        </p:nvCxnSpPr>
        <p:spPr bwMode="auto">
          <a:xfrm>
            <a:off x="7446963" y="2322513"/>
            <a:ext cx="233362" cy="158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40" name="Straight Arrow Connector 39"/>
          <p:cNvCxnSpPr>
            <a:cxnSpLocks noChangeShapeType="1"/>
          </p:cNvCxnSpPr>
          <p:nvPr/>
        </p:nvCxnSpPr>
        <p:spPr bwMode="auto">
          <a:xfrm>
            <a:off x="7446963" y="2514600"/>
            <a:ext cx="233362"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41" name="Straight Arrow Connector 40"/>
          <p:cNvCxnSpPr>
            <a:cxnSpLocks noChangeShapeType="1"/>
          </p:cNvCxnSpPr>
          <p:nvPr/>
        </p:nvCxnSpPr>
        <p:spPr bwMode="auto">
          <a:xfrm>
            <a:off x="7446963" y="2895600"/>
            <a:ext cx="233362"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Timeline</a:t>
            </a:r>
            <a:endParaRPr lang="en-US" dirty="0"/>
          </a:p>
        </p:txBody>
      </p:sp>
      <p:sp>
        <p:nvSpPr>
          <p:cNvPr id="8" name="TextBox 7"/>
          <p:cNvSpPr txBox="1"/>
          <p:nvPr/>
        </p:nvSpPr>
        <p:spPr>
          <a:xfrm>
            <a:off x="1447800" y="3828871"/>
            <a:ext cx="1066800" cy="1477328"/>
          </a:xfrm>
          <a:prstGeom prst="rect">
            <a:avLst/>
          </a:prstGeom>
          <a:noFill/>
        </p:spPr>
        <p:txBody>
          <a:bodyPr wrap="square" rtlCol="0">
            <a:spAutoFit/>
          </a:bodyPr>
          <a:lstStyle/>
          <a:p>
            <a:pPr algn="ctr"/>
            <a:r>
              <a:rPr lang="en-US" dirty="0" smtClean="0"/>
              <a:t>10/2009</a:t>
            </a:r>
          </a:p>
          <a:p>
            <a:pPr algn="ctr"/>
            <a:r>
              <a:rPr lang="en-US" dirty="0" smtClean="0">
                <a:solidFill>
                  <a:schemeClr val="accent1"/>
                </a:solidFill>
              </a:rPr>
              <a:t>Initial Pilot Program Begins</a:t>
            </a:r>
            <a:endParaRPr lang="en-US" dirty="0">
              <a:solidFill>
                <a:schemeClr val="accent1"/>
              </a:solidFill>
            </a:endParaRPr>
          </a:p>
        </p:txBody>
      </p:sp>
      <p:sp>
        <p:nvSpPr>
          <p:cNvPr id="9" name="TextBox 8"/>
          <p:cNvSpPr txBox="1"/>
          <p:nvPr/>
        </p:nvSpPr>
        <p:spPr>
          <a:xfrm>
            <a:off x="1600200" y="2057400"/>
            <a:ext cx="1600200" cy="1477328"/>
          </a:xfrm>
          <a:prstGeom prst="rect">
            <a:avLst/>
          </a:prstGeom>
          <a:noFill/>
        </p:spPr>
        <p:txBody>
          <a:bodyPr wrap="square" rtlCol="0">
            <a:spAutoFit/>
          </a:bodyPr>
          <a:lstStyle/>
          <a:p>
            <a:pPr algn="ctr"/>
            <a:r>
              <a:rPr lang="en-US" dirty="0" smtClean="0">
                <a:solidFill>
                  <a:schemeClr val="bg2">
                    <a:lumMod val="50000"/>
                  </a:schemeClr>
                </a:solidFill>
              </a:rPr>
              <a:t>Release 0.1</a:t>
            </a:r>
            <a:r>
              <a:rPr lang="en-US" dirty="0" smtClean="0">
                <a:solidFill>
                  <a:schemeClr val="accent1"/>
                </a:solidFill>
              </a:rPr>
              <a:t> Cloud Storage Mediation</a:t>
            </a:r>
          </a:p>
          <a:p>
            <a:pPr algn="ctr"/>
            <a:r>
              <a:rPr lang="en-US" dirty="0" smtClean="0"/>
              <a:t>11/2009</a:t>
            </a:r>
          </a:p>
          <a:p>
            <a:pPr algn="ctr"/>
            <a:endParaRPr lang="en-US" dirty="0">
              <a:solidFill>
                <a:schemeClr val="accent1"/>
              </a:solidFill>
            </a:endParaRPr>
          </a:p>
        </p:txBody>
      </p:sp>
      <p:cxnSp>
        <p:nvCxnSpPr>
          <p:cNvPr id="11" name="Straight Connector 10"/>
          <p:cNvCxnSpPr/>
          <p:nvPr/>
        </p:nvCxnSpPr>
        <p:spPr>
          <a:xfrm rot="5400000">
            <a:off x="1844040" y="3642102"/>
            <a:ext cx="2743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225040" y="3360291"/>
            <a:ext cx="27432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19400" y="3810000"/>
            <a:ext cx="1600200" cy="1477328"/>
          </a:xfrm>
          <a:prstGeom prst="rect">
            <a:avLst/>
          </a:prstGeom>
          <a:noFill/>
        </p:spPr>
        <p:txBody>
          <a:bodyPr wrap="square" rtlCol="0">
            <a:spAutoFit/>
          </a:bodyPr>
          <a:lstStyle/>
          <a:p>
            <a:pPr algn="ctr"/>
            <a:r>
              <a:rPr lang="en-US" dirty="0" smtClean="0"/>
              <a:t>02/2010</a:t>
            </a:r>
          </a:p>
          <a:p>
            <a:pPr algn="ctr"/>
            <a:r>
              <a:rPr lang="en-US" dirty="0" smtClean="0">
                <a:solidFill>
                  <a:schemeClr val="bg2">
                    <a:lumMod val="50000"/>
                  </a:schemeClr>
                </a:solidFill>
              </a:rPr>
              <a:t>Release 0.2</a:t>
            </a:r>
          </a:p>
          <a:p>
            <a:pPr algn="ctr"/>
            <a:r>
              <a:rPr lang="en-US" dirty="0" smtClean="0">
                <a:solidFill>
                  <a:schemeClr val="accent1"/>
                </a:solidFill>
              </a:rPr>
              <a:t>Cloud-based Service Infrastructure</a:t>
            </a:r>
            <a:endParaRPr lang="en-US" dirty="0">
              <a:solidFill>
                <a:schemeClr val="accent1"/>
              </a:solidFill>
            </a:endParaRPr>
          </a:p>
        </p:txBody>
      </p:sp>
      <p:cxnSp>
        <p:nvCxnSpPr>
          <p:cNvPr id="14" name="Straight Connector 13"/>
          <p:cNvCxnSpPr/>
          <p:nvPr/>
        </p:nvCxnSpPr>
        <p:spPr>
          <a:xfrm rot="5400000">
            <a:off x="3475236" y="3642360"/>
            <a:ext cx="27432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86200" y="2057400"/>
            <a:ext cx="1752600" cy="1477328"/>
          </a:xfrm>
          <a:prstGeom prst="rect">
            <a:avLst/>
          </a:prstGeom>
          <a:noFill/>
        </p:spPr>
        <p:txBody>
          <a:bodyPr wrap="square" rtlCol="0">
            <a:spAutoFit/>
          </a:bodyPr>
          <a:lstStyle/>
          <a:p>
            <a:pPr algn="ctr"/>
            <a:r>
              <a:rPr lang="en-US" dirty="0" smtClean="0">
                <a:solidFill>
                  <a:schemeClr val="bg2">
                    <a:lumMod val="50000"/>
                  </a:schemeClr>
                </a:solidFill>
              </a:rPr>
              <a:t>Release 0.3</a:t>
            </a:r>
          </a:p>
          <a:p>
            <a:pPr algn="ctr"/>
            <a:r>
              <a:rPr lang="en-US" dirty="0" smtClean="0">
                <a:solidFill>
                  <a:schemeClr val="accent1"/>
                </a:solidFill>
              </a:rPr>
              <a:t>Security &amp; File Synchronization</a:t>
            </a:r>
          </a:p>
          <a:p>
            <a:pPr algn="ctr"/>
            <a:r>
              <a:rPr lang="en-US" dirty="0" smtClean="0"/>
              <a:t>05/2010</a:t>
            </a:r>
          </a:p>
          <a:p>
            <a:pPr algn="ctr"/>
            <a:endParaRPr lang="en-US" dirty="0">
              <a:solidFill>
                <a:schemeClr val="accent1"/>
              </a:solidFill>
            </a:endParaRPr>
          </a:p>
        </p:txBody>
      </p:sp>
      <p:cxnSp>
        <p:nvCxnSpPr>
          <p:cNvPr id="16" name="Straight Connector 15"/>
          <p:cNvCxnSpPr/>
          <p:nvPr/>
        </p:nvCxnSpPr>
        <p:spPr>
          <a:xfrm rot="5400000">
            <a:off x="4694436" y="3360291"/>
            <a:ext cx="27432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0" y="3828871"/>
            <a:ext cx="1524000" cy="1200329"/>
          </a:xfrm>
          <a:prstGeom prst="rect">
            <a:avLst/>
          </a:prstGeom>
          <a:noFill/>
        </p:spPr>
        <p:txBody>
          <a:bodyPr wrap="square" rtlCol="0">
            <a:spAutoFit/>
          </a:bodyPr>
          <a:lstStyle/>
          <a:p>
            <a:pPr algn="ctr"/>
            <a:r>
              <a:rPr lang="en-US" dirty="0" smtClean="0"/>
              <a:t>06/2010</a:t>
            </a:r>
          </a:p>
          <a:p>
            <a:pPr algn="ctr"/>
            <a:r>
              <a:rPr lang="en-US" dirty="0" smtClean="0">
                <a:solidFill>
                  <a:schemeClr val="bg2">
                    <a:lumMod val="50000"/>
                  </a:schemeClr>
                </a:solidFill>
              </a:rPr>
              <a:t>Release 0.4</a:t>
            </a:r>
          </a:p>
          <a:p>
            <a:pPr algn="ctr"/>
            <a:r>
              <a:rPr lang="en-US" dirty="0" smtClean="0">
                <a:solidFill>
                  <a:schemeClr val="accent1"/>
                </a:solidFill>
              </a:rPr>
              <a:t>Media Streaming</a:t>
            </a:r>
          </a:p>
        </p:txBody>
      </p:sp>
      <p:cxnSp>
        <p:nvCxnSpPr>
          <p:cNvPr id="18" name="Straight Connector 17"/>
          <p:cNvCxnSpPr/>
          <p:nvPr/>
        </p:nvCxnSpPr>
        <p:spPr>
          <a:xfrm rot="5400000">
            <a:off x="5227836" y="3643134"/>
            <a:ext cx="27432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806440" y="3360807"/>
            <a:ext cx="27432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67600" y="1981200"/>
            <a:ext cx="990600" cy="1477328"/>
          </a:xfrm>
          <a:prstGeom prst="rect">
            <a:avLst/>
          </a:prstGeom>
          <a:noFill/>
        </p:spPr>
        <p:txBody>
          <a:bodyPr wrap="square" rtlCol="0">
            <a:spAutoFit/>
          </a:bodyPr>
          <a:lstStyle/>
          <a:p>
            <a:pPr algn="ctr"/>
            <a:r>
              <a:rPr lang="en-US" dirty="0" smtClean="0">
                <a:solidFill>
                  <a:schemeClr val="accent1"/>
                </a:solidFill>
              </a:rPr>
              <a:t>Public Beta Release</a:t>
            </a:r>
          </a:p>
          <a:p>
            <a:pPr algn="ctr"/>
            <a:r>
              <a:rPr lang="en-US" dirty="0" smtClean="0"/>
              <a:t>02/2011</a:t>
            </a:r>
          </a:p>
          <a:p>
            <a:pPr algn="ctr"/>
            <a:endParaRPr lang="en-US" dirty="0">
              <a:solidFill>
                <a:schemeClr val="accent1"/>
              </a:solidFill>
            </a:endParaRPr>
          </a:p>
        </p:txBody>
      </p:sp>
      <p:cxnSp>
        <p:nvCxnSpPr>
          <p:cNvPr id="22" name="Straight Connector 21"/>
          <p:cNvCxnSpPr/>
          <p:nvPr/>
        </p:nvCxnSpPr>
        <p:spPr>
          <a:xfrm rot="5400000">
            <a:off x="7863840" y="3360291"/>
            <a:ext cx="274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24600" y="3810000"/>
            <a:ext cx="1143000" cy="1477328"/>
          </a:xfrm>
          <a:prstGeom prst="rect">
            <a:avLst/>
          </a:prstGeom>
          <a:noFill/>
        </p:spPr>
        <p:txBody>
          <a:bodyPr wrap="square" rtlCol="0">
            <a:spAutoFit/>
          </a:bodyPr>
          <a:lstStyle/>
          <a:p>
            <a:pPr algn="ctr"/>
            <a:r>
              <a:rPr lang="en-US" dirty="0" smtClean="0"/>
              <a:t>09/2010</a:t>
            </a:r>
          </a:p>
          <a:p>
            <a:pPr algn="ctr"/>
            <a:r>
              <a:rPr lang="en-US" dirty="0" smtClean="0">
                <a:solidFill>
                  <a:schemeClr val="accent1"/>
                </a:solidFill>
              </a:rPr>
              <a:t>ExpandedPilot Program Begins</a:t>
            </a:r>
          </a:p>
        </p:txBody>
      </p:sp>
      <p:sp>
        <p:nvSpPr>
          <p:cNvPr id="24" name="TextBox 23"/>
          <p:cNvSpPr txBox="1"/>
          <p:nvPr/>
        </p:nvSpPr>
        <p:spPr>
          <a:xfrm>
            <a:off x="5486400" y="2057400"/>
            <a:ext cx="1600200" cy="1200329"/>
          </a:xfrm>
          <a:prstGeom prst="rect">
            <a:avLst/>
          </a:prstGeom>
          <a:noFill/>
        </p:spPr>
        <p:txBody>
          <a:bodyPr wrap="square" rtlCol="0">
            <a:spAutoFit/>
          </a:bodyPr>
          <a:lstStyle/>
          <a:p>
            <a:pPr algn="ctr"/>
            <a:r>
              <a:rPr lang="en-US" dirty="0" smtClean="0">
                <a:solidFill>
                  <a:schemeClr val="bg2">
                    <a:lumMod val="50000"/>
                  </a:schemeClr>
                </a:solidFill>
              </a:rPr>
              <a:t>Release 0.5</a:t>
            </a:r>
            <a:r>
              <a:rPr lang="en-US" dirty="0" smtClean="0">
                <a:solidFill>
                  <a:schemeClr val="accent1"/>
                </a:solidFill>
              </a:rPr>
              <a:t> Open Source</a:t>
            </a:r>
          </a:p>
          <a:p>
            <a:pPr algn="ctr"/>
            <a:r>
              <a:rPr lang="en-US" dirty="0" smtClean="0">
                <a:solidFill>
                  <a:schemeClr val="accent1"/>
                </a:solidFill>
              </a:rPr>
              <a:t>Release</a:t>
            </a:r>
          </a:p>
          <a:p>
            <a:pPr algn="ctr"/>
            <a:r>
              <a:rPr lang="en-US" dirty="0" smtClean="0"/>
              <a:t>07/2010</a:t>
            </a:r>
          </a:p>
        </p:txBody>
      </p:sp>
      <p:cxnSp>
        <p:nvCxnSpPr>
          <p:cNvPr id="25" name="Straight Connector 24"/>
          <p:cNvCxnSpPr/>
          <p:nvPr/>
        </p:nvCxnSpPr>
        <p:spPr>
          <a:xfrm rot="5400000">
            <a:off x="6644640" y="3642360"/>
            <a:ext cx="2743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752600" y="3505200"/>
            <a:ext cx="6781800" cy="0"/>
          </a:xfrm>
          <a:prstGeom prst="line">
            <a:avLst/>
          </a:prstGeom>
          <a:ln w="63500">
            <a:headEnd type="oval" w="med" len="med"/>
            <a:tailEnd type="stealth" w="med" len="med"/>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715000" y="3429000"/>
            <a:ext cx="152400"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itle 6"/>
          <p:cNvSpPr>
            <a:spLocks noGrp="1"/>
          </p:cNvSpPr>
          <p:nvPr>
            <p:ph type="title"/>
          </p:nvPr>
        </p:nvSpPr>
        <p:spPr/>
        <p:txBody>
          <a:bodyPr/>
          <a:lstStyle/>
          <a:p>
            <a:r>
              <a:rPr lang="en-US" b="1" smtClean="0"/>
              <a:t>Access using DuraCloud</a:t>
            </a:r>
          </a:p>
        </p:txBody>
      </p:sp>
      <p:sp>
        <p:nvSpPr>
          <p:cNvPr id="1029" name="Slide Number Placeholder 4"/>
          <p:cNvSpPr txBox="1">
            <a:spLocks noGrp="1"/>
          </p:cNvSpPr>
          <p:nvPr/>
        </p:nvSpPr>
        <p:spPr bwMode="auto">
          <a:xfrm>
            <a:off x="8305800" y="762000"/>
            <a:ext cx="838200" cy="269875"/>
          </a:xfrm>
          <a:prstGeom prst="rect">
            <a:avLst/>
          </a:prstGeom>
          <a:noFill/>
          <a:ln w="12700">
            <a:noFill/>
            <a:miter lim="800000"/>
            <a:headEnd/>
            <a:tailEnd/>
          </a:ln>
        </p:spPr>
        <p:txBody>
          <a:bodyPr lIns="90488" tIns="44450" rIns="90488" bIns="44450" anchor="b"/>
          <a:lstStyle/>
          <a:p>
            <a:pPr algn="r" eaLnBrk="0" hangingPunct="0">
              <a:lnSpc>
                <a:spcPct val="80000"/>
              </a:lnSpc>
            </a:pPr>
            <a:fld id="{E872B500-FB97-42FF-B060-93E5F72B4308}" type="slidenum">
              <a:rPr lang="en-US" sz="1200"/>
              <a:pPr algn="r" eaLnBrk="0" hangingPunct="0">
                <a:lnSpc>
                  <a:spcPct val="80000"/>
                </a:lnSpc>
              </a:pPr>
              <a:t>40</a:t>
            </a:fld>
            <a:endParaRPr lang="en-US" sz="1200"/>
          </a:p>
        </p:txBody>
      </p:sp>
      <p:sp>
        <p:nvSpPr>
          <p:cNvPr id="1030" name="Footer Placeholder 5"/>
          <p:cNvSpPr txBox="1">
            <a:spLocks noGrp="1"/>
          </p:cNvSpPr>
          <p:nvPr/>
        </p:nvSpPr>
        <p:spPr bwMode="auto">
          <a:xfrm>
            <a:off x="1044575" y="6553200"/>
            <a:ext cx="2895600" cy="228600"/>
          </a:xfrm>
          <a:prstGeom prst="rect">
            <a:avLst/>
          </a:prstGeom>
          <a:noFill/>
          <a:ln w="12700">
            <a:noFill/>
            <a:miter lim="800000"/>
            <a:headEnd/>
            <a:tailEnd/>
          </a:ln>
        </p:spPr>
        <p:txBody>
          <a:bodyPr anchor="b"/>
          <a:lstStyle/>
          <a:p>
            <a:pPr eaLnBrk="0" hangingPunct="0">
              <a:lnSpc>
                <a:spcPct val="80000"/>
              </a:lnSpc>
            </a:pPr>
            <a:r>
              <a:rPr lang="en-US" sz="900" b="0">
                <a:solidFill>
                  <a:srgbClr val="49484A"/>
                </a:solidFill>
                <a:cs typeface="Arial" charset="0"/>
              </a:rPr>
              <a:t>© 2010 WGBH </a:t>
            </a:r>
            <a:endParaRPr lang="en-US" sz="2400" b="0">
              <a:solidFill>
                <a:srgbClr val="49484A"/>
              </a:solidFill>
              <a:cs typeface="Arial" charset="0"/>
            </a:endParaRPr>
          </a:p>
        </p:txBody>
      </p:sp>
      <p:sp>
        <p:nvSpPr>
          <p:cNvPr id="2" name="Rounded Rectangle 1"/>
          <p:cNvSpPr>
            <a:spLocks noChangeArrowheads="1"/>
          </p:cNvSpPr>
          <p:nvPr/>
        </p:nvSpPr>
        <p:spPr bwMode="auto">
          <a:xfrm>
            <a:off x="85725" y="2667000"/>
            <a:ext cx="1219200" cy="6858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sz="1800" b="0">
                <a:solidFill>
                  <a:srgbClr val="FFFFFF"/>
                </a:solidFill>
              </a:rPr>
              <a:t>Ingest</a:t>
            </a:r>
          </a:p>
        </p:txBody>
      </p:sp>
      <p:sp>
        <p:nvSpPr>
          <p:cNvPr id="9" name="Cloud 8"/>
          <p:cNvSpPr>
            <a:spLocks noChangeArrowheads="1"/>
          </p:cNvSpPr>
          <p:nvPr/>
        </p:nvSpPr>
        <p:spPr bwMode="auto">
          <a:xfrm>
            <a:off x="2438400" y="4191000"/>
            <a:ext cx="4343400" cy="1600200"/>
          </a:xfrm>
          <a:custGeom>
            <a:avLst/>
            <a:gdLst>
              <a:gd name="T0" fmla="*/ 4339781 w 43200"/>
              <a:gd name="T1" fmla="*/ 800100 h 43200"/>
              <a:gd name="T2" fmla="*/ 2171700 w 43200"/>
              <a:gd name="T3" fmla="*/ 1598496 h 43200"/>
              <a:gd name="T4" fmla="*/ 13473 w 43200"/>
              <a:gd name="T5" fmla="*/ 800100 h 43200"/>
              <a:gd name="T6" fmla="*/ 2171700 w 43200"/>
              <a:gd name="T7" fmla="*/ 91493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r>
              <a:rPr lang="en-US" sz="1800" b="0">
                <a:solidFill>
                  <a:srgbClr val="FFFFFF"/>
                </a:solidFill>
              </a:rPr>
              <a:t>WGBH DuraCloud Instance</a:t>
            </a:r>
          </a:p>
        </p:txBody>
      </p:sp>
      <p:sp>
        <p:nvSpPr>
          <p:cNvPr id="10" name="Can 9"/>
          <p:cNvSpPr>
            <a:spLocks noChangeArrowheads="1"/>
          </p:cNvSpPr>
          <p:nvPr/>
        </p:nvSpPr>
        <p:spPr bwMode="auto">
          <a:xfrm>
            <a:off x="2438400" y="6096000"/>
            <a:ext cx="1295400" cy="381000"/>
          </a:xfrm>
          <a:prstGeom prst="can">
            <a:avLst>
              <a:gd name="adj" fmla="val 25000"/>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sz="1600" b="0">
                <a:solidFill>
                  <a:srgbClr val="FFFFFF"/>
                </a:solidFill>
              </a:rPr>
              <a:t>Amazon</a:t>
            </a:r>
          </a:p>
        </p:txBody>
      </p:sp>
      <p:sp>
        <p:nvSpPr>
          <p:cNvPr id="11" name="Can 10"/>
          <p:cNvSpPr>
            <a:spLocks noChangeArrowheads="1"/>
          </p:cNvSpPr>
          <p:nvPr/>
        </p:nvSpPr>
        <p:spPr bwMode="auto">
          <a:xfrm>
            <a:off x="3886200" y="6096000"/>
            <a:ext cx="1295400" cy="381000"/>
          </a:xfrm>
          <a:prstGeom prst="can">
            <a:avLst>
              <a:gd name="adj" fmla="val 25000"/>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sz="1600" b="0">
                <a:solidFill>
                  <a:srgbClr val="FFFFFF"/>
                </a:solidFill>
              </a:rPr>
              <a:t>EMC</a:t>
            </a:r>
          </a:p>
        </p:txBody>
      </p:sp>
      <p:sp>
        <p:nvSpPr>
          <p:cNvPr id="12" name="Can 11"/>
          <p:cNvSpPr>
            <a:spLocks noChangeArrowheads="1"/>
          </p:cNvSpPr>
          <p:nvPr/>
        </p:nvSpPr>
        <p:spPr bwMode="auto">
          <a:xfrm>
            <a:off x="5486400" y="6057900"/>
            <a:ext cx="1295400" cy="381000"/>
          </a:xfrm>
          <a:prstGeom prst="can">
            <a:avLst>
              <a:gd name="adj" fmla="val 25000"/>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sz="1600" b="0">
                <a:solidFill>
                  <a:srgbClr val="FFFFFF"/>
                </a:solidFill>
                <a:latin typeface="Calibri" charset="0"/>
              </a:rPr>
              <a:t>RackSpace</a:t>
            </a:r>
          </a:p>
        </p:txBody>
      </p:sp>
      <p:sp>
        <p:nvSpPr>
          <p:cNvPr id="13" name="Can 12"/>
          <p:cNvSpPr>
            <a:spLocks noChangeArrowheads="1"/>
          </p:cNvSpPr>
          <p:nvPr/>
        </p:nvSpPr>
        <p:spPr bwMode="auto">
          <a:xfrm>
            <a:off x="2789238" y="1752600"/>
            <a:ext cx="2133600" cy="1066800"/>
          </a:xfrm>
          <a:prstGeom prst="can">
            <a:avLst>
              <a:gd name="adj" fmla="val 25000"/>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sz="1800" b="0">
                <a:solidFill>
                  <a:srgbClr val="FFFFFF"/>
                </a:solidFill>
              </a:rPr>
              <a:t>Digital Access Management system</a:t>
            </a:r>
          </a:p>
        </p:txBody>
      </p:sp>
      <p:pic>
        <p:nvPicPr>
          <p:cNvPr id="1037" name="Picture 14" descr="200235995-001.png"/>
          <p:cNvPicPr>
            <a:picLocks noChangeAspect="1"/>
          </p:cNvPicPr>
          <p:nvPr/>
        </p:nvPicPr>
        <p:blipFill>
          <a:blip r:embed="rId3" cstate="print"/>
          <a:srcRect/>
          <a:stretch>
            <a:fillRect/>
          </a:stretch>
        </p:blipFill>
        <p:spPr bwMode="auto">
          <a:xfrm>
            <a:off x="7793038" y="1981200"/>
            <a:ext cx="1350962" cy="1350963"/>
          </a:xfrm>
          <a:prstGeom prst="rect">
            <a:avLst/>
          </a:prstGeom>
          <a:noFill/>
          <a:ln w="9525">
            <a:noFill/>
            <a:miter lim="800000"/>
            <a:headEnd/>
            <a:tailEnd/>
          </a:ln>
        </p:spPr>
      </p:pic>
      <p:cxnSp>
        <p:nvCxnSpPr>
          <p:cNvPr id="18" name="Straight Arrow Connector 17"/>
          <p:cNvCxnSpPr>
            <a:cxnSpLocks noChangeShapeType="1"/>
          </p:cNvCxnSpPr>
          <p:nvPr/>
        </p:nvCxnSpPr>
        <p:spPr bwMode="auto">
          <a:xfrm rot="5400000">
            <a:off x="3105150" y="5810250"/>
            <a:ext cx="266700" cy="2286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0" name="Straight Arrow Connector 19"/>
          <p:cNvCxnSpPr>
            <a:cxnSpLocks noChangeShapeType="1"/>
            <a:endCxn id="11" idx="1"/>
          </p:cNvCxnSpPr>
          <p:nvPr/>
        </p:nvCxnSpPr>
        <p:spPr bwMode="auto">
          <a:xfrm rot="16200000" flipH="1">
            <a:off x="4362450" y="5924550"/>
            <a:ext cx="304800" cy="381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2" name="Straight Arrow Connector 21"/>
          <p:cNvCxnSpPr>
            <a:cxnSpLocks noChangeShapeType="1"/>
          </p:cNvCxnSpPr>
          <p:nvPr/>
        </p:nvCxnSpPr>
        <p:spPr bwMode="auto">
          <a:xfrm rot="16200000" flipH="1">
            <a:off x="5880894" y="5690394"/>
            <a:ext cx="419100" cy="315912"/>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grpSp>
        <p:nvGrpSpPr>
          <p:cNvPr id="3" name="Group 36"/>
          <p:cNvGrpSpPr>
            <a:grpSpLocks/>
          </p:cNvGrpSpPr>
          <p:nvPr/>
        </p:nvGrpSpPr>
        <p:grpSpPr bwMode="auto">
          <a:xfrm rot="5400000">
            <a:off x="6017419" y="1864519"/>
            <a:ext cx="1698625" cy="1236663"/>
            <a:chOff x="5933022" y="1981200"/>
            <a:chExt cx="1697556" cy="1236144"/>
          </a:xfrm>
        </p:grpSpPr>
        <p:sp>
          <p:nvSpPr>
            <p:cNvPr id="14" name="Rounded Rectangle 13"/>
            <p:cNvSpPr>
              <a:spLocks noChangeArrowheads="1"/>
            </p:cNvSpPr>
            <p:nvPr/>
          </p:nvSpPr>
          <p:spPr bwMode="auto">
            <a:xfrm>
              <a:off x="5933022" y="1981200"/>
              <a:ext cx="1697556" cy="1236144"/>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sz="1800" b="0">
                  <a:solidFill>
                    <a:srgbClr val="FFFFFF"/>
                  </a:solidFill>
                </a:rPr>
                <a:t>Open Vault</a:t>
              </a:r>
            </a:p>
            <a:p>
              <a:pPr algn="ctr"/>
              <a:r>
                <a:rPr lang="en-US" sz="1800" b="0">
                  <a:solidFill>
                    <a:srgbClr val="FFFFFF"/>
                  </a:solidFill>
                </a:rPr>
                <a:t>Fedora Repository</a:t>
              </a:r>
            </a:p>
          </p:txBody>
        </p:sp>
        <p:cxnSp>
          <p:nvCxnSpPr>
            <p:cNvPr id="25" name="Straight Connector 24"/>
            <p:cNvCxnSpPr>
              <a:cxnSpLocks noChangeShapeType="1"/>
            </p:cNvCxnSpPr>
            <p:nvPr/>
          </p:nvCxnSpPr>
          <p:spPr bwMode="auto">
            <a:xfrm rot="10800000" flipH="1">
              <a:off x="5928262" y="2442969"/>
              <a:ext cx="1697556" cy="1586"/>
            </a:xfrm>
            <a:prstGeom prst="line">
              <a:avLst/>
            </a:prstGeom>
            <a:noFill/>
            <a:ln w="25400">
              <a:solidFill>
                <a:schemeClr val="tx1"/>
              </a:solidFill>
              <a:round/>
              <a:headEnd/>
              <a:tailEnd/>
            </a:ln>
            <a:effectLst>
              <a:outerShdw dist="20000" dir="5400000" rotWithShape="0">
                <a:srgbClr val="808080">
                  <a:alpha val="37999"/>
                </a:srgbClr>
              </a:outerShdw>
            </a:effectLst>
          </p:spPr>
        </p:cxnSp>
      </p:grpSp>
      <p:cxnSp>
        <p:nvCxnSpPr>
          <p:cNvPr id="39" name="Straight Arrow Connector 38"/>
          <p:cNvCxnSpPr>
            <a:cxnSpLocks noChangeShapeType="1"/>
          </p:cNvCxnSpPr>
          <p:nvPr/>
        </p:nvCxnSpPr>
        <p:spPr bwMode="auto">
          <a:xfrm>
            <a:off x="7443788" y="2246313"/>
            <a:ext cx="233362" cy="158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40" name="Straight Arrow Connector 39"/>
          <p:cNvCxnSpPr>
            <a:cxnSpLocks noChangeShapeType="1"/>
          </p:cNvCxnSpPr>
          <p:nvPr/>
        </p:nvCxnSpPr>
        <p:spPr bwMode="auto">
          <a:xfrm>
            <a:off x="7443788" y="2438400"/>
            <a:ext cx="233362"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41" name="Straight Arrow Connector 40"/>
          <p:cNvCxnSpPr>
            <a:cxnSpLocks noChangeShapeType="1"/>
          </p:cNvCxnSpPr>
          <p:nvPr/>
        </p:nvCxnSpPr>
        <p:spPr bwMode="auto">
          <a:xfrm>
            <a:off x="7443788" y="2819400"/>
            <a:ext cx="233362"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45" name="Straight Arrow Connector 44"/>
          <p:cNvCxnSpPr>
            <a:cxnSpLocks noChangeShapeType="1"/>
            <a:stCxn id="2" idx="3"/>
          </p:cNvCxnSpPr>
          <p:nvPr/>
        </p:nvCxnSpPr>
        <p:spPr bwMode="auto">
          <a:xfrm>
            <a:off x="1304925" y="3009900"/>
            <a:ext cx="2886075" cy="11811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1048" name="TextBox 47"/>
          <p:cNvSpPr txBox="1">
            <a:spLocks noChangeArrowheads="1"/>
          </p:cNvSpPr>
          <p:nvPr/>
        </p:nvSpPr>
        <p:spPr bwMode="auto">
          <a:xfrm rot="1300142">
            <a:off x="2428875" y="3314700"/>
            <a:ext cx="1276350" cy="366713"/>
          </a:xfrm>
          <a:prstGeom prst="rect">
            <a:avLst/>
          </a:prstGeom>
          <a:noFill/>
          <a:ln w="9525">
            <a:noFill/>
            <a:miter lim="800000"/>
            <a:headEnd/>
            <a:tailEnd/>
          </a:ln>
        </p:spPr>
        <p:txBody>
          <a:bodyPr wrap="none">
            <a:spAutoFit/>
          </a:bodyPr>
          <a:lstStyle/>
          <a:p>
            <a:r>
              <a:rPr lang="en-US" sz="1800" b="0">
                <a:solidFill>
                  <a:schemeClr val="bg2"/>
                </a:solidFill>
              </a:rPr>
              <a:t>Access file</a:t>
            </a:r>
          </a:p>
        </p:txBody>
      </p:sp>
      <p:sp>
        <p:nvSpPr>
          <p:cNvPr id="1049" name="TextBox 31"/>
          <p:cNvSpPr txBox="1">
            <a:spLocks noChangeArrowheads="1"/>
          </p:cNvSpPr>
          <p:nvPr/>
        </p:nvSpPr>
        <p:spPr bwMode="auto">
          <a:xfrm>
            <a:off x="0" y="3962400"/>
            <a:ext cx="2789238" cy="1465263"/>
          </a:xfrm>
          <a:prstGeom prst="rect">
            <a:avLst/>
          </a:prstGeom>
          <a:noFill/>
          <a:ln w="9525">
            <a:noFill/>
            <a:miter lim="800000"/>
            <a:headEnd/>
            <a:tailEnd/>
          </a:ln>
        </p:spPr>
        <p:txBody>
          <a:bodyPr wrap="none">
            <a:spAutoFit/>
          </a:bodyPr>
          <a:lstStyle/>
          <a:p>
            <a:r>
              <a:rPr lang="en-US" sz="1800" b="0" i="1">
                <a:solidFill>
                  <a:schemeClr val="bg2"/>
                </a:solidFill>
              </a:rPr>
              <a:t>Access services</a:t>
            </a:r>
            <a:r>
              <a:rPr lang="en-US" sz="1800" b="0">
                <a:solidFill>
                  <a:schemeClr val="bg2"/>
                </a:solidFill>
              </a:rPr>
              <a:t>:</a:t>
            </a:r>
          </a:p>
          <a:p>
            <a:r>
              <a:rPr lang="en-US" sz="1800" b="0">
                <a:solidFill>
                  <a:schemeClr val="bg2"/>
                </a:solidFill>
              </a:rPr>
              <a:t>Streaming</a:t>
            </a:r>
          </a:p>
          <a:p>
            <a:r>
              <a:rPr lang="en-US" sz="1800" b="0">
                <a:solidFill>
                  <a:schemeClr val="bg2"/>
                </a:solidFill>
              </a:rPr>
              <a:t>File format transformation</a:t>
            </a:r>
          </a:p>
          <a:p>
            <a:r>
              <a:rPr lang="en-US" sz="1800" b="0">
                <a:solidFill>
                  <a:schemeClr val="bg2"/>
                </a:solidFill>
              </a:rPr>
              <a:t>File access</a:t>
            </a:r>
          </a:p>
          <a:p>
            <a:r>
              <a:rPr lang="en-US" sz="1800" b="0">
                <a:solidFill>
                  <a:schemeClr val="bg2"/>
                </a:solidFill>
              </a:rPr>
              <a:t>collaboration</a:t>
            </a:r>
          </a:p>
        </p:txBody>
      </p:sp>
      <p:cxnSp>
        <p:nvCxnSpPr>
          <p:cNvPr id="37" name="Straight Arrow Connector 36"/>
          <p:cNvCxnSpPr>
            <a:cxnSpLocks noChangeShapeType="1"/>
            <a:endCxn id="14" idx="3"/>
          </p:cNvCxnSpPr>
          <p:nvPr/>
        </p:nvCxnSpPr>
        <p:spPr bwMode="auto">
          <a:xfrm flipV="1">
            <a:off x="5181600" y="3332163"/>
            <a:ext cx="1685925" cy="85883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1051" name="TextBox 37"/>
          <p:cNvSpPr txBox="1">
            <a:spLocks noChangeArrowheads="1"/>
          </p:cNvSpPr>
          <p:nvPr/>
        </p:nvSpPr>
        <p:spPr bwMode="auto">
          <a:xfrm rot="-1683804">
            <a:off x="4743450" y="3429000"/>
            <a:ext cx="2343150" cy="366713"/>
          </a:xfrm>
          <a:prstGeom prst="rect">
            <a:avLst/>
          </a:prstGeom>
          <a:noFill/>
          <a:ln w="9525">
            <a:noFill/>
            <a:miter lim="800000"/>
            <a:headEnd/>
            <a:tailEnd/>
          </a:ln>
        </p:spPr>
        <p:txBody>
          <a:bodyPr wrap="none">
            <a:spAutoFit/>
          </a:bodyPr>
          <a:lstStyle/>
          <a:p>
            <a:r>
              <a:rPr lang="en-US" sz="1800" b="0">
                <a:solidFill>
                  <a:schemeClr val="bg2"/>
                </a:solidFill>
              </a:rPr>
              <a:t>Access file streaming</a:t>
            </a:r>
          </a:p>
        </p:txBody>
      </p:sp>
      <p:cxnSp>
        <p:nvCxnSpPr>
          <p:cNvPr id="28" name="Straight Arrow Connector 27"/>
          <p:cNvCxnSpPr>
            <a:cxnSpLocks noChangeShapeType="1"/>
          </p:cNvCxnSpPr>
          <p:nvPr/>
        </p:nvCxnSpPr>
        <p:spPr bwMode="auto">
          <a:xfrm>
            <a:off x="6705600" y="4800600"/>
            <a:ext cx="685800"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pic>
        <p:nvPicPr>
          <p:cNvPr id="1053" name="Picture 29" descr="AA049887.png"/>
          <p:cNvPicPr>
            <a:picLocks noChangeAspect="1"/>
          </p:cNvPicPr>
          <p:nvPr/>
        </p:nvPicPr>
        <p:blipFill>
          <a:blip r:embed="rId4" cstate="print"/>
          <a:srcRect/>
          <a:stretch>
            <a:fillRect/>
          </a:stretch>
        </p:blipFill>
        <p:spPr bwMode="auto">
          <a:xfrm>
            <a:off x="7696200" y="4114800"/>
            <a:ext cx="630238" cy="197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ctrTitle"/>
          </p:nvPr>
        </p:nvSpPr>
        <p:spPr/>
        <p:txBody>
          <a:bodyPr/>
          <a:lstStyle/>
          <a:p>
            <a:r>
              <a:rPr lang="en-US" smtClean="0">
                <a:latin typeface="Arial Black" charset="0"/>
              </a:rPr>
              <a:t>Lessons Learned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b="1" smtClean="0"/>
              <a:t>Sending disks to the cloud</a:t>
            </a:r>
          </a:p>
        </p:txBody>
      </p:sp>
      <p:sp>
        <p:nvSpPr>
          <p:cNvPr id="123907" name="Chart Placeholder 7"/>
          <p:cNvSpPr>
            <a:spLocks noGrp="1"/>
          </p:cNvSpPr>
          <p:nvPr>
            <p:ph idx="1"/>
          </p:nvPr>
        </p:nvSpPr>
        <p:spPr>
          <a:xfrm>
            <a:off x="4732338" y="1446213"/>
            <a:ext cx="3851275" cy="434975"/>
          </a:xfrm>
        </p:spPr>
        <p:txBody>
          <a:bodyPr vert="horz" wrap="square" lIns="90487" tIns="44450" rIns="90487" bIns="44450" numCol="1" anchor="t" anchorCtr="0" compatLnSpc="1">
            <a:prstTxWarp prst="textNoShape">
              <a:avLst/>
            </a:prstTxWarp>
            <a:spAutoFit/>
          </a:bodyPr>
          <a:lstStyle/>
          <a:p>
            <a:endParaRPr lang="en-US"/>
          </a:p>
        </p:txBody>
      </p:sp>
      <p:sp>
        <p:nvSpPr>
          <p:cNvPr id="123909" name="Slide Number Placeholder 4"/>
          <p:cNvSpPr txBox="1">
            <a:spLocks noGrp="1"/>
          </p:cNvSpPr>
          <p:nvPr/>
        </p:nvSpPr>
        <p:spPr bwMode="auto">
          <a:xfrm>
            <a:off x="8305800" y="762000"/>
            <a:ext cx="838200" cy="269875"/>
          </a:xfrm>
          <a:prstGeom prst="rect">
            <a:avLst/>
          </a:prstGeom>
          <a:noFill/>
          <a:ln w="12700">
            <a:noFill/>
            <a:miter lim="800000"/>
            <a:headEnd/>
            <a:tailEnd/>
          </a:ln>
        </p:spPr>
        <p:txBody>
          <a:bodyPr lIns="90488" tIns="44450" rIns="90488" bIns="44450" anchor="b"/>
          <a:lstStyle/>
          <a:p>
            <a:pPr algn="r" eaLnBrk="0" hangingPunct="0">
              <a:lnSpc>
                <a:spcPct val="80000"/>
              </a:lnSpc>
            </a:pPr>
            <a:fld id="{735E39B5-A477-46F8-9564-CC33911FFB6B}" type="slidenum">
              <a:rPr lang="en-US" sz="1200"/>
              <a:pPr algn="r" eaLnBrk="0" hangingPunct="0">
                <a:lnSpc>
                  <a:spcPct val="80000"/>
                </a:lnSpc>
              </a:pPr>
              <a:t>42</a:t>
            </a:fld>
            <a:endParaRPr lang="en-US" sz="1200"/>
          </a:p>
        </p:txBody>
      </p:sp>
      <p:pic>
        <p:nvPicPr>
          <p:cNvPr id="123912" name="Picture 8" descr="WGBH-to-DuraCloud-via-hard-drive"/>
          <p:cNvPicPr>
            <a:picLocks noChangeAspect="1" noChangeArrowheads="1"/>
          </p:cNvPicPr>
          <p:nvPr/>
        </p:nvPicPr>
        <p:blipFill>
          <a:blip r:embed="rId3" cstate="print"/>
          <a:srcRect/>
          <a:stretch>
            <a:fillRect/>
          </a:stretch>
        </p:blipFill>
        <p:spPr bwMode="auto">
          <a:xfrm>
            <a:off x="576263" y="1069975"/>
            <a:ext cx="8226425" cy="57277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6"/>
          <p:cNvSpPr>
            <a:spLocks noGrp="1"/>
          </p:cNvSpPr>
          <p:nvPr>
            <p:ph type="title"/>
          </p:nvPr>
        </p:nvSpPr>
        <p:spPr/>
        <p:txBody>
          <a:bodyPr/>
          <a:lstStyle/>
          <a:p>
            <a:r>
              <a:rPr lang="en-US" b="1" smtClean="0"/>
              <a:t>Using tubes and wires</a:t>
            </a:r>
          </a:p>
        </p:txBody>
      </p:sp>
      <p:sp>
        <p:nvSpPr>
          <p:cNvPr id="167940" name="Slide Number Placeholder 4"/>
          <p:cNvSpPr txBox="1">
            <a:spLocks noGrp="1"/>
          </p:cNvSpPr>
          <p:nvPr/>
        </p:nvSpPr>
        <p:spPr bwMode="auto">
          <a:xfrm>
            <a:off x="8305800" y="762000"/>
            <a:ext cx="838200" cy="269875"/>
          </a:xfrm>
          <a:prstGeom prst="rect">
            <a:avLst/>
          </a:prstGeom>
          <a:noFill/>
          <a:ln w="12700">
            <a:noFill/>
            <a:miter lim="800000"/>
            <a:headEnd/>
            <a:tailEnd/>
          </a:ln>
        </p:spPr>
        <p:txBody>
          <a:bodyPr lIns="90488" tIns="44450" rIns="90488" bIns="44450" anchor="b"/>
          <a:lstStyle/>
          <a:p>
            <a:pPr algn="r" eaLnBrk="0" hangingPunct="0">
              <a:lnSpc>
                <a:spcPct val="80000"/>
              </a:lnSpc>
            </a:pPr>
            <a:fld id="{AD62E0D4-77A1-463C-AAC5-35B484A8710E}" type="slidenum">
              <a:rPr lang="en-US" sz="1200"/>
              <a:pPr algn="r" eaLnBrk="0" hangingPunct="0">
                <a:lnSpc>
                  <a:spcPct val="80000"/>
                </a:lnSpc>
              </a:pPr>
              <a:t>43</a:t>
            </a:fld>
            <a:endParaRPr lang="en-US" sz="1200"/>
          </a:p>
        </p:txBody>
      </p:sp>
      <p:pic>
        <p:nvPicPr>
          <p:cNvPr id="167942" name="Picture 6" descr="WGBH-to-DuraCloud-via-internet"/>
          <p:cNvPicPr>
            <a:picLocks noChangeAspect="1" noChangeArrowheads="1"/>
          </p:cNvPicPr>
          <p:nvPr/>
        </p:nvPicPr>
        <p:blipFill>
          <a:blip r:embed="rId3" cstate="print"/>
          <a:srcRect/>
          <a:stretch>
            <a:fillRect/>
          </a:stretch>
        </p:blipFill>
        <p:spPr bwMode="auto">
          <a:xfrm>
            <a:off x="561975" y="1028700"/>
            <a:ext cx="6762750" cy="574357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4"/>
          <p:cNvSpPr>
            <a:spLocks noGrp="1"/>
          </p:cNvSpPr>
          <p:nvPr>
            <p:ph type="title"/>
          </p:nvPr>
        </p:nvSpPr>
        <p:spPr/>
        <p:txBody>
          <a:bodyPr/>
          <a:lstStyle/>
          <a:p>
            <a:r>
              <a:rPr lang="en-US" smtClean="0"/>
              <a:t>Costs</a:t>
            </a:r>
          </a:p>
        </p:txBody>
      </p:sp>
      <p:sp>
        <p:nvSpPr>
          <p:cNvPr id="137219" name="Slide Number Placeholder 2"/>
          <p:cNvSpPr txBox="1">
            <a:spLocks noGrp="1"/>
          </p:cNvSpPr>
          <p:nvPr/>
        </p:nvSpPr>
        <p:spPr bwMode="auto">
          <a:xfrm>
            <a:off x="8305800" y="762000"/>
            <a:ext cx="838200" cy="269875"/>
          </a:xfrm>
          <a:prstGeom prst="rect">
            <a:avLst/>
          </a:prstGeom>
          <a:noFill/>
          <a:ln w="12700">
            <a:noFill/>
            <a:miter lim="800000"/>
            <a:headEnd/>
            <a:tailEnd/>
          </a:ln>
        </p:spPr>
        <p:txBody>
          <a:bodyPr lIns="90488" tIns="44450" rIns="90488" bIns="44450" anchor="b"/>
          <a:lstStyle/>
          <a:p>
            <a:pPr algn="r" eaLnBrk="0" hangingPunct="0">
              <a:lnSpc>
                <a:spcPct val="80000"/>
              </a:lnSpc>
            </a:pPr>
            <a:fld id="{E601C05F-E4D8-48BD-80EC-9665666CF071}" type="slidenum">
              <a:rPr lang="en-US" sz="1200"/>
              <a:pPr algn="r" eaLnBrk="0" hangingPunct="0">
                <a:lnSpc>
                  <a:spcPct val="80000"/>
                </a:lnSpc>
              </a:pPr>
              <a:t>44</a:t>
            </a:fld>
            <a:endParaRPr lang="en-US" sz="1200"/>
          </a:p>
        </p:txBody>
      </p:sp>
      <p:sp>
        <p:nvSpPr>
          <p:cNvPr id="137220" name="Footer Placeholder 3"/>
          <p:cNvSpPr txBox="1">
            <a:spLocks noGrp="1"/>
          </p:cNvSpPr>
          <p:nvPr/>
        </p:nvSpPr>
        <p:spPr bwMode="auto">
          <a:xfrm>
            <a:off x="1044575" y="6553200"/>
            <a:ext cx="2895600" cy="228600"/>
          </a:xfrm>
          <a:prstGeom prst="rect">
            <a:avLst/>
          </a:prstGeom>
          <a:noFill/>
          <a:ln w="12700">
            <a:noFill/>
            <a:miter lim="800000"/>
            <a:headEnd/>
            <a:tailEnd/>
          </a:ln>
        </p:spPr>
        <p:txBody>
          <a:bodyPr anchor="b"/>
          <a:lstStyle/>
          <a:p>
            <a:pPr eaLnBrk="0" hangingPunct="0">
              <a:lnSpc>
                <a:spcPct val="80000"/>
              </a:lnSpc>
            </a:pPr>
            <a:r>
              <a:rPr lang="en-US" sz="900" b="0">
                <a:solidFill>
                  <a:srgbClr val="49484A"/>
                </a:solidFill>
                <a:cs typeface="Arial" charset="0"/>
              </a:rPr>
              <a:t>© 2010 WGBH </a:t>
            </a:r>
            <a:endParaRPr lang="en-US" sz="900" b="0">
              <a:solidFill>
                <a:srgbClr val="49484A"/>
              </a:solidFill>
              <a:latin typeface="Times" charset="0"/>
              <a:cs typeface="Arial" charset="0"/>
            </a:endParaRPr>
          </a:p>
        </p:txBody>
      </p:sp>
      <p:sp>
        <p:nvSpPr>
          <p:cNvPr id="137221" name="Rectangle 5"/>
          <p:cNvSpPr>
            <a:spLocks noChangeArrowheads="1"/>
          </p:cNvSpPr>
          <p:nvPr/>
        </p:nvSpPr>
        <p:spPr bwMode="auto">
          <a:xfrm>
            <a:off x="742950" y="1438275"/>
            <a:ext cx="7772400" cy="4114800"/>
          </a:xfrm>
          <a:prstGeom prst="rect">
            <a:avLst/>
          </a:prstGeom>
          <a:noFill/>
          <a:ln w="9525">
            <a:noFill/>
            <a:miter lim="800000"/>
            <a:headEnd/>
            <a:tailEnd/>
          </a:ln>
        </p:spPr>
        <p:txBody>
          <a:bodyPr/>
          <a:lstStyle/>
          <a:p>
            <a:pPr marL="285750" indent="-285750" eaLnBrk="0" hangingPunct="0">
              <a:lnSpc>
                <a:spcPct val="104000"/>
              </a:lnSpc>
              <a:buClr>
                <a:srgbClr val="0091B5"/>
              </a:buClr>
              <a:buFont typeface="Wingdings" charset="2"/>
              <a:buChar char="§"/>
            </a:pPr>
            <a:endParaRPr lang="en-US" sz="2800" b="0">
              <a:solidFill>
                <a:srgbClr val="49484A"/>
              </a:solidFill>
            </a:endParaRPr>
          </a:p>
          <a:p>
            <a:pPr marL="285750" indent="-285750" eaLnBrk="0" hangingPunct="0">
              <a:lnSpc>
                <a:spcPct val="104000"/>
              </a:lnSpc>
              <a:buClr>
                <a:srgbClr val="0091B5"/>
              </a:buClr>
              <a:buFont typeface="Wingdings" charset="2"/>
              <a:buChar char="§"/>
            </a:pPr>
            <a:r>
              <a:rPr lang="en-US" sz="2800" b="0">
                <a:solidFill>
                  <a:srgbClr val="49484A"/>
                </a:solidFill>
              </a:rPr>
              <a:t>Gathering data</a:t>
            </a:r>
          </a:p>
          <a:p>
            <a:pPr marL="285750" indent="-285750" eaLnBrk="0" hangingPunct="0">
              <a:lnSpc>
                <a:spcPct val="104000"/>
              </a:lnSpc>
              <a:buClr>
                <a:srgbClr val="0091B5"/>
              </a:buClr>
              <a:buFont typeface="Wingdings" charset="2"/>
              <a:buChar char="§"/>
            </a:pPr>
            <a:r>
              <a:rPr lang="en-US" sz="2800" b="0">
                <a:solidFill>
                  <a:srgbClr val="49484A"/>
                </a:solidFill>
              </a:rPr>
              <a:t>Sunk costs</a:t>
            </a:r>
          </a:p>
          <a:p>
            <a:pPr marL="795338" lvl="1" indent="-395288" eaLnBrk="0" hangingPunct="0">
              <a:lnSpc>
                <a:spcPct val="104000"/>
              </a:lnSpc>
              <a:buClr>
                <a:srgbClr val="0091B5"/>
              </a:buClr>
              <a:buSzPct val="85000"/>
              <a:buFontTx/>
              <a:buChar char="—"/>
            </a:pPr>
            <a:r>
              <a:rPr lang="en-US" sz="2800" b="0">
                <a:solidFill>
                  <a:srgbClr val="49484A"/>
                </a:solidFill>
              </a:rPr>
              <a:t>DAM (including hierarchical storage</a:t>
            </a:r>
          </a:p>
          <a:p>
            <a:pPr marL="795338" lvl="1" indent="-395288" eaLnBrk="0" hangingPunct="0">
              <a:lnSpc>
                <a:spcPct val="104000"/>
              </a:lnSpc>
              <a:buClr>
                <a:srgbClr val="0091B5"/>
              </a:buClr>
              <a:buSzPct val="85000"/>
              <a:buFontTx/>
              <a:buChar char="—"/>
            </a:pPr>
            <a:r>
              <a:rPr lang="en-US" sz="2800" b="0">
                <a:solidFill>
                  <a:srgbClr val="49484A"/>
                </a:solidFill>
              </a:rPr>
              <a:t>Bandwidth (to the cloud) </a:t>
            </a:r>
          </a:p>
          <a:p>
            <a:pPr marL="285750" indent="-285750" eaLnBrk="0" hangingPunct="0">
              <a:lnSpc>
                <a:spcPct val="104000"/>
              </a:lnSpc>
              <a:buClr>
                <a:srgbClr val="0091B5"/>
              </a:buClr>
              <a:buFont typeface="Wingdings" charset="2"/>
              <a:buChar char="§"/>
            </a:pPr>
            <a:r>
              <a:rPr lang="en-US" sz="2800" b="0">
                <a:solidFill>
                  <a:srgbClr val="49484A"/>
                </a:solidFill>
              </a:rPr>
              <a:t>Incremental costs</a:t>
            </a:r>
          </a:p>
          <a:p>
            <a:pPr marL="795338" lvl="1" indent="-395288" eaLnBrk="0" hangingPunct="0">
              <a:lnSpc>
                <a:spcPct val="104000"/>
              </a:lnSpc>
              <a:buClr>
                <a:srgbClr val="0091B5"/>
              </a:buClr>
              <a:buSzPct val="85000"/>
              <a:buFontTx/>
              <a:buChar char="—"/>
            </a:pPr>
            <a:r>
              <a:rPr lang="en-US" sz="2800" b="0">
                <a:solidFill>
                  <a:srgbClr val="49484A"/>
                </a:solidFill>
              </a:rPr>
              <a:t>Off-line storage </a:t>
            </a:r>
          </a:p>
          <a:p>
            <a:pPr marL="795338" lvl="1" indent="-395288" eaLnBrk="0" hangingPunct="0">
              <a:lnSpc>
                <a:spcPct val="104000"/>
              </a:lnSpc>
              <a:buClr>
                <a:srgbClr val="0091B5"/>
              </a:buClr>
              <a:buSzPct val="85000"/>
              <a:buFontTx/>
              <a:buChar char="—"/>
            </a:pPr>
            <a:r>
              <a:rPr lang="en-US" sz="2800" b="0">
                <a:solidFill>
                  <a:srgbClr val="49484A"/>
                </a:solidFill>
              </a:rPr>
              <a:t>Cloud storage </a:t>
            </a:r>
          </a:p>
          <a:p>
            <a:pPr marL="795338" lvl="1" indent="-395288" eaLnBrk="0" hangingPunct="0">
              <a:lnSpc>
                <a:spcPct val="104000"/>
              </a:lnSpc>
              <a:buClr>
                <a:srgbClr val="0091B5"/>
              </a:buClr>
              <a:buSzPct val="85000"/>
              <a:buFontTx/>
              <a:buChar char="—"/>
            </a:pPr>
            <a:r>
              <a:rPr lang="en-US" sz="2800" b="0">
                <a:solidFill>
                  <a:srgbClr val="49484A"/>
                </a:solidFill>
              </a:rPr>
              <a:t>Streaming bandwidth (+1 for cloud)</a:t>
            </a:r>
          </a:p>
          <a:p>
            <a:pPr marL="285750" indent="-285750" eaLnBrk="0" hangingPunct="0">
              <a:lnSpc>
                <a:spcPct val="104000"/>
              </a:lnSpc>
              <a:buClr>
                <a:srgbClr val="0091B5"/>
              </a:buClr>
              <a:buFont typeface="Wingdings" charset="2"/>
              <a:buChar char="§"/>
            </a:pPr>
            <a:endParaRPr lang="en-US" sz="2800" b="0">
              <a:solidFill>
                <a:srgbClr val="49484A"/>
              </a:solidFill>
            </a:endParaRPr>
          </a:p>
          <a:p>
            <a:pPr marL="795338" lvl="1" indent="-395288" eaLnBrk="0" hangingPunct="0">
              <a:lnSpc>
                <a:spcPct val="104000"/>
              </a:lnSpc>
              <a:buClr>
                <a:srgbClr val="0091B5"/>
              </a:buClr>
              <a:buSzPct val="85000"/>
              <a:buFontTx/>
              <a:buChar char="—"/>
            </a:pPr>
            <a:endParaRPr lang="en-US" sz="2800" b="0">
              <a:solidFill>
                <a:srgbClr val="49484A"/>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4"/>
          <p:cNvSpPr>
            <a:spLocks noGrp="1"/>
          </p:cNvSpPr>
          <p:nvPr>
            <p:ph type="title"/>
          </p:nvPr>
        </p:nvSpPr>
        <p:spPr/>
        <p:txBody>
          <a:bodyPr/>
          <a:lstStyle/>
          <a:p>
            <a:r>
              <a:rPr lang="en-US" smtClean="0"/>
              <a:t>Cost Comparisons</a:t>
            </a:r>
          </a:p>
        </p:txBody>
      </p:sp>
      <p:sp>
        <p:nvSpPr>
          <p:cNvPr id="165891" name="Slide Number Placeholder 2"/>
          <p:cNvSpPr txBox="1">
            <a:spLocks noGrp="1"/>
          </p:cNvSpPr>
          <p:nvPr/>
        </p:nvSpPr>
        <p:spPr bwMode="auto">
          <a:xfrm>
            <a:off x="8305800" y="762000"/>
            <a:ext cx="838200" cy="269875"/>
          </a:xfrm>
          <a:prstGeom prst="rect">
            <a:avLst/>
          </a:prstGeom>
          <a:noFill/>
          <a:ln w="12700">
            <a:noFill/>
            <a:miter lim="800000"/>
            <a:headEnd/>
            <a:tailEnd/>
          </a:ln>
        </p:spPr>
        <p:txBody>
          <a:bodyPr lIns="90488" tIns="44450" rIns="90488" bIns="44450" anchor="b"/>
          <a:lstStyle/>
          <a:p>
            <a:pPr algn="r" eaLnBrk="0" hangingPunct="0">
              <a:lnSpc>
                <a:spcPct val="80000"/>
              </a:lnSpc>
            </a:pPr>
            <a:fld id="{914F8C14-9F25-48DA-8E7B-12D02F204C40}" type="slidenum">
              <a:rPr lang="en-US" sz="1200"/>
              <a:pPr algn="r" eaLnBrk="0" hangingPunct="0">
                <a:lnSpc>
                  <a:spcPct val="80000"/>
                </a:lnSpc>
              </a:pPr>
              <a:t>45</a:t>
            </a:fld>
            <a:endParaRPr lang="en-US" sz="1200"/>
          </a:p>
        </p:txBody>
      </p:sp>
      <p:sp>
        <p:nvSpPr>
          <p:cNvPr id="165892" name="Footer Placeholder 3"/>
          <p:cNvSpPr txBox="1">
            <a:spLocks noGrp="1"/>
          </p:cNvSpPr>
          <p:nvPr/>
        </p:nvSpPr>
        <p:spPr bwMode="auto">
          <a:xfrm>
            <a:off x="1044575" y="6553200"/>
            <a:ext cx="2895600" cy="228600"/>
          </a:xfrm>
          <a:prstGeom prst="rect">
            <a:avLst/>
          </a:prstGeom>
          <a:noFill/>
          <a:ln w="12700">
            <a:noFill/>
            <a:miter lim="800000"/>
            <a:headEnd/>
            <a:tailEnd/>
          </a:ln>
        </p:spPr>
        <p:txBody>
          <a:bodyPr anchor="b"/>
          <a:lstStyle/>
          <a:p>
            <a:pPr eaLnBrk="0" hangingPunct="0">
              <a:lnSpc>
                <a:spcPct val="80000"/>
              </a:lnSpc>
            </a:pPr>
            <a:r>
              <a:rPr lang="en-US" sz="900" b="0">
                <a:solidFill>
                  <a:srgbClr val="49484A"/>
                </a:solidFill>
                <a:cs typeface="Arial" charset="0"/>
              </a:rPr>
              <a:t>© 2010 WGBH </a:t>
            </a:r>
            <a:endParaRPr lang="en-US" sz="900" b="0">
              <a:solidFill>
                <a:srgbClr val="49484A"/>
              </a:solidFill>
              <a:latin typeface="Times" charset="0"/>
              <a:cs typeface="Arial" charset="0"/>
            </a:endParaRPr>
          </a:p>
        </p:txBody>
      </p:sp>
      <p:graphicFrame>
        <p:nvGraphicFramePr>
          <p:cNvPr id="166078" name="Group 190"/>
          <p:cNvGraphicFramePr>
            <a:graphicFrameLocks noGrp="1"/>
          </p:cNvGraphicFramePr>
          <p:nvPr/>
        </p:nvGraphicFramePr>
        <p:xfrm>
          <a:off x="1143000" y="1851025"/>
          <a:ext cx="6858000" cy="4292855"/>
        </p:xfrm>
        <a:graphic>
          <a:graphicData uri="http://schemas.openxmlformats.org/drawingml/2006/table">
            <a:tbl>
              <a:tblPr/>
              <a:tblGrid>
                <a:gridCol w="2286000"/>
                <a:gridCol w="2311400"/>
                <a:gridCol w="2260600"/>
              </a:tblGrid>
              <a:tr h="677863">
                <a:tc>
                  <a:txBody>
                    <a:bodyPr/>
                    <a:lstStyle/>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endParaRPr kumimoji="0" lang="en-US" sz="2800" b="0" i="0" u="none" strike="noStrike" cap="none" normalizeH="0" baseline="0" smtClean="0">
                        <a:ln>
                          <a:noFill/>
                        </a:ln>
                        <a:solidFill>
                          <a:srgbClr val="49484A"/>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chemeClr val="tx1"/>
                          </a:solidFill>
                          <a:effectLst/>
                          <a:latin typeface="Arial" charset="0"/>
                          <a:ea typeface="ＭＳ Ｐゴシック" charset="-128"/>
                        </a:rPr>
                        <a:t>In-house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chemeClr val="tx1"/>
                          </a:solidFill>
                          <a:effectLst/>
                          <a:latin typeface="Arial" charset="0"/>
                          <a:ea typeface="ＭＳ Ｐゴシック" charset="-128"/>
                        </a:rPr>
                        <a:t>Cloud</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77863">
                <a:tc>
                  <a:txBody>
                    <a:bodyPr/>
                    <a:lstStyle/>
                    <a:p>
                      <a:pPr marL="0" marR="0" lvl="0" indent="0" algn="r"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chemeClr val="tx1"/>
                          </a:solidFill>
                          <a:effectLst/>
                          <a:latin typeface="Arial" charset="0"/>
                          <a:ea typeface="ＭＳ Ｐゴシック" charset="-128"/>
                        </a:rPr>
                        <a:t>Bandwidth</a:t>
                      </a:r>
                    </a:p>
                    <a:p>
                      <a:pPr marL="0" marR="0" lvl="0" indent="0" algn="r"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chemeClr val="tx1"/>
                          </a:solidFill>
                          <a:effectLst/>
                          <a:latin typeface="Arial" charset="0"/>
                          <a:ea typeface="ＭＳ Ｐゴシック" charset="-128"/>
                        </a:rPr>
                        <a:t>to storage</a:t>
                      </a:r>
                    </a:p>
                  </a:txBody>
                  <a:tcPr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rgbClr val="49484A"/>
                          </a:solidFill>
                          <a:effectLst/>
                          <a:latin typeface="Arial" charset="0"/>
                          <a:ea typeface="ＭＳ Ｐゴシック" charset="-128"/>
                        </a:rPr>
                        <a:t>n/a</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rgbClr val="49484A"/>
                          </a:solidFill>
                          <a:effectLst/>
                          <a:latin typeface="Arial" charset="0"/>
                          <a:ea typeface="ＭＳ Ｐゴシック" charset="-128"/>
                        </a:rPr>
                        <a:t>“free”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677863">
                <a:tc>
                  <a:txBody>
                    <a:bodyPr/>
                    <a:lstStyle/>
                    <a:p>
                      <a:pPr marL="0" marR="0" lvl="0" indent="0" algn="r"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chemeClr val="tx1"/>
                          </a:solidFill>
                          <a:effectLst/>
                          <a:latin typeface="Arial" charset="0"/>
                          <a:ea typeface="ＭＳ Ｐゴシック" charset="-128"/>
                        </a:rPr>
                        <a:t>Bandwidth for access</a:t>
                      </a:r>
                    </a:p>
                  </a:txBody>
                  <a:tcPr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rgbClr val="49484A"/>
                          </a:solidFill>
                          <a:effectLst/>
                          <a:latin typeface="Arial" charset="0"/>
                          <a:ea typeface="ＭＳ Ｐゴシック" charset="-128"/>
                        </a:rPr>
                        <a:t>$1 per GB transferred</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rgbClr val="49484A"/>
                          </a:solidFill>
                          <a:effectLst/>
                          <a:latin typeface="Arial" charset="0"/>
                          <a:ea typeface="ＭＳ Ｐゴシック" charset="-128"/>
                        </a:rPr>
                        <a:t>17¢ per GB</a:t>
                      </a:r>
                    </a:p>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rgbClr val="49484A"/>
                          </a:solidFill>
                          <a:effectLst/>
                          <a:latin typeface="Arial" charset="0"/>
                          <a:ea typeface="ＭＳ Ｐゴシック" charset="-128"/>
                        </a:rPr>
                        <a:t>transferred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676275">
                <a:tc>
                  <a:txBody>
                    <a:bodyPr/>
                    <a:lstStyle/>
                    <a:p>
                      <a:pPr marL="0" marR="0" lvl="0" indent="0" algn="r"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chemeClr val="tx1"/>
                          </a:solidFill>
                          <a:effectLst/>
                          <a:latin typeface="Arial" charset="0"/>
                          <a:ea typeface="ＭＳ Ｐゴシック" charset="-128"/>
                        </a:rPr>
                        <a:t>Storage</a:t>
                      </a:r>
                    </a:p>
                  </a:txBody>
                  <a:tcPr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rgbClr val="49484A"/>
                          </a:solidFill>
                          <a:effectLst/>
                          <a:latin typeface="Arial" charset="0"/>
                          <a:ea typeface="ＭＳ Ｐゴシック" charset="-128"/>
                        </a:rPr>
                        <a:t>8.8¢ per GB</a:t>
                      </a:r>
                    </a:p>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endParaRPr kumimoji="0" lang="en-US" sz="2800" b="0" i="0" u="none" strike="noStrike" cap="none" normalizeH="0" baseline="0" smtClean="0">
                        <a:ln>
                          <a:noFill/>
                        </a:ln>
                        <a:solidFill>
                          <a:srgbClr val="49484A"/>
                        </a:solidFill>
                        <a:effectLst/>
                        <a:latin typeface="Arial"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rgbClr val="49484A"/>
                          </a:solidFill>
                          <a:effectLst/>
                          <a:latin typeface="Arial" charset="0"/>
                          <a:ea typeface="ＭＳ Ｐゴシック" charset="-128"/>
                        </a:rPr>
                        <a:t>15¢ per GB</a:t>
                      </a:r>
                    </a:p>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r>
                        <a:rPr kumimoji="0" lang="en-US" sz="2800" b="0" i="0" u="none" strike="noStrike" cap="none" normalizeH="0" baseline="0" smtClean="0">
                          <a:ln>
                            <a:noFill/>
                          </a:ln>
                          <a:solidFill>
                            <a:srgbClr val="49484A"/>
                          </a:solidFill>
                          <a:effectLst/>
                          <a:latin typeface="Arial" charset="0"/>
                          <a:ea typeface="ＭＳ Ｐゴシック" charset="-128"/>
                        </a:rPr>
                        <a:t>per month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677863">
                <a:tc>
                  <a:txBody>
                    <a:bodyPr/>
                    <a:lstStyle/>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endParaRPr kumimoji="0" lang="en-US" sz="2800" b="0" i="0" u="none" strike="noStrike" cap="none" normalizeH="0" baseline="0" smtClean="0">
                        <a:ln>
                          <a:noFill/>
                        </a:ln>
                        <a:solidFill>
                          <a:srgbClr val="49484A"/>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endParaRPr kumimoji="0" lang="en-US" sz="2800" b="0" i="0" u="none" strike="noStrike" cap="none" normalizeH="0" baseline="0" smtClean="0">
                        <a:ln>
                          <a:noFill/>
                        </a:ln>
                        <a:solidFill>
                          <a:srgbClr val="49484A"/>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4000"/>
                        </a:lnSpc>
                        <a:spcBef>
                          <a:spcPct val="0"/>
                        </a:spcBef>
                        <a:spcAft>
                          <a:spcPct val="0"/>
                        </a:spcAft>
                        <a:buClr>
                          <a:srgbClr val="0091B5"/>
                        </a:buClr>
                        <a:buSzTx/>
                        <a:buFont typeface="Wingdings" charset="2"/>
                        <a:buNone/>
                        <a:tabLst/>
                      </a:pPr>
                      <a:endParaRPr kumimoji="0" lang="en-US" sz="2800" b="0" i="0" u="none" strike="noStrike" cap="none" normalizeH="0" baseline="0" smtClean="0">
                        <a:ln>
                          <a:noFill/>
                        </a:ln>
                        <a:solidFill>
                          <a:srgbClr val="49484A"/>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4"/>
          <p:cNvSpPr>
            <a:spLocks noGrp="1"/>
          </p:cNvSpPr>
          <p:nvPr>
            <p:ph type="title"/>
          </p:nvPr>
        </p:nvSpPr>
        <p:spPr/>
        <p:txBody>
          <a:bodyPr/>
          <a:lstStyle/>
          <a:p>
            <a:r>
              <a:rPr lang="en-US" smtClean="0"/>
              <a:t>Outcomes</a:t>
            </a:r>
          </a:p>
        </p:txBody>
      </p:sp>
      <p:sp>
        <p:nvSpPr>
          <p:cNvPr id="163843" name="Slide Number Placeholder 2"/>
          <p:cNvSpPr txBox="1">
            <a:spLocks noGrp="1"/>
          </p:cNvSpPr>
          <p:nvPr/>
        </p:nvSpPr>
        <p:spPr bwMode="auto">
          <a:xfrm>
            <a:off x="8305800" y="762000"/>
            <a:ext cx="838200" cy="269875"/>
          </a:xfrm>
          <a:prstGeom prst="rect">
            <a:avLst/>
          </a:prstGeom>
          <a:noFill/>
          <a:ln w="12700">
            <a:noFill/>
            <a:miter lim="800000"/>
            <a:headEnd/>
            <a:tailEnd/>
          </a:ln>
        </p:spPr>
        <p:txBody>
          <a:bodyPr lIns="90488" tIns="44450" rIns="90488" bIns="44450" anchor="b"/>
          <a:lstStyle/>
          <a:p>
            <a:pPr algn="r" eaLnBrk="0" hangingPunct="0">
              <a:lnSpc>
                <a:spcPct val="80000"/>
              </a:lnSpc>
            </a:pPr>
            <a:fld id="{4910735A-F2B8-4C89-9528-4F304B8A0A6C}" type="slidenum">
              <a:rPr lang="en-US" sz="1200"/>
              <a:pPr algn="r" eaLnBrk="0" hangingPunct="0">
                <a:lnSpc>
                  <a:spcPct val="80000"/>
                </a:lnSpc>
              </a:pPr>
              <a:t>46</a:t>
            </a:fld>
            <a:endParaRPr lang="en-US" sz="1200"/>
          </a:p>
        </p:txBody>
      </p:sp>
      <p:sp>
        <p:nvSpPr>
          <p:cNvPr id="163844" name="Footer Placeholder 3"/>
          <p:cNvSpPr txBox="1">
            <a:spLocks noGrp="1"/>
          </p:cNvSpPr>
          <p:nvPr/>
        </p:nvSpPr>
        <p:spPr bwMode="auto">
          <a:xfrm>
            <a:off x="1044575" y="6553200"/>
            <a:ext cx="2895600" cy="228600"/>
          </a:xfrm>
          <a:prstGeom prst="rect">
            <a:avLst/>
          </a:prstGeom>
          <a:noFill/>
          <a:ln w="12700">
            <a:noFill/>
            <a:miter lim="800000"/>
            <a:headEnd/>
            <a:tailEnd/>
          </a:ln>
        </p:spPr>
        <p:txBody>
          <a:bodyPr anchor="b"/>
          <a:lstStyle/>
          <a:p>
            <a:pPr eaLnBrk="0" hangingPunct="0">
              <a:lnSpc>
                <a:spcPct val="80000"/>
              </a:lnSpc>
            </a:pPr>
            <a:r>
              <a:rPr lang="en-US" sz="900" b="0">
                <a:solidFill>
                  <a:srgbClr val="49484A"/>
                </a:solidFill>
                <a:cs typeface="Arial" charset="0"/>
              </a:rPr>
              <a:t>© 2010 WGBH </a:t>
            </a:r>
            <a:endParaRPr lang="en-US" sz="900" b="0">
              <a:solidFill>
                <a:srgbClr val="49484A"/>
              </a:solidFill>
              <a:latin typeface="Times" charset="0"/>
              <a:cs typeface="Arial" charset="0"/>
            </a:endParaRPr>
          </a:p>
        </p:txBody>
      </p:sp>
      <p:sp>
        <p:nvSpPr>
          <p:cNvPr id="163845" name="Rectangle 5"/>
          <p:cNvSpPr>
            <a:spLocks noChangeArrowheads="1"/>
          </p:cNvSpPr>
          <p:nvPr/>
        </p:nvSpPr>
        <p:spPr bwMode="auto">
          <a:xfrm>
            <a:off x="742950" y="1438275"/>
            <a:ext cx="7772400" cy="4114800"/>
          </a:xfrm>
          <a:prstGeom prst="rect">
            <a:avLst/>
          </a:prstGeom>
          <a:noFill/>
          <a:ln w="9525">
            <a:noFill/>
            <a:miter lim="800000"/>
            <a:headEnd/>
            <a:tailEnd/>
          </a:ln>
        </p:spPr>
        <p:txBody>
          <a:bodyPr/>
          <a:lstStyle/>
          <a:p>
            <a:pPr marL="285750" indent="-285750" eaLnBrk="0" hangingPunct="0">
              <a:lnSpc>
                <a:spcPct val="104000"/>
              </a:lnSpc>
              <a:buClr>
                <a:srgbClr val="0091B5"/>
              </a:buClr>
              <a:buFont typeface="Wingdings" charset="2"/>
              <a:buChar char="§"/>
            </a:pPr>
            <a:endParaRPr lang="en-US" sz="2800" b="0" dirty="0">
              <a:solidFill>
                <a:srgbClr val="49484A"/>
              </a:solidFill>
            </a:endParaRPr>
          </a:p>
          <a:p>
            <a:pPr marL="285750" indent="-285750" eaLnBrk="0" hangingPunct="0">
              <a:lnSpc>
                <a:spcPct val="104000"/>
              </a:lnSpc>
              <a:buClr>
                <a:srgbClr val="0091B5"/>
              </a:buClr>
              <a:buFont typeface="Wingdings" charset="2"/>
              <a:buChar char="§"/>
            </a:pPr>
            <a:r>
              <a:rPr lang="en-US" sz="2800" b="0" dirty="0">
                <a:solidFill>
                  <a:srgbClr val="49484A"/>
                </a:solidFill>
              </a:rPr>
              <a:t>5.5 TB of audio &amp; video uploaded</a:t>
            </a:r>
          </a:p>
          <a:p>
            <a:pPr marL="795338" lvl="1" indent="-395288" eaLnBrk="0" hangingPunct="0">
              <a:lnSpc>
                <a:spcPct val="104000"/>
              </a:lnSpc>
              <a:buClr>
                <a:srgbClr val="0091B5"/>
              </a:buClr>
              <a:buSzPct val="85000"/>
              <a:buFontTx/>
              <a:buChar char="—"/>
            </a:pPr>
            <a:r>
              <a:rPr lang="en-US" sz="2800" b="0" dirty="0">
                <a:solidFill>
                  <a:srgbClr val="49484A"/>
                </a:solidFill>
              </a:rPr>
              <a:t>Preservation and </a:t>
            </a:r>
            <a:r>
              <a:rPr lang="en-US" sz="2800" b="0" dirty="0" smtClean="0">
                <a:solidFill>
                  <a:srgbClr val="49484A"/>
                </a:solidFill>
              </a:rPr>
              <a:t>access </a:t>
            </a:r>
            <a:r>
              <a:rPr lang="en-US" sz="2800" b="0" dirty="0">
                <a:solidFill>
                  <a:srgbClr val="49484A"/>
                </a:solidFill>
              </a:rPr>
              <a:t>files</a:t>
            </a:r>
          </a:p>
          <a:p>
            <a:pPr marL="285750" indent="-285750" eaLnBrk="0" hangingPunct="0">
              <a:lnSpc>
                <a:spcPct val="104000"/>
              </a:lnSpc>
              <a:buClr>
                <a:srgbClr val="0091B5"/>
              </a:buClr>
              <a:buFont typeface="Wingdings" charset="2"/>
              <a:buChar char="§"/>
            </a:pPr>
            <a:r>
              <a:rPr lang="en-US" sz="2800" b="0" dirty="0">
                <a:solidFill>
                  <a:srgbClr val="49484A"/>
                </a:solidFill>
              </a:rPr>
              <a:t>Still working with sync tool</a:t>
            </a:r>
          </a:p>
          <a:p>
            <a:pPr marL="285750" indent="-285750" eaLnBrk="0" hangingPunct="0">
              <a:lnSpc>
                <a:spcPct val="104000"/>
              </a:lnSpc>
              <a:buClr>
                <a:srgbClr val="0091B5"/>
              </a:buClr>
              <a:buFont typeface="Wingdings" charset="2"/>
              <a:buChar char="§"/>
            </a:pPr>
            <a:r>
              <a:rPr lang="en-US" sz="2800" b="0" dirty="0">
                <a:solidFill>
                  <a:srgbClr val="49484A"/>
                </a:solidFill>
              </a:rPr>
              <a:t>Streaming service works</a:t>
            </a:r>
          </a:p>
          <a:p>
            <a:pPr marL="795338" lvl="1" indent="-395288" eaLnBrk="0" hangingPunct="0">
              <a:lnSpc>
                <a:spcPct val="104000"/>
              </a:lnSpc>
              <a:buClr>
                <a:srgbClr val="0091B5"/>
              </a:buClr>
              <a:buSzPct val="85000"/>
              <a:buFontTx/>
              <a:buChar char="—"/>
            </a:pPr>
            <a:r>
              <a:rPr lang="en-US" sz="2800" b="0" dirty="0">
                <a:solidFill>
                  <a:srgbClr val="49484A"/>
                </a:solidFill>
              </a:rPr>
              <a:t>But still need to integrate with Open Vault web site (for access)</a:t>
            </a:r>
          </a:p>
          <a:p>
            <a:pPr marL="795338" lvl="1" indent="-395288" eaLnBrk="0" hangingPunct="0">
              <a:lnSpc>
                <a:spcPct val="104000"/>
              </a:lnSpc>
              <a:buClr>
                <a:srgbClr val="0091B5"/>
              </a:buClr>
              <a:buSzPct val="85000"/>
              <a:buFontTx/>
              <a:buChar char="—"/>
            </a:pPr>
            <a:endParaRPr lang="en-US" sz="2800" b="0" dirty="0">
              <a:solidFill>
                <a:srgbClr val="49484A"/>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4"/>
          <p:cNvSpPr>
            <a:spLocks noGrp="1"/>
          </p:cNvSpPr>
          <p:nvPr>
            <p:ph type="title"/>
          </p:nvPr>
        </p:nvSpPr>
        <p:spPr/>
        <p:txBody>
          <a:bodyPr/>
          <a:lstStyle/>
          <a:p>
            <a:r>
              <a:rPr lang="en-US" smtClean="0"/>
              <a:t>The Future</a:t>
            </a:r>
          </a:p>
        </p:txBody>
      </p:sp>
      <p:sp>
        <p:nvSpPr>
          <p:cNvPr id="139267" name="Slide Number Placeholder 2"/>
          <p:cNvSpPr txBox="1">
            <a:spLocks noGrp="1"/>
          </p:cNvSpPr>
          <p:nvPr/>
        </p:nvSpPr>
        <p:spPr bwMode="auto">
          <a:xfrm>
            <a:off x="8305800" y="762000"/>
            <a:ext cx="838200" cy="269875"/>
          </a:xfrm>
          <a:prstGeom prst="rect">
            <a:avLst/>
          </a:prstGeom>
          <a:noFill/>
          <a:ln w="12700">
            <a:noFill/>
            <a:miter lim="800000"/>
            <a:headEnd/>
            <a:tailEnd/>
          </a:ln>
        </p:spPr>
        <p:txBody>
          <a:bodyPr lIns="90488" tIns="44450" rIns="90488" bIns="44450" anchor="b"/>
          <a:lstStyle/>
          <a:p>
            <a:pPr algn="r" eaLnBrk="0" hangingPunct="0">
              <a:lnSpc>
                <a:spcPct val="80000"/>
              </a:lnSpc>
            </a:pPr>
            <a:fld id="{E5DAA75C-7A0A-4F00-9A51-FA945A628A1B}" type="slidenum">
              <a:rPr lang="en-US" sz="1200"/>
              <a:pPr algn="r" eaLnBrk="0" hangingPunct="0">
                <a:lnSpc>
                  <a:spcPct val="80000"/>
                </a:lnSpc>
              </a:pPr>
              <a:t>47</a:t>
            </a:fld>
            <a:endParaRPr lang="en-US" sz="1200"/>
          </a:p>
        </p:txBody>
      </p:sp>
      <p:sp>
        <p:nvSpPr>
          <p:cNvPr id="139268" name="Footer Placeholder 3"/>
          <p:cNvSpPr txBox="1">
            <a:spLocks noGrp="1"/>
          </p:cNvSpPr>
          <p:nvPr/>
        </p:nvSpPr>
        <p:spPr bwMode="auto">
          <a:xfrm>
            <a:off x="1044575" y="6553200"/>
            <a:ext cx="2895600" cy="228600"/>
          </a:xfrm>
          <a:prstGeom prst="rect">
            <a:avLst/>
          </a:prstGeom>
          <a:noFill/>
          <a:ln w="12700">
            <a:noFill/>
            <a:miter lim="800000"/>
            <a:headEnd/>
            <a:tailEnd/>
          </a:ln>
        </p:spPr>
        <p:txBody>
          <a:bodyPr anchor="b"/>
          <a:lstStyle/>
          <a:p>
            <a:pPr eaLnBrk="0" hangingPunct="0">
              <a:lnSpc>
                <a:spcPct val="80000"/>
              </a:lnSpc>
            </a:pPr>
            <a:r>
              <a:rPr lang="en-US" sz="900" b="0">
                <a:solidFill>
                  <a:srgbClr val="49484A"/>
                </a:solidFill>
                <a:cs typeface="Arial" charset="0"/>
              </a:rPr>
              <a:t>© 2010 WGBH </a:t>
            </a:r>
            <a:endParaRPr lang="en-US" sz="900" b="0">
              <a:solidFill>
                <a:srgbClr val="49484A"/>
              </a:solidFill>
              <a:latin typeface="Times" charset="0"/>
              <a:cs typeface="Arial" charset="0"/>
            </a:endParaRPr>
          </a:p>
        </p:txBody>
      </p:sp>
      <p:sp>
        <p:nvSpPr>
          <p:cNvPr id="139269" name="Rectangle 5"/>
          <p:cNvSpPr>
            <a:spLocks noChangeArrowheads="1"/>
          </p:cNvSpPr>
          <p:nvPr/>
        </p:nvSpPr>
        <p:spPr bwMode="auto">
          <a:xfrm>
            <a:off x="742950" y="1438275"/>
            <a:ext cx="7772400" cy="4114800"/>
          </a:xfrm>
          <a:prstGeom prst="rect">
            <a:avLst/>
          </a:prstGeom>
          <a:noFill/>
          <a:ln w="9525">
            <a:noFill/>
            <a:miter lim="800000"/>
            <a:headEnd/>
            <a:tailEnd/>
          </a:ln>
        </p:spPr>
        <p:txBody>
          <a:bodyPr/>
          <a:lstStyle/>
          <a:p>
            <a:pPr marL="285750" indent="-285750" eaLnBrk="0" hangingPunct="0">
              <a:lnSpc>
                <a:spcPct val="104000"/>
              </a:lnSpc>
              <a:buClr>
                <a:srgbClr val="0091B5"/>
              </a:buClr>
              <a:buFont typeface="Wingdings" charset="2"/>
              <a:buChar char="§"/>
            </a:pPr>
            <a:r>
              <a:rPr lang="en-US" sz="2800" b="0">
                <a:solidFill>
                  <a:srgbClr val="49484A"/>
                </a:solidFill>
              </a:rPr>
              <a:t>Complete integration with Open Vault site</a:t>
            </a:r>
          </a:p>
          <a:p>
            <a:pPr marL="285750" indent="-285750" eaLnBrk="0" hangingPunct="0">
              <a:lnSpc>
                <a:spcPct val="104000"/>
              </a:lnSpc>
              <a:buClr>
                <a:srgbClr val="0091B5"/>
              </a:buClr>
              <a:buFont typeface="Wingdings" charset="2"/>
              <a:buChar char="§"/>
            </a:pPr>
            <a:r>
              <a:rPr lang="en-US" sz="2800" b="0">
                <a:solidFill>
                  <a:srgbClr val="49484A"/>
                </a:solidFill>
              </a:rPr>
              <a:t>Dealing with file size limits</a:t>
            </a:r>
          </a:p>
          <a:p>
            <a:pPr marL="795338" lvl="1" indent="-395288" eaLnBrk="0" hangingPunct="0">
              <a:lnSpc>
                <a:spcPct val="104000"/>
              </a:lnSpc>
              <a:buClr>
                <a:srgbClr val="0091B5"/>
              </a:buClr>
              <a:buSzPct val="85000"/>
              <a:buFontTx/>
              <a:buChar char="—"/>
            </a:pPr>
            <a:r>
              <a:rPr lang="en-US" sz="2800" b="0">
                <a:solidFill>
                  <a:srgbClr val="49484A"/>
                </a:solidFill>
              </a:rPr>
              <a:t>Editing (clipping)</a:t>
            </a:r>
          </a:p>
          <a:p>
            <a:pPr marL="285750" indent="-285750" eaLnBrk="0" hangingPunct="0">
              <a:lnSpc>
                <a:spcPct val="104000"/>
              </a:lnSpc>
              <a:buClr>
                <a:srgbClr val="0091B5"/>
              </a:buClr>
              <a:buFont typeface="Wingdings" charset="2"/>
              <a:buChar char="§"/>
            </a:pPr>
            <a:r>
              <a:rPr lang="en-US" sz="2800" b="0">
                <a:solidFill>
                  <a:srgbClr val="49484A"/>
                </a:solidFill>
              </a:rPr>
              <a:t>Transcode services?</a:t>
            </a:r>
          </a:p>
          <a:p>
            <a:pPr marL="795338" lvl="1" indent="-395288" eaLnBrk="0" hangingPunct="0">
              <a:lnSpc>
                <a:spcPct val="104000"/>
              </a:lnSpc>
              <a:buClr>
                <a:srgbClr val="0091B5"/>
              </a:buClr>
              <a:buSzPct val="85000"/>
              <a:buFontTx/>
              <a:buChar char="—"/>
            </a:pPr>
            <a:r>
              <a:rPr lang="en-US" sz="2800" b="0">
                <a:solidFill>
                  <a:srgbClr val="49484A"/>
                </a:solidFill>
              </a:rPr>
              <a:t>Proposal with NCSA</a:t>
            </a:r>
          </a:p>
          <a:p>
            <a:pPr marL="285750" indent="-285750" eaLnBrk="0" hangingPunct="0">
              <a:lnSpc>
                <a:spcPct val="104000"/>
              </a:lnSpc>
              <a:buClr>
                <a:srgbClr val="0091B5"/>
              </a:buClr>
              <a:buFont typeface="Wingdings" charset="2"/>
              <a:buChar char="§"/>
            </a:pPr>
            <a:r>
              <a:rPr lang="en-US" sz="2800" b="0">
                <a:solidFill>
                  <a:srgbClr val="49484A"/>
                </a:solidFill>
              </a:rPr>
              <a:t>Speech to text?</a:t>
            </a:r>
          </a:p>
          <a:p>
            <a:pPr marL="795338" lvl="1" indent="-395288" eaLnBrk="0" hangingPunct="0">
              <a:lnSpc>
                <a:spcPct val="104000"/>
              </a:lnSpc>
              <a:buClr>
                <a:srgbClr val="0091B5"/>
              </a:buClr>
              <a:buSzPct val="85000"/>
              <a:buFontTx/>
              <a:buChar char="—"/>
            </a:pPr>
            <a:r>
              <a:rPr lang="en-US" sz="2800" b="0">
                <a:solidFill>
                  <a:srgbClr val="49484A"/>
                </a:solidFill>
              </a:rPr>
              <a:t>Transcript alignment</a:t>
            </a:r>
          </a:p>
          <a:p>
            <a:pPr marL="285750" indent="-285750" eaLnBrk="0" hangingPunct="0">
              <a:lnSpc>
                <a:spcPct val="104000"/>
              </a:lnSpc>
              <a:buClr>
                <a:srgbClr val="0091B5"/>
              </a:buClr>
              <a:buFont typeface="Wingdings" charset="2"/>
              <a:buChar char="§"/>
            </a:pPr>
            <a:r>
              <a:rPr lang="en-US" sz="2800" b="0">
                <a:solidFill>
                  <a:srgbClr val="49484A"/>
                </a:solidFill>
              </a:rPr>
              <a:t>Recommend for American Archive when it moves to preservation phase of project</a:t>
            </a:r>
          </a:p>
          <a:p>
            <a:pPr marL="285750" indent="-285750" eaLnBrk="0" hangingPunct="0">
              <a:lnSpc>
                <a:spcPct val="104000"/>
              </a:lnSpc>
              <a:buClr>
                <a:srgbClr val="0091B5"/>
              </a:buClr>
              <a:buFont typeface="Wingdings" charset="2"/>
              <a:buChar char="§"/>
            </a:pPr>
            <a:endParaRPr lang="en-US" sz="2800" b="0">
              <a:solidFill>
                <a:srgbClr val="49484A"/>
              </a:solidFill>
            </a:endParaRPr>
          </a:p>
          <a:p>
            <a:pPr marL="795338" lvl="1" indent="-395288" eaLnBrk="0" hangingPunct="0">
              <a:lnSpc>
                <a:spcPct val="104000"/>
              </a:lnSpc>
              <a:buClr>
                <a:srgbClr val="0091B5"/>
              </a:buClr>
              <a:buSzPct val="85000"/>
              <a:buFontTx/>
              <a:buChar char="—"/>
            </a:pPr>
            <a:endParaRPr lang="en-US" sz="2800" b="0">
              <a:solidFill>
                <a:srgbClr val="49484A"/>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2"/>
          <p:cNvSpPr>
            <a:spLocks noGrp="1"/>
          </p:cNvSpPr>
          <p:nvPr>
            <p:ph type="ctrTitle"/>
          </p:nvPr>
        </p:nvSpPr>
        <p:spPr>
          <a:xfrm>
            <a:off x="1143000" y="838200"/>
            <a:ext cx="6611938" cy="2057400"/>
          </a:xfrm>
        </p:spPr>
        <p:txBody>
          <a:bodyPr anchor="t"/>
          <a:lstStyle/>
          <a:p>
            <a:r>
              <a:rPr lang="en-US" sz="4000" smtClean="0">
                <a:latin typeface="Arial Black" charset="0"/>
              </a:rPr>
              <a:t/>
            </a:r>
            <a:br>
              <a:rPr lang="en-US" sz="4000" smtClean="0">
                <a:latin typeface="Arial Black" charset="0"/>
              </a:rPr>
            </a:br>
            <a:r>
              <a:rPr lang="en-US" sz="4000" smtClean="0">
                <a:latin typeface="Arial Black" charset="0"/>
              </a:rPr>
              <a:t/>
            </a:r>
            <a:br>
              <a:rPr lang="en-US" sz="4000" smtClean="0">
                <a:latin typeface="Arial Black" charset="0"/>
              </a:rPr>
            </a:br>
            <a:r>
              <a:rPr lang="en-US" sz="4000" smtClean="0">
                <a:latin typeface="Arial Black" charset="0"/>
              </a:rPr>
              <a:t>Questions?</a:t>
            </a:r>
            <a:br>
              <a:rPr lang="en-US" sz="4000" smtClean="0">
                <a:latin typeface="Arial Black" charset="0"/>
              </a:rPr>
            </a:br>
            <a:r>
              <a:rPr lang="en-US" sz="4000" smtClean="0">
                <a:latin typeface="Arial Black" charset="0"/>
              </a:rPr>
              <a:t/>
            </a:r>
            <a:br>
              <a:rPr lang="en-US" sz="4000" smtClean="0">
                <a:latin typeface="Arial Black" charset="0"/>
              </a:rPr>
            </a:br>
            <a:r>
              <a:rPr lang="en-US" sz="4000" smtClean="0">
                <a:latin typeface="Arial Black" charset="0"/>
              </a:rPr>
              <a:t/>
            </a:r>
            <a:br>
              <a:rPr lang="en-US" sz="4000" smtClean="0">
                <a:latin typeface="Arial Black" charset="0"/>
              </a:rPr>
            </a:br>
            <a:r>
              <a:rPr lang="en-US" sz="4000" smtClean="0"/>
              <a:t>http://openvault.wgbh.org</a:t>
            </a:r>
            <a:br>
              <a:rPr lang="en-US" sz="4000" smtClean="0"/>
            </a:br>
            <a:r>
              <a:rPr lang="en-US" sz="4000" smtClean="0"/>
              <a:t>peter_pinch@wgbh.org</a:t>
            </a:r>
            <a:endParaRPr lang="en-US" sz="4000" smtClean="0">
              <a:latin typeface="Arial Black"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Achievements during Initial Pilot</a:t>
            </a:r>
            <a:endParaRPr lang="en-US" dirty="0"/>
          </a:p>
        </p:txBody>
      </p:sp>
      <p:sp>
        <p:nvSpPr>
          <p:cNvPr id="3" name="Content Placeholder 2"/>
          <p:cNvSpPr>
            <a:spLocks noGrp="1"/>
          </p:cNvSpPr>
          <p:nvPr>
            <p:ph idx="1"/>
          </p:nvPr>
        </p:nvSpPr>
        <p:spPr/>
        <p:txBody>
          <a:bodyPr/>
          <a:lstStyle/>
          <a:p>
            <a:r>
              <a:rPr lang="en-US" dirty="0" smtClean="0"/>
              <a:t>Demonstrated large scale data transfer</a:t>
            </a:r>
          </a:p>
          <a:p>
            <a:pPr lvl="1"/>
            <a:r>
              <a:rPr lang="en-US" dirty="0" smtClean="0"/>
              <a:t>30 TB moved into the cloud</a:t>
            </a:r>
          </a:p>
          <a:p>
            <a:r>
              <a:rPr lang="en-US" dirty="0" smtClean="0"/>
              <a:t>Demonstrated feasibility of large scale data processing in the cloud</a:t>
            </a:r>
          </a:p>
          <a:p>
            <a:pPr lvl="1"/>
            <a:r>
              <a:rPr lang="en-US" dirty="0" smtClean="0"/>
              <a:t>Image format conversion</a:t>
            </a:r>
          </a:p>
          <a:p>
            <a:r>
              <a:rPr lang="en-US" dirty="0" smtClean="0"/>
              <a:t>Demonstrated cloud capabilities for content access</a:t>
            </a:r>
          </a:p>
          <a:p>
            <a:pPr lvl="1"/>
            <a:r>
              <a:rPr lang="en-US" dirty="0" smtClean="0"/>
              <a:t>Media streaming</a:t>
            </a:r>
          </a:p>
          <a:p>
            <a:pPr lvl="1"/>
            <a:r>
              <a:rPr lang="en-US" dirty="0" smtClean="0"/>
              <a:t>Image display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Pilot Programs</a:t>
            </a:r>
            <a:endParaRPr lang="en-US" dirty="0"/>
          </a:p>
        </p:txBody>
      </p:sp>
      <p:sp>
        <p:nvSpPr>
          <p:cNvPr id="3" name="Content Placeholder 2"/>
          <p:cNvSpPr>
            <a:spLocks noGrp="1"/>
          </p:cNvSpPr>
          <p:nvPr>
            <p:ph idx="1"/>
          </p:nvPr>
        </p:nvSpPr>
        <p:spPr/>
        <p:txBody>
          <a:bodyPr/>
          <a:lstStyle/>
          <a:p>
            <a:r>
              <a:rPr lang="en-US" sz="2200" dirty="0" err="1" smtClean="0"/>
              <a:t>DuraSpace</a:t>
            </a:r>
            <a:endParaRPr lang="en-US" sz="2200" dirty="0" smtClean="0"/>
          </a:p>
          <a:p>
            <a:pPr lvl="1"/>
            <a:r>
              <a:rPr lang="en-US" sz="2200" dirty="0" smtClean="0"/>
              <a:t>Real use cases</a:t>
            </a:r>
          </a:p>
          <a:p>
            <a:pPr lvl="1"/>
            <a:r>
              <a:rPr lang="en-US" sz="2200" dirty="0" smtClean="0"/>
              <a:t>Real data at scale</a:t>
            </a:r>
          </a:p>
          <a:p>
            <a:pPr lvl="1"/>
            <a:r>
              <a:rPr lang="en-US" sz="2200" dirty="0" smtClean="0"/>
              <a:t>Real users testing the software</a:t>
            </a:r>
          </a:p>
          <a:p>
            <a:pPr lvl="1"/>
            <a:r>
              <a:rPr lang="en-US" sz="2200" dirty="0" smtClean="0"/>
              <a:t>Help in discovery of opportunities and obstacles</a:t>
            </a:r>
          </a:p>
          <a:p>
            <a:pPr lvl="1"/>
            <a:r>
              <a:rPr lang="en-US" sz="2200" dirty="0" smtClean="0"/>
              <a:t>Opportunity to engage with potential customers</a:t>
            </a:r>
          </a:p>
          <a:p>
            <a:r>
              <a:rPr lang="en-US" sz="2200" dirty="0" smtClean="0"/>
              <a:t>Pilot Partners</a:t>
            </a:r>
          </a:p>
          <a:p>
            <a:pPr lvl="1"/>
            <a:r>
              <a:rPr lang="en-US" sz="2200" dirty="0" smtClean="0"/>
              <a:t>Gain a better understanding of the capabilities and limitations of the cloud</a:t>
            </a:r>
          </a:p>
          <a:p>
            <a:pPr lvl="1"/>
            <a:r>
              <a:rPr lang="en-US" sz="2200" dirty="0" smtClean="0"/>
              <a:t>Help to shape the </a:t>
            </a:r>
            <a:r>
              <a:rPr lang="en-US" sz="2200" dirty="0" err="1" smtClean="0"/>
              <a:t>DuraCloud</a:t>
            </a:r>
            <a:r>
              <a:rPr lang="en-US" sz="2200" dirty="0" smtClean="0"/>
              <a:t> offering into something truly useful</a:t>
            </a:r>
          </a:p>
          <a:p>
            <a:pPr lvl="1"/>
            <a:r>
              <a:rPr lang="en-US" sz="2200" dirty="0" smtClean="0"/>
              <a:t>Discover how to meet real business needs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sz="2400" dirty="0" smtClean="0"/>
              <a:t>Initial content load requires time and effort</a:t>
            </a:r>
          </a:p>
          <a:p>
            <a:pPr lvl="1"/>
            <a:r>
              <a:rPr lang="en-US" sz="1800" dirty="0" smtClean="0"/>
              <a:t>Preparing content for transfer is often non-trivial</a:t>
            </a:r>
          </a:p>
          <a:p>
            <a:pPr lvl="1"/>
            <a:r>
              <a:rPr lang="en-US" sz="1800" dirty="0" smtClean="0"/>
              <a:t>Transfer over http: simpler, faster, and cheaper than disks</a:t>
            </a:r>
          </a:p>
          <a:p>
            <a:pPr lvl="1"/>
            <a:r>
              <a:rPr lang="en-US" sz="1800" dirty="0" smtClean="0"/>
              <a:t>Time to load content: determined by bandwidth available at the source location</a:t>
            </a:r>
          </a:p>
          <a:p>
            <a:pPr lvl="1"/>
            <a:r>
              <a:rPr lang="en-US" sz="1800" dirty="0" smtClean="0"/>
              <a:t>Client-side utilities can help ease burden</a:t>
            </a:r>
          </a:p>
          <a:p>
            <a:r>
              <a:rPr lang="en-US" sz="2400" dirty="0" smtClean="0"/>
              <a:t>Tool development is required to overcome or mitigate cloud provider limitations</a:t>
            </a:r>
          </a:p>
          <a:p>
            <a:r>
              <a:rPr lang="en-US" sz="2400" dirty="0" smtClean="0"/>
              <a:t>Latency due to transfer over the web can be an issue for applications</a:t>
            </a:r>
          </a:p>
          <a:p>
            <a:pPr lvl="1"/>
            <a:r>
              <a:rPr lang="en-US" sz="1800" dirty="0" smtClean="0"/>
              <a:t>Minimize transactions across the wire</a:t>
            </a:r>
          </a:p>
          <a:p>
            <a:pPr lvl="1"/>
            <a:r>
              <a:rPr lang="en-US" sz="1800" dirty="0" smtClean="0"/>
              <a:t>Keep data close to compute</a:t>
            </a:r>
          </a:p>
          <a:p>
            <a:r>
              <a:rPr lang="en-US" sz="2400" dirty="0" smtClean="0"/>
              <a:t>Must allow for “eventual consistency”</a:t>
            </a:r>
          </a:p>
          <a:p>
            <a:pPr lvl="1"/>
            <a:r>
              <a:rPr lang="en-US" sz="1800" dirty="0" smtClean="0"/>
              <a:t>Adds to latency if existence guarantees are required</a:t>
            </a:r>
            <a:endParaRPr lang="en-US" sz="1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sz="2400" dirty="0" smtClean="0"/>
              <a:t>Cloud market is still developing</a:t>
            </a:r>
          </a:p>
          <a:p>
            <a:pPr lvl="1"/>
            <a:r>
              <a:rPr lang="en-US" sz="1800" dirty="0" smtClean="0"/>
              <a:t>New capabilities becoming available frequently</a:t>
            </a:r>
          </a:p>
          <a:p>
            <a:pPr lvl="1"/>
            <a:r>
              <a:rPr lang="en-US" sz="1800" dirty="0" smtClean="0"/>
              <a:t>Sun and EMC have both exited the market in the past year</a:t>
            </a:r>
          </a:p>
          <a:p>
            <a:r>
              <a:rPr lang="en-US" sz="2400" dirty="0" smtClean="0"/>
              <a:t>Storage capabilities more mature than Compute</a:t>
            </a:r>
          </a:p>
          <a:p>
            <a:pPr lvl="1"/>
            <a:r>
              <a:rPr lang="en-US" sz="1800" dirty="0" smtClean="0"/>
              <a:t>Cloud storage provides robust performance</a:t>
            </a:r>
          </a:p>
          <a:p>
            <a:pPr lvl="1"/>
            <a:r>
              <a:rPr lang="en-US" sz="1800" dirty="0" smtClean="0"/>
              <a:t>Storage APIs beginning to converge</a:t>
            </a:r>
          </a:p>
          <a:p>
            <a:pPr lvl="1"/>
            <a:r>
              <a:rPr lang="en-US" sz="1800" dirty="0" smtClean="0"/>
              <a:t>Compute services and capabilities vary widely</a:t>
            </a:r>
          </a:p>
          <a:p>
            <a:r>
              <a:rPr lang="en-US" sz="2400" dirty="0" smtClean="0"/>
              <a:t>Each vendor is seeking ways to differentiate offerings</a:t>
            </a:r>
          </a:p>
          <a:p>
            <a:pPr lvl="1"/>
            <a:r>
              <a:rPr lang="en-US" sz="1800" dirty="0" smtClean="0"/>
              <a:t>Amazon way out in front</a:t>
            </a:r>
          </a:p>
          <a:p>
            <a:pPr lvl="1"/>
            <a:r>
              <a:rPr lang="en-US" sz="1800" dirty="0" smtClean="0"/>
              <a:t>Building only to lowest-common-denominator equals missed opportunities to leverage provider offerings</a:t>
            </a:r>
            <a:endParaRPr lang="en-US"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Pilot Partners</a:t>
            </a:r>
            <a:endParaRPr lang="en-US" dirty="0"/>
          </a:p>
        </p:txBody>
      </p:sp>
      <p:graphicFrame>
        <p:nvGraphicFramePr>
          <p:cNvPr id="5" name="Content Placeholder 7"/>
          <p:cNvGraphicFramePr>
            <a:graphicFrameLocks noGrp="1"/>
          </p:cNvGraphicFramePr>
          <p:nvPr>
            <p:ph idx="1"/>
          </p:nvPr>
        </p:nvGraphicFramePr>
        <p:xfrm>
          <a:off x="1600200" y="914400"/>
          <a:ext cx="7086600" cy="5791204"/>
        </p:xfrm>
        <a:graphic>
          <a:graphicData uri="http://schemas.openxmlformats.org/drawingml/2006/table">
            <a:tbl>
              <a:tblPr/>
              <a:tblGrid>
                <a:gridCol w="2362200"/>
                <a:gridCol w="2362200"/>
                <a:gridCol w="2362200"/>
              </a:tblGrid>
              <a:tr h="308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ＭＳ Ｐゴシック" charset="-128"/>
                        </a:rPr>
                        <a:t>University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Calibri" charset="0"/>
                          <a:ea typeface="ＭＳ Ｐゴシック" charset="-128"/>
                        </a:rPr>
                        <a:t>Use Case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ＭＳ Ｐゴシック" charset="-128"/>
                        </a:rPr>
                        <a:t>Repository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08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Rice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Preservation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DSpace, meta archive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523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Hamilton College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Access/international collaboration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Fedora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23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rPr>
                        <a:t>Northwestern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Preservation books, audio, image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Fedora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08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U of PEI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Image viewing/hosting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Fedora/Islandora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23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Cornell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Data stream access and preservation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Fedora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08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ICPSR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Access and Preservation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Fedora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08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SUNY Buffalo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Preservation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DSpace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08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IUPUI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Preservation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DSpace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08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Rhodes College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Image Access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DSpace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08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North Carolina State 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Preservation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DSpace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08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CARL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Preservation and Services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Fedora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08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Orbis Cascade Alliance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Preservation and Services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DSpace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23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MIT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Preservation, OAIS compliance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Dspace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08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NYPL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Preservation and Services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Fedora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080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WGBH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Access and Preservation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rPr>
                        <a:t>DAM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162800" cy="2438400"/>
          </a:xfrm>
        </p:spPr>
        <p:txBody>
          <a:bodyPr/>
          <a:lstStyle/>
          <a:p>
            <a:r>
              <a:rPr lang="en-US" sz="6000" dirty="0" smtClean="0"/>
              <a:t/>
            </a:r>
            <a:br>
              <a:rPr lang="en-US" sz="6000" dirty="0" smtClean="0"/>
            </a:br>
            <a:r>
              <a:rPr lang="en-US" sz="6000" dirty="0" smtClean="0"/>
              <a:t>Thank You!</a:t>
            </a:r>
            <a:br>
              <a:rPr lang="en-US" sz="6000" dirty="0" smtClean="0"/>
            </a:br>
            <a:r>
              <a:rPr lang="en-US" sz="6000" dirty="0" smtClean="0"/>
              <a:t/>
            </a:r>
            <a:br>
              <a:rPr lang="en-US" sz="6000" dirty="0" smtClean="0"/>
            </a:br>
            <a:r>
              <a:rPr lang="en-US" sz="6000" dirty="0" smtClean="0"/>
              <a:t/>
            </a:r>
            <a:br>
              <a:rPr lang="en-US" sz="6000" dirty="0" smtClean="0"/>
            </a:br>
            <a:r>
              <a:rPr lang="en-US" sz="2400" dirty="0" smtClean="0"/>
              <a:t>http://www.duracloud.org</a:t>
            </a:r>
            <a:r>
              <a:rPr lang="en-US" sz="1200" dirty="0" smtClean="0"/>
              <a:t/>
            </a:r>
            <a:br>
              <a:rPr lang="en-US" sz="1200" dirty="0" smtClean="0"/>
            </a:br>
            <a:r>
              <a:rPr lang="en-US" sz="1200" dirty="0" smtClean="0"/>
              <a:t/>
            </a:r>
            <a:br>
              <a:rPr lang="en-US" sz="1200" dirty="0" smtClean="0"/>
            </a:br>
            <a:r>
              <a:rPr lang="en-US" sz="2400" dirty="0" smtClean="0"/>
              <a:t> https://wiki.duraspace.org/display/duracloud </a:t>
            </a:r>
            <a:br>
              <a:rPr lang="en-US" sz="2400" dirty="0" smtClean="0"/>
            </a:b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bwMode="auto">
          <a:xfrm>
            <a:off x="1752600" y="1143000"/>
            <a:ext cx="6629400" cy="1470025"/>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4000" dirty="0" smtClean="0">
                <a:latin typeface="+mn-lt"/>
                <a:ea typeface="+mj-ea"/>
                <a:cs typeface="+mj-cs"/>
              </a:rPr>
              <a:t>DuraCloud Pilot Program: </a:t>
            </a:r>
            <a:br>
              <a:rPr lang="en-US" sz="4000" dirty="0" smtClean="0">
                <a:latin typeface="+mn-lt"/>
                <a:ea typeface="+mj-ea"/>
                <a:cs typeface="+mj-cs"/>
              </a:rPr>
            </a:br>
            <a:r>
              <a:rPr lang="en-US" sz="4000" dirty="0" smtClean="0">
                <a:latin typeface="+mn-lt"/>
                <a:ea typeface="+mj-ea"/>
                <a:cs typeface="+mj-cs"/>
              </a:rPr>
              <a:t>New York Public Library </a:t>
            </a:r>
            <a:br>
              <a:rPr lang="en-US" sz="4000" dirty="0" smtClean="0">
                <a:latin typeface="+mn-lt"/>
                <a:ea typeface="+mj-ea"/>
                <a:cs typeface="+mj-cs"/>
              </a:rPr>
            </a:br>
            <a:r>
              <a:rPr lang="en-US" sz="4000" dirty="0" smtClean="0">
                <a:latin typeface="+mn-lt"/>
                <a:ea typeface="+mj-ea"/>
                <a:cs typeface="+mj-cs"/>
              </a:rPr>
              <a:t>Pilot Partner Report</a:t>
            </a:r>
            <a:br>
              <a:rPr lang="en-US" sz="4000" dirty="0" smtClean="0">
                <a:latin typeface="+mn-lt"/>
                <a:ea typeface="+mj-ea"/>
                <a:cs typeface="+mj-cs"/>
              </a:rPr>
            </a:br>
            <a:endParaRPr lang="en-US" sz="4000" dirty="0" smtClean="0">
              <a:latin typeface="+mn-lt"/>
              <a:ea typeface="+mj-ea"/>
              <a:cs typeface="+mj-cs"/>
            </a:endParaRPr>
          </a:p>
        </p:txBody>
      </p:sp>
      <p:sp>
        <p:nvSpPr>
          <p:cNvPr id="3" name="Subtitle 2"/>
          <p:cNvSpPr>
            <a:spLocks noGrp="1"/>
          </p:cNvSpPr>
          <p:nvPr>
            <p:ph type="subTitle" idx="1"/>
          </p:nvPr>
        </p:nvSpPr>
        <p:spPr>
          <a:xfrm>
            <a:off x="1828800" y="4191000"/>
            <a:ext cx="6629400" cy="1752600"/>
          </a:xfrm>
        </p:spPr>
        <p:txBody>
          <a:bodyPr/>
          <a:lstStyle/>
          <a:p>
            <a:pPr eaLnBrk="1" fontAlgn="auto" hangingPunct="1">
              <a:spcAft>
                <a:spcPts val="0"/>
              </a:spcAft>
              <a:buFont typeface="Arial" pitchFamily="34" charset="0"/>
              <a:buNone/>
              <a:defRPr/>
            </a:pPr>
            <a:r>
              <a:rPr lang="en-US" sz="2400" dirty="0" smtClean="0">
                <a:ea typeface="+mn-ea"/>
                <a:cs typeface="+mn-cs"/>
              </a:rPr>
              <a:t>Barbara Taranto</a:t>
            </a:r>
          </a:p>
          <a:p>
            <a:pPr eaLnBrk="1" fontAlgn="auto" hangingPunct="1">
              <a:spcAft>
                <a:spcPts val="0"/>
              </a:spcAft>
              <a:buFont typeface="Arial" pitchFamily="34" charset="0"/>
              <a:buNone/>
              <a:defRPr/>
            </a:pPr>
            <a:r>
              <a:rPr lang="en-US" sz="2400" dirty="0" smtClean="0">
                <a:ea typeface="+mn-ea"/>
                <a:cs typeface="+mn-cs"/>
              </a:rPr>
              <a:t>Managing Director, NYPL Labs</a:t>
            </a:r>
          </a:p>
          <a:p>
            <a:pPr eaLnBrk="1" fontAlgn="auto" hangingPunct="1">
              <a:spcAft>
                <a:spcPts val="0"/>
              </a:spcAft>
              <a:buFont typeface="Arial" pitchFamily="34" charset="0"/>
              <a:buNone/>
              <a:defRPr/>
            </a:pPr>
            <a:r>
              <a:rPr lang="en-US" sz="2400" dirty="0" smtClean="0">
                <a:ea typeface="+mn-ea"/>
                <a:cs typeface="+mn-cs"/>
              </a:rPr>
              <a:t>Office of Strategic Planning</a:t>
            </a:r>
          </a:p>
          <a:p>
            <a:pPr eaLnBrk="1" fontAlgn="auto" hangingPunct="1">
              <a:spcAft>
                <a:spcPts val="0"/>
              </a:spcAft>
              <a:buFont typeface="Arial" pitchFamily="34" charset="0"/>
              <a:buNone/>
              <a:defRPr/>
            </a:pPr>
            <a:r>
              <a:rPr lang="en-US" sz="2400" dirty="0" smtClean="0">
                <a:ea typeface="+mn-ea"/>
                <a:cs typeface="+mn-cs"/>
              </a:rPr>
              <a:t>NDIIP 2010 Partners Meeting</a:t>
            </a:r>
          </a:p>
          <a:p>
            <a:pPr eaLnBrk="1" fontAlgn="auto" hangingPunct="1">
              <a:spcAft>
                <a:spcPts val="0"/>
              </a:spcAft>
              <a:buFont typeface="Arial" pitchFamily="34" charset="0"/>
              <a:buNone/>
              <a:defRPr/>
            </a:pPr>
            <a:r>
              <a:rPr lang="en-US" sz="2400" dirty="0" smtClean="0">
                <a:ea typeface="+mn-ea"/>
                <a:cs typeface="+mn-cs"/>
              </a:rPr>
              <a:t>July 21, 2010</a:t>
            </a:r>
          </a:p>
          <a:p>
            <a:pPr eaLnBrk="1" fontAlgn="auto" hangingPunct="1">
              <a:spcAft>
                <a:spcPts val="0"/>
              </a:spcAft>
              <a:buFont typeface="Arial" pitchFamily="34" charset="0"/>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n-lt"/>
              </a:rPr>
              <a:t>New York Public Library</a:t>
            </a:r>
            <a:endParaRPr lang="en-US" dirty="0">
              <a:latin typeface="+mn-lt"/>
            </a:endParaRPr>
          </a:p>
        </p:txBody>
      </p:sp>
      <p:sp>
        <p:nvSpPr>
          <p:cNvPr id="1843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NYPL Repository</a:t>
            </a:r>
          </a:p>
          <a:p>
            <a:r>
              <a:rPr lang="en-US" dirty="0" smtClean="0"/>
              <a:t>What Prompted Our initial interest in DuraCloud</a:t>
            </a:r>
          </a:p>
          <a:p>
            <a:r>
              <a:rPr lang="en-US" dirty="0" smtClean="0"/>
              <a:t>NYPL Pilot program – 2009 Use Cases</a:t>
            </a:r>
          </a:p>
          <a:p>
            <a:r>
              <a:rPr lang="en-US" dirty="0" smtClean="0"/>
              <a:t>Outcome</a:t>
            </a:r>
          </a:p>
          <a:p>
            <a:r>
              <a:rPr lang="en-US" dirty="0" smtClean="0"/>
              <a:t>Where we are now – 2010 Use Cases</a:t>
            </a:r>
          </a:p>
          <a:p>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fld id="{AEF16DEF-1C59-484C-9507-56B82D87BB04}"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n-lt"/>
              </a:rPr>
              <a:t>New York Public Library</a:t>
            </a:r>
            <a:endParaRPr lang="en-US" dirty="0">
              <a:latin typeface="+mn-lt"/>
            </a:endParaRPr>
          </a:p>
        </p:txBody>
      </p:sp>
      <p:sp>
        <p:nvSpPr>
          <p:cNvPr id="18435" name="Content Placeholder 2"/>
          <p:cNvSpPr>
            <a:spLocks noGrp="1"/>
          </p:cNvSpPr>
          <p:nvPr>
            <p:ph idx="1"/>
          </p:nvPr>
        </p:nvSpPr>
        <p:spPr bwMode="auto">
          <a:xfrm>
            <a:off x="1524000" y="1219201"/>
            <a:ext cx="7162800" cy="5029200"/>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r>
              <a:rPr lang="en-US" dirty="0" smtClean="0"/>
              <a:t>Real data at scale </a:t>
            </a:r>
          </a:p>
          <a:p>
            <a:r>
              <a:rPr lang="en-US" dirty="0" smtClean="0"/>
              <a:t>60 TB of mostly image files</a:t>
            </a:r>
          </a:p>
          <a:p>
            <a:r>
              <a:rPr lang="en-US" dirty="0" smtClean="0"/>
              <a:t>40 TB of multimedia files waiting to be loaded</a:t>
            </a:r>
          </a:p>
          <a:p>
            <a:r>
              <a:rPr lang="en-US" dirty="0" smtClean="0"/>
              <a:t>In final stages of implementing Fedora repository</a:t>
            </a:r>
          </a:p>
          <a:p>
            <a:r>
              <a:rPr lang="en-US" dirty="0" smtClean="0"/>
              <a:t>Migrating from SAN to </a:t>
            </a:r>
            <a:r>
              <a:rPr lang="en-US" dirty="0" err="1" smtClean="0"/>
              <a:t>Isilon</a:t>
            </a:r>
            <a:r>
              <a:rPr lang="en-US" dirty="0" smtClean="0"/>
              <a:t> storage cluster</a:t>
            </a:r>
          </a:p>
          <a:p>
            <a:r>
              <a:rPr lang="en-US" dirty="0" smtClean="0"/>
              <a:t>New workflows in development</a:t>
            </a:r>
          </a:p>
          <a:p>
            <a:r>
              <a:rPr lang="en-US" dirty="0" smtClean="0"/>
              <a:t>Digital Gallery – Primary front end application (700,000 metadata records)</a:t>
            </a:r>
          </a:p>
          <a:p>
            <a:endParaRPr lang="en-US" dirty="0" smtClean="0"/>
          </a:p>
        </p:txBody>
      </p:sp>
      <p:sp>
        <p:nvSpPr>
          <p:cNvPr id="4" name="Slide Number Placeholder 3"/>
          <p:cNvSpPr>
            <a:spLocks noGrp="1"/>
          </p:cNvSpPr>
          <p:nvPr>
            <p:ph type="sldNum" sz="quarter" idx="11"/>
          </p:nvPr>
        </p:nvSpPr>
        <p:spPr/>
        <p:txBody>
          <a:bodyPr/>
          <a:lstStyle/>
          <a:p>
            <a:pPr>
              <a:defRPr/>
            </a:pPr>
            <a:fld id="{AEF16DEF-1C59-484C-9507-56B82D87BB04}"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What Prompted Our initial interest in DuraCloud</a:t>
            </a:r>
          </a:p>
        </p:txBody>
      </p:sp>
      <p:sp>
        <p:nvSpPr>
          <p:cNvPr id="18435" name="Content Placeholder 2"/>
          <p:cNvSpPr>
            <a:spLocks noGrp="1"/>
          </p:cNvSpPr>
          <p:nvPr>
            <p:ph idx="1"/>
          </p:nvPr>
        </p:nvSpPr>
        <p:spPr bwMode="auto">
          <a:xfrm>
            <a:off x="1524000" y="1646237"/>
            <a:ext cx="7162800" cy="4906963"/>
          </a:xfrm>
          <a:noFill/>
          <a:ln>
            <a:miter lim="800000"/>
            <a:headEnd/>
            <a:tailEnd/>
          </a:ln>
        </p:spPr>
        <p:txBody>
          <a:bodyPr vert="horz" wrap="square" lIns="91440" tIns="45720" rIns="91440" bIns="45720" numCol="1" anchor="t" anchorCtr="0" compatLnSpc="1">
            <a:prstTxWarp prst="textNoShape">
              <a:avLst/>
            </a:prstTxWarp>
            <a:normAutofit fontScale="85000" lnSpcReduction="10000"/>
          </a:bodyPr>
          <a:lstStyle/>
          <a:p>
            <a:r>
              <a:rPr lang="en-US" dirty="0" smtClean="0"/>
              <a:t>Possibility of buying licensing, services that we didn’t need to develop, host, support or upgrade ourselves</a:t>
            </a:r>
          </a:p>
          <a:p>
            <a:r>
              <a:rPr lang="en-US" dirty="0" smtClean="0"/>
              <a:t>Belonging to a larger community of libraries, museums and cultural organizations working in concert on a common problem</a:t>
            </a:r>
          </a:p>
          <a:p>
            <a:r>
              <a:rPr lang="en-US" dirty="0" smtClean="0"/>
              <a:t>Need to address some serious issues with the creation, support and web delivery of large zoom-able files</a:t>
            </a:r>
          </a:p>
          <a:p>
            <a:r>
              <a:rPr lang="en-US" dirty="0" smtClean="0"/>
              <a:t>Streamline workflow</a:t>
            </a:r>
          </a:p>
          <a:p>
            <a:r>
              <a:rPr lang="en-US" dirty="0" smtClean="0"/>
              <a:t>Tie delivery directly to repository workflow</a:t>
            </a:r>
          </a:p>
          <a:p>
            <a:endParaRPr lang="en-US" dirty="0" smtClean="0"/>
          </a:p>
        </p:txBody>
      </p:sp>
      <p:sp>
        <p:nvSpPr>
          <p:cNvPr id="4" name="Slide Number Placeholder 3"/>
          <p:cNvSpPr>
            <a:spLocks noGrp="1"/>
          </p:cNvSpPr>
          <p:nvPr>
            <p:ph type="sldNum" sz="quarter" idx="11"/>
          </p:nvPr>
        </p:nvSpPr>
        <p:spPr/>
        <p:txBody>
          <a:bodyPr/>
          <a:lstStyle/>
          <a:p>
            <a:pPr>
              <a:defRPr/>
            </a:pPr>
            <a:fld id="{AEF16DEF-1C59-484C-9507-56B82D87BB04}"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uracloud-theme-1">
  <a:themeElements>
    <a:clrScheme name="Office">
      <a:dk1>
        <a:sysClr val="windowText" lastClr="000000"/>
      </a:dk1>
      <a:lt1>
        <a:sysClr val="window" lastClr="FFFFF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ypl-duracloud-theme">
  <a:themeElements>
    <a:clrScheme name="Office">
      <a:dk1>
        <a:sysClr val="windowText" lastClr="000000"/>
      </a:dk1>
      <a:lt1>
        <a:sysClr val="window" lastClr="FFFFF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hl-duracloud-theme">
  <a:themeElements>
    <a:clrScheme name="Breeze">
      <a:dk1>
        <a:sysClr val="windowText" lastClr="000000"/>
      </a:dk1>
      <a:lt1>
        <a:sysClr val="window" lastClr="FFFFF9"/>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gbh-duracloud-theme">
  <a:themeElements>
    <a:clrScheme name="Custom 8">
      <a:dk1>
        <a:srgbClr val="49484A"/>
      </a:dk1>
      <a:lt1>
        <a:srgbClr val="FFFFFF"/>
      </a:lt1>
      <a:dk2>
        <a:srgbClr val="125687"/>
      </a:dk2>
      <a:lt2>
        <a:srgbClr val="FFFFFF"/>
      </a:lt2>
      <a:accent1>
        <a:srgbClr val="66BC29"/>
      </a:accent1>
      <a:accent2>
        <a:srgbClr val="F07B05"/>
      </a:accent2>
      <a:accent3>
        <a:srgbClr val="FFC832"/>
      </a:accent3>
      <a:accent4>
        <a:srgbClr val="FF0000"/>
      </a:accent4>
      <a:accent5>
        <a:srgbClr val="551155"/>
      </a:accent5>
      <a:accent6>
        <a:srgbClr val="0091B5"/>
      </a:accent6>
      <a:hlink>
        <a:srgbClr val="73090B"/>
      </a:hlink>
      <a:folHlink>
        <a:srgbClr val="747679"/>
      </a:folHlink>
    </a:clrScheme>
    <a:fontScheme name="8_WGBH_template_2003_alltypes">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128"/>
            <a:cs typeface="ＭＳ Ｐゴシック" charset="-128"/>
          </a:defRPr>
        </a:defPPr>
      </a:lstStyle>
    </a:lnDef>
  </a:objectDefaults>
  <a:extraClrSchemeLst>
    <a:extraClrScheme>
      <a:clrScheme name="WGBH_1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GBH_1 2">
        <a:dk1>
          <a:srgbClr val="999999"/>
        </a:dk1>
        <a:lt1>
          <a:srgbClr val="FFFFFF"/>
        </a:lt1>
        <a:dk2>
          <a:srgbClr val="000000"/>
        </a:dk2>
        <a:lt2>
          <a:srgbClr val="FFFFFF"/>
        </a:lt2>
        <a:accent1>
          <a:srgbClr val="6699FF"/>
        </a:accent1>
        <a:accent2>
          <a:srgbClr val="FFCC00"/>
        </a:accent2>
        <a:accent3>
          <a:srgbClr val="AAAAAA"/>
        </a:accent3>
        <a:accent4>
          <a:srgbClr val="DADADA"/>
        </a:accent4>
        <a:accent5>
          <a:srgbClr val="B8CAFF"/>
        </a:accent5>
        <a:accent6>
          <a:srgbClr val="E7B900"/>
        </a:accent6>
        <a:hlink>
          <a:srgbClr val="FF0000"/>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nypl-duracloud-theme</Template>
  <TotalTime>317</TotalTime>
  <Words>2292</Words>
  <Application>Microsoft Office PowerPoint</Application>
  <PresentationFormat>On-screen Show (4:3)</PresentationFormat>
  <Paragraphs>557</Paragraphs>
  <Slides>53</Slides>
  <Notes>18</Notes>
  <HiddenSlides>0</HiddenSlides>
  <MMClips>0</MMClips>
  <ScaleCrop>false</ScaleCrop>
  <HeadingPairs>
    <vt:vector size="6" baseType="variant">
      <vt:variant>
        <vt:lpstr>Theme</vt:lpstr>
      </vt:variant>
      <vt:variant>
        <vt:i4>4</vt:i4>
      </vt:variant>
      <vt:variant>
        <vt:lpstr>Links</vt:lpstr>
      </vt:variant>
      <vt:variant>
        <vt:i4>1</vt:i4>
      </vt:variant>
      <vt:variant>
        <vt:lpstr>Slide Titles</vt:lpstr>
      </vt:variant>
      <vt:variant>
        <vt:i4>53</vt:i4>
      </vt:variant>
    </vt:vector>
  </HeadingPairs>
  <TitlesOfParts>
    <vt:vector size="58" baseType="lpstr">
      <vt:lpstr>duracloud-theme-1</vt:lpstr>
      <vt:lpstr>nypl-duracloud-theme</vt:lpstr>
      <vt:lpstr>bhl-duracloud-theme</vt:lpstr>
      <vt:lpstr>wgbh-duracloud-theme</vt:lpstr>
      <vt:lpstr>???</vt:lpstr>
      <vt:lpstr>DuraCloud Pilot Program</vt:lpstr>
      <vt:lpstr>DuraCloud Team</vt:lpstr>
      <vt:lpstr>Presenters</vt:lpstr>
      <vt:lpstr>Pilot Timeline</vt:lpstr>
      <vt:lpstr>Reasons for the Pilot Programs</vt:lpstr>
      <vt:lpstr>DuraCloud Pilot Program:  New York Public Library  Pilot Partner Report </vt:lpstr>
      <vt:lpstr>New York Public Library</vt:lpstr>
      <vt:lpstr>New York Public Library</vt:lpstr>
      <vt:lpstr>What Prompted Our initial interest in DuraCloud</vt:lpstr>
      <vt:lpstr>NYPL DuraCloud Pilot Goals</vt:lpstr>
      <vt:lpstr>Key Advantages Cloud provides NYPL  </vt:lpstr>
      <vt:lpstr>Slide 12</vt:lpstr>
      <vt:lpstr>Slide 13</vt:lpstr>
      <vt:lpstr>Outcomes</vt:lpstr>
      <vt:lpstr>Lessons Learned</vt:lpstr>
      <vt:lpstr>Use Case – 2010 Collaborative Evaluation and Processing Space</vt:lpstr>
      <vt:lpstr>Questions?</vt:lpstr>
      <vt:lpstr>BHL in the cloud</vt:lpstr>
      <vt:lpstr>Slide 19</vt:lpstr>
      <vt:lpstr>Slide 20</vt:lpstr>
      <vt:lpstr>BHL by the Book</vt:lpstr>
      <vt:lpstr>Current distributed infrastructure</vt:lpstr>
      <vt:lpstr>Slide 23</vt:lpstr>
      <vt:lpstr>Motivation for joining pilot</vt:lpstr>
      <vt:lpstr>BHL as a research space</vt:lpstr>
      <vt:lpstr>BHL Policy Challenges</vt:lpstr>
      <vt:lpstr>Data Transfer Methods &amp; Limitations</vt:lpstr>
      <vt:lpstr>Data transfer: Cloud vs. Cluster </vt:lpstr>
      <vt:lpstr>Challenges for adopting cloud storage</vt:lpstr>
      <vt:lpstr>Lessons Learned</vt:lpstr>
      <vt:lpstr>Outcomes</vt:lpstr>
      <vt:lpstr>Perceptions about cloud  infrastructure after pilot participation</vt:lpstr>
      <vt:lpstr>Future opportunities for cloud infrastructure &amp; BHL</vt:lpstr>
      <vt:lpstr>BHL in the cloud</vt:lpstr>
      <vt:lpstr> WGBH  DuraCloud Pilot </vt:lpstr>
      <vt:lpstr>WGBH Media Library and Archives</vt:lpstr>
      <vt:lpstr>DuraCloud Pilot Goals</vt:lpstr>
      <vt:lpstr>DuraCloud Use Case: American Archive Pilot</vt:lpstr>
      <vt:lpstr>Preservation using DuraCloud</vt:lpstr>
      <vt:lpstr>Access using DuraCloud</vt:lpstr>
      <vt:lpstr>Lessons Learned</vt:lpstr>
      <vt:lpstr>Sending disks to the cloud</vt:lpstr>
      <vt:lpstr>Using tubes and wires</vt:lpstr>
      <vt:lpstr>Costs</vt:lpstr>
      <vt:lpstr>Cost Comparisons</vt:lpstr>
      <vt:lpstr>Outcomes</vt:lpstr>
      <vt:lpstr>The Future</vt:lpstr>
      <vt:lpstr>  Questions?   http://openvault.wgbh.org peter_pinch@wgbh.org</vt:lpstr>
      <vt:lpstr>Achievements during Initial Pilot</vt:lpstr>
      <vt:lpstr>Lessons Learned</vt:lpstr>
      <vt:lpstr>Lessons Learned</vt:lpstr>
      <vt:lpstr>Expanded Pilot Partners</vt:lpstr>
      <vt:lpstr> Thank You!   http://www.duracloud.org   https://wiki.duraspace.org/display/duracloud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DuraCloud Pilot Program</dc:title>
  <dc:creator/>
  <cp:lastModifiedBy> </cp:lastModifiedBy>
  <cp:revision>51</cp:revision>
  <dcterms:created xsi:type="dcterms:W3CDTF">2006-08-16T00:00:00Z</dcterms:created>
  <dcterms:modified xsi:type="dcterms:W3CDTF">2010-07-21T18:37:38Z</dcterms:modified>
</cp:coreProperties>
</file>