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3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Layouts/slideLayout3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  <p:sldMasterId id="2147483678" r:id="rId3"/>
  </p:sldMasterIdLst>
  <p:notesMasterIdLst>
    <p:notesMasterId r:id="rId37"/>
  </p:notesMasterIdLst>
  <p:sldIdLst>
    <p:sldId id="442" r:id="rId4"/>
    <p:sldId id="443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18" r:id="rId13"/>
    <p:sldId id="419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37" r:id="rId32"/>
    <p:sldId id="438" r:id="rId33"/>
    <p:sldId id="441" r:id="rId34"/>
    <p:sldId id="391" r:id="rId35"/>
    <p:sldId id="363" r:id="rId3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6D036"/>
    <a:srgbClr val="6699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02" autoAdjust="0"/>
    <p:restoredTop sz="78696" autoAdjust="0"/>
  </p:normalViewPr>
  <p:slideViewPr>
    <p:cSldViewPr>
      <p:cViewPr varScale="1">
        <p:scale>
          <a:sx n="74" d="100"/>
          <a:sy n="74" d="100"/>
        </p:scale>
        <p:origin x="-12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fld id="{9535E2E9-5D86-0E46-8496-F44A02012140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fld id="{DD312845-C76E-A546-BA5D-765106E5A8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12845-C76E-A546-BA5D-765106E5A8A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286D3E-691E-2B48-8C80-66BABC470B07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12845-C76E-A546-BA5D-765106E5A8A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12845-C76E-A546-BA5D-765106E5A8A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04/15/09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F5B385-1BDF-2F47-9B9D-42E0C67C8D34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12845-C76E-A546-BA5D-765106E5A8A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  <a:prstGeom prst="rect">
            <a:avLst/>
          </a:prstGeom>
        </p:spPr>
        <p:txBody>
          <a:bodyPr/>
          <a:lstStyle>
            <a:lvl1pPr algn="r">
              <a:defRPr b="1" baseline="0">
                <a:ln>
                  <a:noFill/>
                </a:ln>
                <a:solidFill>
                  <a:srgbClr val="F6D036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66294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8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F1175E3-29FB-494F-A6DF-F7DABCB093A5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4DFD8-3A30-8C4E-9761-5613620E1B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FE292F-F0C0-5D44-A305-882E0CCBB7A6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C3055-BEA1-F743-9B07-5EA5CCEF25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2567"/>
            <a:ext cx="7772400" cy="168835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14712"/>
            <a:ext cx="6400800" cy="790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NU_Logo_pur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29380" y="4599922"/>
            <a:ext cx="2485241" cy="14870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67115"/>
          </a:xfrm>
          <a:prstGeom prst="rect">
            <a:avLst/>
          </a:prstGeom>
          <a:solidFill>
            <a:srgbClr val="3C1B66"/>
          </a:solidFill>
          <a:ln>
            <a:solidFill>
              <a:srgbClr val="3C1B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712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3413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7289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3468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812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4290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9169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057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792162"/>
          </a:xfrm>
          <a:prstGeom prst="rect">
            <a:avLst/>
          </a:prstGeom>
        </p:spPr>
        <p:txBody>
          <a:bodyPr/>
          <a:lstStyle>
            <a:lvl1pPr>
              <a:defRPr sz="3600">
                <a:ln>
                  <a:noFill/>
                </a:ln>
                <a:solidFill>
                  <a:srgbClr val="F6D036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906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86200" y="6492875"/>
            <a:ext cx="1371600" cy="365125"/>
          </a:xfrm>
        </p:spPr>
        <p:txBody>
          <a:bodyPr/>
          <a:lstStyle>
            <a:lvl1pPr algn="ctr">
              <a:defRPr/>
            </a:lvl1pPr>
          </a:lstStyle>
          <a:p>
            <a:fld id="{8FD6BDFC-3491-EF46-A444-D47188DD68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3127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2676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9303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78" y="3085578"/>
            <a:ext cx="5181600" cy="533400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mavenwavepartners.ai"/>
          <p:cNvPicPr>
            <a:picLocks noChangeAspect="1"/>
          </p:cNvPicPr>
          <p:nvPr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mavenwavepartners.ai"/>
          <p:cNvPicPr>
            <a:picLocks noChangeAspect="1"/>
          </p:cNvPicPr>
          <p:nvPr userDrawn="1"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914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78" y="3085578"/>
            <a:ext cx="5181600" cy="533400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mavenwavepartners.ai"/>
          <p:cNvPicPr>
            <a:picLocks noChangeAspect="1"/>
          </p:cNvPicPr>
          <p:nvPr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mavenwavepartners.ai"/>
          <p:cNvPicPr>
            <a:picLocks noChangeAspect="1"/>
          </p:cNvPicPr>
          <p:nvPr userDrawn="1"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4781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78" y="3085578"/>
            <a:ext cx="5181600" cy="533400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mavenwavepartners.ai"/>
          <p:cNvPicPr>
            <a:picLocks noChangeAspect="1"/>
          </p:cNvPicPr>
          <p:nvPr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mavenwavepartners.ai"/>
          <p:cNvPicPr>
            <a:picLocks noChangeAspect="1"/>
          </p:cNvPicPr>
          <p:nvPr userDrawn="1"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9195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78" y="3085578"/>
            <a:ext cx="5181600" cy="533400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mavenwavepartners.ai"/>
          <p:cNvPicPr>
            <a:picLocks noChangeAspect="1"/>
          </p:cNvPicPr>
          <p:nvPr userDrawn="1"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1458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78" y="3085578"/>
            <a:ext cx="5181600" cy="533400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mavenwavepartners.ai"/>
          <p:cNvPicPr>
            <a:picLocks noChangeAspect="1"/>
          </p:cNvPicPr>
          <p:nvPr userDrawn="1"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6909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6324600"/>
            <a:ext cx="9144000" cy="5334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78" y="3085578"/>
            <a:ext cx="5181600" cy="533400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 flipH="1" flipV="1">
            <a:off x="1896269" y="3285332"/>
            <a:ext cx="384175" cy="1587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89150" y="3092450"/>
            <a:ext cx="5214938" cy="1588"/>
          </a:xfrm>
          <a:prstGeom prst="line">
            <a:avLst/>
          </a:prstGeom>
          <a:ln>
            <a:solidFill>
              <a:srgbClr val="5C87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mavenwavepartners.ai"/>
          <p:cNvPicPr>
            <a:picLocks noChangeAspect="1"/>
          </p:cNvPicPr>
          <p:nvPr userDrawn="1"/>
        </p:nvPicPr>
        <p:blipFill>
          <a:blip r:embed="rId2" cstate="print"/>
          <a:srcRect r="71"/>
          <a:stretch>
            <a:fillRect/>
          </a:stretch>
        </p:blipFill>
        <p:spPr bwMode="auto">
          <a:xfrm>
            <a:off x="304800" y="6019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5C8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886200" y="6400800"/>
            <a:ext cx="6096000" cy="2286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Franklin Gothic Boo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8BBCE-EFDD-49B2-AA26-5EEA8F7AE9F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4/6/12</a:t>
            </a:fld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  |   ©2009 Maven Wave Partners   |   Proprietary and Confidential </a:t>
            </a:r>
            <a:endParaRPr lang="en-US" sz="1100" dirty="0" smtClean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787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FF901C-C10A-6249-A726-DAD5E74BE469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70E0E-0A7D-2741-966E-48383EB6EA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E0300D4-15C3-C54C-8009-20E08CFA7636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E6766-D756-E740-8B08-D1A48DD86E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0F0ACBB-507D-FF41-A99F-61C888CE154F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3E4DA-F0F1-A84E-9D58-AAC62ECA60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39C480-5861-FC4F-89DF-DC5B4725475A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D294E-F407-F143-9323-E60EB0272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57F8EC7-7F3F-A440-B060-9D667321985B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A1F0C-79AA-0949-8B62-49E503B169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2CB8A6D-9192-094E-A9E1-41DC3D6AA3C4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D9CD7-444A-C148-A72D-D2C353665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175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A59DA38-7C68-8642-B7D4-30B7752BFD2A}" type="datetime1">
              <a:rPr lang="en-US"/>
              <a:pPr/>
              <a:t>4/6/12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EA5DA-027E-3545-9D86-C68E829E31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356350"/>
            <a:ext cx="1371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fld id="{5C8000FC-4911-B64B-83E8-69E5E96CB1D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 descr="duraspace_logo_1in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94704"/>
            <a:ext cx="2438400" cy="463296"/>
          </a:xfrm>
          <a:prstGeom prst="rect">
            <a:avLst/>
          </a:prstGeom>
        </p:spPr>
      </p:pic>
      <p:pic>
        <p:nvPicPr>
          <p:cNvPr id="7" name="Picture 6" descr="duracloud_logo_7in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15200" y="6218791"/>
            <a:ext cx="1828800" cy="639209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1595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Page Title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3225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737736" y="6656649"/>
            <a:ext cx="6949064" cy="0"/>
          </a:xfrm>
          <a:prstGeom prst="line">
            <a:avLst/>
          </a:prstGeom>
          <a:ln>
            <a:solidFill>
              <a:srgbClr val="3C1B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U_Logo_purple.bmp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199" y="6053226"/>
            <a:ext cx="906417" cy="5423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628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ts val="600"/>
        </a:spcBef>
        <a:spcAft>
          <a:spcPts val="60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ts val="600"/>
        </a:spcBef>
        <a:spcAft>
          <a:spcPts val="60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ts val="600"/>
        </a:spcBef>
        <a:spcAft>
          <a:spcPts val="60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ts val="600"/>
        </a:spcBef>
        <a:spcAft>
          <a:spcPts val="60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ts val="600"/>
        </a:spcBef>
        <a:spcAft>
          <a:spcPts val="600"/>
        </a:spcAft>
        <a:buFont typeface="Arial" charset="0"/>
        <a:buChar char="»"/>
        <a:defRPr sz="105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hyperlink" Target="mailto:bryan@umich.edu" TargetMode="External"/><Relationship Id="rId3" Type="http://schemas.openxmlformats.org/officeDocument/2006/relationships/hyperlink" Target="http://techaticpsr.blogspot.com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racloud_logo_7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31960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3254375"/>
            <a:ext cx="8763000" cy="1470025"/>
          </a:xfrm>
        </p:spPr>
        <p:txBody>
          <a:bodyPr/>
          <a:lstStyle/>
          <a:p>
            <a:r>
              <a:rPr lang="en-US" dirty="0" smtClean="0"/>
              <a:t>Archiving and Preservation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28800" y="4038600"/>
            <a:ext cx="6934200" cy="1752600"/>
          </a:xfrm>
        </p:spPr>
        <p:txBody>
          <a:bodyPr/>
          <a:lstStyle/>
          <a:p>
            <a:r>
              <a:rPr lang="en-US" dirty="0" smtClean="0"/>
              <a:t>Michele Kimpton</a:t>
            </a:r>
          </a:p>
          <a:p>
            <a:r>
              <a:rPr lang="en-US" sz="2000" dirty="0" smtClean="0">
                <a:latin typeface="Calibri"/>
              </a:rPr>
              <a:t>CEO, </a:t>
            </a:r>
            <a:r>
              <a:rPr lang="en-US" sz="2000" dirty="0" err="1" smtClean="0">
                <a:latin typeface="Calibri"/>
              </a:rPr>
              <a:t>DuraSpace</a:t>
            </a:r>
            <a:endParaRPr lang="en-US" sz="2000" dirty="0" smtClean="0">
              <a:latin typeface="Calibri"/>
            </a:endParaRPr>
          </a:p>
          <a:p>
            <a:endParaRPr lang="en-US" sz="2000" dirty="0" smtClean="0">
              <a:latin typeface="Calibri"/>
            </a:endParaRPr>
          </a:p>
          <a:p>
            <a:r>
              <a:rPr lang="en-US" dirty="0" smtClean="0">
                <a:latin typeface="Calibri"/>
              </a:rPr>
              <a:t>Bryan Beecher</a:t>
            </a:r>
          </a:p>
          <a:p>
            <a:r>
              <a:rPr lang="en-US" sz="2000" dirty="0" smtClean="0">
                <a:latin typeface="Calibri"/>
              </a:rPr>
              <a:t>Director, ICPSR</a:t>
            </a:r>
          </a:p>
          <a:p>
            <a:endParaRPr lang="en-US" sz="2000" dirty="0" smtClean="0">
              <a:latin typeface="Calibri"/>
            </a:endParaRPr>
          </a:p>
          <a:p>
            <a:r>
              <a:rPr lang="en-US" sz="2000" dirty="0" err="1" smtClean="0">
                <a:latin typeface="Calibri"/>
              </a:rPr>
              <a:t>DuraSpace</a:t>
            </a:r>
            <a:r>
              <a:rPr lang="en-US" sz="2000" dirty="0" smtClean="0">
                <a:latin typeface="Calibri"/>
              </a:rPr>
              <a:t> </a:t>
            </a:r>
            <a:r>
              <a:rPr lang="en-US" sz="2000" dirty="0" err="1" smtClean="0">
                <a:latin typeface="Calibri"/>
              </a:rPr>
              <a:t>Webinar</a:t>
            </a:r>
            <a:endParaRPr lang="en-US" sz="2000" dirty="0" smtClean="0">
              <a:latin typeface="Calibri"/>
            </a:endParaRPr>
          </a:p>
          <a:p>
            <a:r>
              <a:rPr lang="en-US" sz="2000" dirty="0" smtClean="0">
                <a:latin typeface="Calibri"/>
              </a:rPr>
              <a:t>November 2, 2011</a:t>
            </a:r>
          </a:p>
          <a:p>
            <a:endParaRPr lang="en-US" sz="2000" dirty="0" smtClean="0">
              <a:latin typeface="Calibri"/>
            </a:endParaRPr>
          </a:p>
          <a:p>
            <a:endParaRPr lang="en-US" sz="2000" dirty="0" smtClean="0">
              <a:latin typeface="Calibri"/>
            </a:endParaRPr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50292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Using DuraCloud for Archiving &amp; Preservation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00400"/>
            <a:ext cx="5486400" cy="1752600"/>
          </a:xfrm>
        </p:spPr>
        <p:txBody>
          <a:bodyPr/>
          <a:lstStyle/>
          <a:p>
            <a:pPr algn="l" eaLnBrk="1" hangingPunct="1"/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Bryan Beecher</a:t>
            </a:r>
          </a:p>
          <a:p>
            <a:pPr algn="l" eaLnBrk="1" hangingPunct="1"/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Director, Computer &amp; Network Services</a:t>
            </a:r>
          </a:p>
          <a:p>
            <a:pPr algn="l" eaLnBrk="1" hangingPunct="1"/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ICPSR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About ICPSR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Inter-university Consortium for Political and Social Research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Located at the University of Michigan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World’s largest archive of social science research data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In operation for 50 years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About $15m in revenues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Archival holdings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Lots of little files</a:t>
            </a:r>
          </a:p>
          <a:p>
            <a:pPr lvl="1"/>
            <a:r>
              <a:rPr lang="en-US"/>
              <a:t>text/plain</a:t>
            </a:r>
          </a:p>
          <a:p>
            <a:pPr lvl="1"/>
            <a:r>
              <a:rPr lang="en-US"/>
              <a:t>application/pdf</a:t>
            </a:r>
          </a:p>
          <a:p>
            <a:pPr lvl="1"/>
            <a:r>
              <a:rPr lang="en-US"/>
              <a:t>text/xml</a:t>
            </a:r>
          </a:p>
          <a:p>
            <a:pPr lvl="1"/>
            <a:r>
              <a:rPr lang="en-US"/>
              <a:t>other stuff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2m files; 6TB of storage</a:t>
            </a:r>
          </a:p>
          <a:p>
            <a:pPr lvl="1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Strategy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Bit-level for original (SPSS + Word)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Normalize into more durable formats (plain text data + XML metadata + PDF/A documentation)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Transform for better delivery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Retain transform and derivatives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Lots of copies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Data archiving, 1 BC </a:t>
            </a:r>
          </a:p>
        </p:txBody>
      </p:sp>
      <p:pic>
        <p:nvPicPr>
          <p:cNvPr id="614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1981200"/>
            <a:ext cx="5486400" cy="4114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Geographic Diversity, 1 BC</a:t>
            </a:r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600200"/>
            <a:ext cx="7772400" cy="40735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Geographic Diversity, 1 BC</a:t>
            </a:r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38400" y="2209800"/>
            <a:ext cx="5738813" cy="41148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Geographic Diversity, 1 BC</a:t>
            </a:r>
          </a:p>
        </p:txBody>
      </p:sp>
      <p:pic>
        <p:nvPicPr>
          <p:cNvPr id="921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24200" y="2209800"/>
            <a:ext cx="5208588" cy="41148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Maybe disk instead of tape?</a:t>
            </a:r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2209800"/>
            <a:ext cx="2882900" cy="3367088"/>
          </a:xfrm>
        </p:spPr>
      </p:pic>
      <p:sp>
        <p:nvSpPr>
          <p:cNvPr id="10244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Synchronize content to other locations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Fixity checking lets us know when we need to “fix” something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Get by with a little help from our friends</a:t>
            </a:r>
          </a:p>
        </p:txBody>
      </p:sp>
      <p:pic>
        <p:nvPicPr>
          <p:cNvPr id="1126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905000"/>
            <a:ext cx="6550025" cy="4114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err="1" smtClean="0">
                <a:solidFill>
                  <a:srgbClr val="F6D036"/>
                </a:solidFill>
                <a:latin typeface="Cambria"/>
              </a:rPr>
              <a:t>DuraSpace</a:t>
            </a:r>
            <a:r>
              <a:rPr lang="en-US" sz="3600" dirty="0" smtClean="0">
                <a:solidFill>
                  <a:srgbClr val="F6D036"/>
                </a:solidFill>
                <a:latin typeface="Cambria"/>
              </a:rPr>
              <a:t> 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8610600" cy="255454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 dirty="0">
                <a:latin typeface="Calibri"/>
              </a:rPr>
              <a:t>We are committed to providing open source technologies and services that promote durable, persistent access to the scholarly record. </a:t>
            </a:r>
          </a:p>
        </p:txBody>
      </p:sp>
      <p:pic>
        <p:nvPicPr>
          <p:cNvPr id="55300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419600"/>
            <a:ext cx="20193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301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419600"/>
            <a:ext cx="3776663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5302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5715000"/>
            <a:ext cx="2514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And they are friends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Based on relationships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No SLA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No scale up/down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Idiosyncratic interface</a:t>
            </a:r>
          </a:p>
          <a:p>
            <a:r>
              <a:rPr lang="en-US" i="1">
                <a:ea typeface="ＭＳ Ｐゴシック" charset="-128"/>
                <a:cs typeface="ＭＳ Ｐゴシック" charset="-128"/>
              </a:rPr>
              <a:t>Contracts?  We don’t need no stinkin’ contracts!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 copy in the cloud</a:t>
            </a: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2209800"/>
            <a:ext cx="6796088" cy="4114800"/>
          </a:xfrm>
        </p:spPr>
      </p:pic>
      <p:sp>
        <p:nvSpPr>
          <p:cNvPr id="5" name="Cloud 4"/>
          <p:cNvSpPr/>
          <p:nvPr/>
        </p:nvSpPr>
        <p:spPr bwMode="auto">
          <a:xfrm>
            <a:off x="8001000" y="3962400"/>
            <a:ext cx="381000" cy="163513"/>
          </a:xfrm>
          <a:prstGeom prst="cloud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ＭＳ Ｐゴシック" pitchFamily="-112" charset="-128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Are you crazy?</a:t>
            </a:r>
          </a:p>
        </p:txBody>
      </p:sp>
      <p:sp>
        <p:nvSpPr>
          <p:cNvPr id="14339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FISMA Low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Not encrypted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Machine room open access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Firewalled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Professional IT staff + others</a:t>
            </a:r>
          </a:p>
        </p:txBody>
      </p:sp>
      <p:sp>
        <p:nvSpPr>
          <p:cNvPr id="14340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FISMA Medium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Encrypted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Machine room controlled access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Firewalled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Professional IT staff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Honeymoon period</a:t>
            </a:r>
          </a:p>
        </p:txBody>
      </p:sp>
      <p:sp>
        <p:nvSpPr>
          <p:cNvPr id="1536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Automated monthly billing for usage (storage, computer, network I/O)</a:t>
            </a:r>
          </a:p>
          <a:p>
            <a:pPr lvl="1"/>
            <a:r>
              <a:rPr lang="en-US"/>
              <a:t>Small EC2 instance + 6 x 1TB EBS volumes bound together as a RAID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Easy to scale up and down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Easy to synchronize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And best of all…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So what’s not to like?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Cloud diversity</a:t>
            </a:r>
          </a:p>
          <a:p>
            <a:pPr lvl="1"/>
            <a:r>
              <a:rPr lang="en-US"/>
              <a:t>Location</a:t>
            </a:r>
          </a:p>
          <a:p>
            <a:pPr lvl="1"/>
            <a:r>
              <a:rPr lang="en-US"/>
              <a:t>Technology platform</a:t>
            </a:r>
          </a:p>
          <a:p>
            <a:pPr lvl="1"/>
            <a:r>
              <a:rPr lang="en-US"/>
              <a:t>Operational processes</a:t>
            </a:r>
          </a:p>
          <a:p>
            <a:pPr lvl="1"/>
            <a:r>
              <a:rPr lang="en-US"/>
              <a:t>Business viability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Vendor lock-in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Who can save us?</a:t>
            </a:r>
          </a:p>
        </p:txBody>
      </p:sp>
      <p:pic>
        <p:nvPicPr>
          <p:cNvPr id="1843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981200"/>
            <a:ext cx="4248150" cy="33242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What we like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Single interface to “the cloud”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Single billing contact</a:t>
            </a:r>
          </a:p>
          <a:p>
            <a:pPr lvl="1"/>
            <a:r>
              <a:rPr lang="en-US"/>
              <a:t>Single relationship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Value-added services</a:t>
            </a:r>
          </a:p>
          <a:p>
            <a:pPr lvl="1"/>
            <a:r>
              <a:rPr lang="en-US"/>
              <a:t>Fixity checking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What we would change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Filesystem semantics would work better for us</a:t>
            </a:r>
          </a:p>
          <a:p>
            <a:pPr lvl="1"/>
            <a:r>
              <a:rPr lang="en-US" i="1"/>
              <a:t>rsync</a:t>
            </a:r>
            <a:r>
              <a:rPr lang="en-US"/>
              <a:t> v. </a:t>
            </a:r>
            <a:r>
              <a:rPr lang="en-US" i="1"/>
              <a:t>synctool</a:t>
            </a:r>
          </a:p>
          <a:p>
            <a:pPr lvl="1"/>
            <a:r>
              <a:rPr lang="en-US"/>
              <a:t>files v. objects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Support for big files/objects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Tools suitable for automated batch use (i.e., out of </a:t>
            </a:r>
            <a:r>
              <a:rPr lang="en-US" i="1">
                <a:ea typeface="ＭＳ Ｐゴシック" charset="-128"/>
                <a:cs typeface="ＭＳ Ｐゴシック" charset="-128"/>
              </a:rPr>
              <a:t>cron</a:t>
            </a:r>
            <a:r>
              <a:rPr lang="en-US">
                <a:ea typeface="ＭＳ Ｐゴシック" charset="-128"/>
                <a:cs typeface="ＭＳ Ｐゴシック" charset="-128"/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Takeaways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Cloud is a viable option for additional archival copies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Physical infrastructure may be at least as good as your own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Encrypt the sensitive stuff</a:t>
            </a:r>
          </a:p>
          <a:p>
            <a:r>
              <a:rPr lang="en-US">
                <a:ea typeface="ＭＳ Ｐゴシック" charset="-128"/>
                <a:cs typeface="ＭＳ Ｐゴシック" charset="-128"/>
              </a:rPr>
              <a:t>Not the low-cost solution; but may be the low-hassle solution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Ability to readily provision online storage (ideally in another geographic area, another administration)</a:t>
            </a:r>
          </a:p>
          <a:p>
            <a:r>
              <a:rPr lang="en-US" dirty="0" smtClean="0"/>
              <a:t>Synchronize content across storage systems</a:t>
            </a:r>
          </a:p>
          <a:p>
            <a:r>
              <a:rPr lang="en-US" dirty="0" smtClean="0"/>
              <a:t>Audit integrity of content</a:t>
            </a:r>
          </a:p>
          <a:p>
            <a:r>
              <a:rPr lang="en-US" dirty="0" smtClean="0"/>
              <a:t>Technical resources required</a:t>
            </a:r>
          </a:p>
          <a:p>
            <a:r>
              <a:rPr lang="en-US" dirty="0" smtClean="0"/>
              <a:t>Internal Policies</a:t>
            </a:r>
          </a:p>
          <a:p>
            <a:r>
              <a:rPr lang="en-US" dirty="0" smtClean="0"/>
              <a:t>Sustainability over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More info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286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Bryan Beecher</a:t>
            </a:r>
          </a:p>
          <a:p>
            <a:pPr lvl="1"/>
            <a:r>
              <a:rPr lang="en-US">
                <a:hlinkClick r:id="rId2"/>
              </a:rPr>
              <a:t>bryan@umich.edu</a:t>
            </a:r>
            <a:endParaRPr lang="en-US"/>
          </a:p>
          <a:p>
            <a:pPr lvl="1"/>
            <a:r>
              <a:rPr lang="en-US">
                <a:hlinkClick r:id="rId3"/>
              </a:rPr>
              <a:t>http://techaticpsr.blogspot.com/</a:t>
            </a:r>
            <a:endParaRPr lang="en-US"/>
          </a:p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5943600"/>
            <a:ext cx="5387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ea typeface="ＭＳ Ｐゴシック" pitchFamily="-112" charset="-128"/>
                <a:cs typeface="+mn-cs"/>
              </a:rPr>
              <a:t>Thank you for attending this talk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DuraCloud 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"/>
            </a:pPr>
            <a:r>
              <a:rPr lang="en-US" i="1" dirty="0" smtClean="0"/>
              <a:t>Technical Overview of DuraCloud</a:t>
            </a:r>
            <a:br>
              <a:rPr lang="en-US" i="1" dirty="0" smtClean="0"/>
            </a:br>
            <a:r>
              <a:rPr lang="en-US" dirty="0" smtClean="0"/>
              <a:t>November 16 at 1pm ET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"/>
            </a:pPr>
            <a:r>
              <a:rPr lang="en-US" i="1" dirty="0" err="1" smtClean="0"/>
              <a:t>DSpace</a:t>
            </a:r>
            <a:r>
              <a:rPr lang="en-US" i="1" dirty="0" smtClean="0"/>
              <a:t> and DuraCloud</a:t>
            </a:r>
          </a:p>
          <a:p>
            <a:pPr>
              <a:buNone/>
            </a:pPr>
            <a:r>
              <a:rPr lang="en-US" i="1" dirty="0" smtClean="0"/>
              <a:t>	</a:t>
            </a:r>
            <a:r>
              <a:rPr lang="en-US" dirty="0" smtClean="0"/>
              <a:t>November 30 at 1pm ET</a:t>
            </a:r>
          </a:p>
          <a:p>
            <a:pPr>
              <a:buNone/>
            </a:pPr>
            <a:endParaRPr lang="en-US" i="1" dirty="0" smtClean="0"/>
          </a:p>
          <a:p>
            <a:pPr>
              <a:buFont typeface="Wingdings" charset="2"/>
              <a:buChar char=""/>
            </a:pPr>
            <a:r>
              <a:rPr lang="en-US" i="1" dirty="0" smtClean="0"/>
              <a:t>Fedora and DuraCloud</a:t>
            </a:r>
            <a:br>
              <a:rPr lang="en-US" i="1" dirty="0" smtClean="0"/>
            </a:br>
            <a:r>
              <a:rPr lang="en-US" dirty="0" smtClean="0"/>
              <a:t>January 11 at 1pm Et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DuraCloud Free for One Month:</a:t>
            </a:r>
            <a:br>
              <a:rPr lang="en-US" dirty="0" smtClean="0"/>
            </a:br>
            <a:r>
              <a:rPr lang="en-US" dirty="0" smtClean="0"/>
              <a:t>Trial or Subscription</a:t>
            </a:r>
            <a:endParaRPr lang="en-US" dirty="0"/>
          </a:p>
        </p:txBody>
      </p:sp>
      <p:pic>
        <p:nvPicPr>
          <p:cNvPr id="7" name="Content Placeholder 6" descr="Screen shot 2011-11-01 at 2.47.4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546" r="-20546"/>
          <a:stretch>
            <a:fillRect/>
          </a:stretch>
        </p:blipFill>
        <p:spPr>
          <a:xfrm>
            <a:off x="381000" y="1493837"/>
            <a:ext cx="8382000" cy="4906963"/>
          </a:xfrm>
        </p:spPr>
      </p:pic>
      <p:sp>
        <p:nvSpPr>
          <p:cNvPr id="5" name="Oval 4"/>
          <p:cNvSpPr/>
          <p:nvPr/>
        </p:nvSpPr>
        <p:spPr>
          <a:xfrm>
            <a:off x="2286000" y="4495800"/>
            <a:ext cx="1371600" cy="427037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28800" y="5486400"/>
            <a:ext cx="838200" cy="731837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I find out more?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3962400" cy="5135563"/>
          </a:xfrm>
        </p:spPr>
        <p:txBody>
          <a:bodyPr/>
          <a:lstStyle/>
          <a:p>
            <a:r>
              <a:rPr lang="en-US" dirty="0" smtClean="0"/>
              <a:t>Web site: </a:t>
            </a:r>
            <a:r>
              <a:rPr lang="en-US" dirty="0" err="1" smtClean="0"/>
              <a:t>www.duracloud.org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Email:</a:t>
            </a:r>
            <a:br>
              <a:rPr lang="en-US" dirty="0" smtClean="0"/>
            </a:br>
            <a:r>
              <a:rPr lang="en-US" dirty="0" smtClean="0"/>
              <a:t>csmith@duraspace.org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6" name="Picture 5" descr="Screen shot 2011-11-01 at 2.48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25540"/>
            <a:ext cx="4724400" cy="541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842913" cy="5361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>
                <a:latin typeface="Cambria" charset="0"/>
              </a:rPr>
              <a:t>Why cloud?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906963"/>
          </a:xfrm>
        </p:spPr>
        <p:txBody>
          <a:bodyPr/>
          <a:lstStyle/>
          <a:p>
            <a:pPr marL="0" algn="ctr">
              <a:buNone/>
            </a:pPr>
            <a:r>
              <a:rPr lang="en-US" sz="2800" dirty="0" smtClean="0"/>
              <a:t>Massively scalable compute and storage offered as a web based service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Ed survey, 211 responses</a:t>
            </a:r>
            <a:endParaRPr lang="en-US" dirty="0"/>
          </a:p>
        </p:txBody>
      </p:sp>
      <p:pic>
        <p:nvPicPr>
          <p:cNvPr id="4" name="Content Placeholder 3" descr="howlikely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990600"/>
            <a:ext cx="6198275" cy="51054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archiving by media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8305800" cy="5148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396335"/>
            <a:ext cx="394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ESG white paper, Feb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DuraCloud?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Platform and service based on cloud infrastructure</a:t>
            </a:r>
          </a:p>
          <a:p>
            <a:pPr algn="ctr">
              <a:buNone/>
            </a:pPr>
            <a:r>
              <a:rPr lang="en-US" dirty="0" smtClean="0"/>
              <a:t>Across multiple cloud providers</a:t>
            </a:r>
            <a:endParaRPr lang="en-US" dirty="0"/>
          </a:p>
        </p:txBody>
      </p:sp>
      <p:pic>
        <p:nvPicPr>
          <p:cNvPr id="9" name="Picture 8" descr="Screen shot 2011-06-21 at 11.35.0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362200"/>
            <a:ext cx="4871983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DuraCloud</a:t>
            </a:r>
            <a:r>
              <a:rPr lang="en-US" dirty="0" smtClean="0"/>
              <a:t> apps</a:t>
            </a:r>
          </a:p>
        </p:txBody>
      </p:sp>
      <p:pic>
        <p:nvPicPr>
          <p:cNvPr id="20483" name="Picture 5" descr="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1279525"/>
            <a:ext cx="12065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953000"/>
            <a:ext cx="12430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733800"/>
            <a:ext cx="12430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2209800" y="1371600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Online</a:t>
            </a:r>
            <a:r>
              <a:rPr lang="en-US" sz="2000" b="1" dirty="0" smtClean="0">
                <a:latin typeface="Calibri" charset="0"/>
              </a:rPr>
              <a:t> </a:t>
            </a:r>
            <a:r>
              <a:rPr lang="en-US" sz="2000" b="1" dirty="0" err="1" smtClean="0">
                <a:latin typeface="Calibri" charset="0"/>
              </a:rPr>
              <a:t>Backup</a:t>
            </a:r>
            <a:r>
              <a:rPr lang="en-US" sz="2000" b="1" dirty="0" err="1">
                <a:latin typeface="Calibri" charset="0"/>
              </a:rPr>
              <a:t>(s</a:t>
            </a:r>
            <a:r>
              <a:rPr lang="en-US" sz="2000" b="1" dirty="0" smtClean="0">
                <a:latin typeface="Calibri" charset="0"/>
              </a:rPr>
              <a:t>)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2209800" y="4038600"/>
            <a:ext cx="220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latin typeface="Calibri" charset="0"/>
              </a:rPr>
              <a:t>File health check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20493" name="TextBox 16"/>
          <p:cNvSpPr txBox="1">
            <a:spLocks noChangeArrowheads="1"/>
          </p:cNvSpPr>
          <p:nvPr/>
        </p:nvSpPr>
        <p:spPr bwMode="auto">
          <a:xfrm>
            <a:off x="2209800" y="5080337"/>
            <a:ext cx="2362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latin typeface="Calibri" charset="0"/>
              </a:rPr>
              <a:t>Synchronization of content to multiple clouds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20494" name="TextBox 18"/>
          <p:cNvSpPr txBox="1">
            <a:spLocks noChangeArrowheads="1"/>
          </p:cNvSpPr>
          <p:nvPr/>
        </p:nvSpPr>
        <p:spPr bwMode="auto">
          <a:xfrm>
            <a:off x="5257800" y="5638800"/>
            <a:ext cx="3435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…more </a:t>
            </a:r>
            <a:r>
              <a:rPr lang="en-US" dirty="0" smtClean="0"/>
              <a:t>on the </a:t>
            </a:r>
            <a:r>
              <a:rPr lang="en-US" dirty="0"/>
              <a:t>roadmap</a:t>
            </a:r>
          </a:p>
        </p:txBody>
      </p:sp>
      <p:sp>
        <p:nvSpPr>
          <p:cNvPr id="20496" name="TextBox 13"/>
          <p:cNvSpPr txBox="1">
            <a:spLocks noChangeArrowheads="1"/>
          </p:cNvSpPr>
          <p:nvPr/>
        </p:nvSpPr>
        <p:spPr bwMode="auto">
          <a:xfrm>
            <a:off x="2209800" y="2743200"/>
            <a:ext cx="274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File Format </a:t>
            </a:r>
          </a:p>
          <a:p>
            <a:r>
              <a:rPr lang="en-US" sz="2000" b="1" dirty="0" smtClean="0">
                <a:latin typeface="Calibri" charset="0"/>
              </a:rPr>
              <a:t>Identification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20497" name="TextBox 18"/>
          <p:cNvSpPr txBox="1">
            <a:spLocks noChangeArrowheads="1"/>
          </p:cNvSpPr>
          <p:nvPr/>
        </p:nvSpPr>
        <p:spPr bwMode="auto">
          <a:xfrm>
            <a:off x="1000125" y="895350"/>
            <a:ext cx="4472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mbria" charset="0"/>
                <a:ea typeface="Cambria" charset="0"/>
                <a:cs typeface="Cambria" charset="0"/>
              </a:rPr>
              <a:t>Archiving and </a:t>
            </a:r>
            <a:r>
              <a:rPr lang="en-US" sz="2000" b="1" dirty="0" smtClean="0">
                <a:latin typeface="Cambria" charset="0"/>
                <a:ea typeface="Cambria" charset="0"/>
                <a:cs typeface="Cambria" charset="0"/>
              </a:rPr>
              <a:t>Preservation focused-</a:t>
            </a:r>
            <a:endParaRPr lang="en-US" sz="2000" b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26" name="Content Placeholder 3" descr="Duradmin-large-icons-3.png"/>
          <p:cNvPicPr>
            <a:picLocks noChangeAspect="1"/>
          </p:cNvPicPr>
          <p:nvPr/>
        </p:nvPicPr>
        <p:blipFill>
          <a:blip r:embed="rId6"/>
          <a:srcRect l="-1064" t="-1241" r="71277" b="25217"/>
          <a:stretch>
            <a:fillRect/>
          </a:stretch>
        </p:blipFill>
        <p:spPr bwMode="auto">
          <a:xfrm>
            <a:off x="914400" y="2514600"/>
            <a:ext cx="1219200" cy="11763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Archiving and Preservation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906963"/>
          </a:xfrm>
        </p:spPr>
        <p:txBody>
          <a:bodyPr/>
          <a:lstStyle/>
          <a:p>
            <a:r>
              <a:rPr lang="en-US" dirty="0" err="1" smtClean="0"/>
              <a:t>Duracloud</a:t>
            </a:r>
            <a:r>
              <a:rPr lang="en-US" dirty="0" smtClean="0"/>
              <a:t> provides</a:t>
            </a:r>
          </a:p>
          <a:p>
            <a:pPr lvl="1">
              <a:buFont typeface="Wingdings" charset="2"/>
              <a:buChar char="ü"/>
            </a:pPr>
            <a:r>
              <a:rPr lang="en-US" sz="2800" dirty="0" smtClean="0"/>
              <a:t>Easy back up to multiple cloud providers</a:t>
            </a:r>
          </a:p>
          <a:p>
            <a:pPr lvl="1">
              <a:buFont typeface="Wingdings" charset="2"/>
              <a:buChar char="ü"/>
            </a:pPr>
            <a:r>
              <a:rPr lang="en-US" sz="2800" dirty="0" smtClean="0"/>
              <a:t>Keep backups in sync</a:t>
            </a:r>
          </a:p>
          <a:p>
            <a:pPr lvl="1">
              <a:buFont typeface="Wingdings" charset="2"/>
              <a:buChar char="ü"/>
            </a:pPr>
            <a:r>
              <a:rPr lang="en-US" sz="2800" dirty="0" smtClean="0"/>
              <a:t>Check health of backups</a:t>
            </a:r>
          </a:p>
          <a:p>
            <a:pPr lvl="1">
              <a:buFont typeface="Wingdings" charset="2"/>
              <a:buChar char="ü"/>
            </a:pPr>
            <a:r>
              <a:rPr lang="en-US" sz="2800" dirty="0" smtClean="0"/>
              <a:t>Ability to view and download files</a:t>
            </a:r>
          </a:p>
          <a:p>
            <a:pPr lvl="1">
              <a:buFont typeface="Wingdings" charset="2"/>
              <a:buChar char="ü"/>
            </a:pPr>
            <a:r>
              <a:rPr lang="en-US" sz="2800" dirty="0" smtClean="0"/>
              <a:t>Retrieve and restore files</a:t>
            </a:r>
          </a:p>
          <a:p>
            <a:pPr lvl="1">
              <a:buFont typeface="Wingdings" charset="2"/>
              <a:buChar char="ü"/>
            </a:pPr>
            <a:r>
              <a:rPr lang="en-US" sz="2800" dirty="0" smtClean="0"/>
              <a:t>Web accessible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raCl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U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CPSR-50th-d2">
  <a:themeElements>
    <a:clrScheme name="ICPSR_blue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CPSR_blue_tex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ICPSR_blue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PSR_blue_tex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PSR_blue_tex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PSR_blue_tex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PSR_blue_tex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PSR_blue_tex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PSR_blue_tex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PSR_blue_tex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PSR_blue_tex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PSR_blue_tex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PSR_blue_tex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PSR_blue_tex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Educause-2011-duraspace-preso.pptx</Template>
  <TotalTime>37854</TotalTime>
  <Words>670</Words>
  <Application>Microsoft Macintosh PowerPoint</Application>
  <PresentationFormat>On-screen Show (4:3)</PresentationFormat>
  <Paragraphs>148</Paragraphs>
  <Slides>33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DuraCloud</vt:lpstr>
      <vt:lpstr>NU PPT</vt:lpstr>
      <vt:lpstr>ICPSR-50th-d2</vt:lpstr>
      <vt:lpstr>Archiving and Preservation</vt:lpstr>
      <vt:lpstr>DuraSpace Mission</vt:lpstr>
      <vt:lpstr>Preservation challenges</vt:lpstr>
      <vt:lpstr>Why cloud?</vt:lpstr>
      <vt:lpstr>Higher Ed survey, 211 responses</vt:lpstr>
      <vt:lpstr>Digital archiving by media type</vt:lpstr>
      <vt:lpstr>What is DuraCloud?</vt:lpstr>
      <vt:lpstr>DuraCloud apps</vt:lpstr>
      <vt:lpstr>Archiving and Preservation support</vt:lpstr>
      <vt:lpstr>Using DuraCloud for Archiving &amp; Preservation</vt:lpstr>
      <vt:lpstr>About ICPSR</vt:lpstr>
      <vt:lpstr>Archival holdings</vt:lpstr>
      <vt:lpstr>Strategy</vt:lpstr>
      <vt:lpstr>Data archiving, 1 BC </vt:lpstr>
      <vt:lpstr>Geographic Diversity, 1 BC</vt:lpstr>
      <vt:lpstr>Geographic Diversity, 1 BC</vt:lpstr>
      <vt:lpstr>Geographic Diversity, 1 BC</vt:lpstr>
      <vt:lpstr>Maybe disk instead of tape?</vt:lpstr>
      <vt:lpstr>Get by with a little help from our friends</vt:lpstr>
      <vt:lpstr>And they are friends</vt:lpstr>
      <vt:lpstr>A copy in the cloud</vt:lpstr>
      <vt:lpstr>Are you crazy?</vt:lpstr>
      <vt:lpstr>Honeymoon period</vt:lpstr>
      <vt:lpstr>And best of all…</vt:lpstr>
      <vt:lpstr>So what’s not to like?</vt:lpstr>
      <vt:lpstr>Who can save us?</vt:lpstr>
      <vt:lpstr>What we like</vt:lpstr>
      <vt:lpstr>What we would change</vt:lpstr>
      <vt:lpstr>Takeaways</vt:lpstr>
      <vt:lpstr>More info</vt:lpstr>
      <vt:lpstr>Upcoming DuraCloud Webinars</vt:lpstr>
      <vt:lpstr>Try DuraCloud Free for One Month: Trial or Subscription</vt:lpstr>
      <vt:lpstr>Where can I find out more?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DuraCloud Pilot Program:  Introductory Webinar</dc:title>
  <dc:creator>carissa</dc:creator>
  <cp:lastModifiedBy>Carissa Smith</cp:lastModifiedBy>
  <cp:revision>814</cp:revision>
  <dcterms:created xsi:type="dcterms:W3CDTF">2012-04-06T15:11:12Z</dcterms:created>
  <dcterms:modified xsi:type="dcterms:W3CDTF">2012-04-06T15:11:22Z</dcterms:modified>
</cp:coreProperties>
</file>