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302" r:id="rId5"/>
    <p:sldId id="287" r:id="rId6"/>
    <p:sldId id="295" r:id="rId7"/>
    <p:sldId id="270" r:id="rId8"/>
    <p:sldId id="271" r:id="rId9"/>
    <p:sldId id="272" r:id="rId10"/>
    <p:sldId id="303" r:id="rId11"/>
    <p:sldId id="304" r:id="rId12"/>
    <p:sldId id="297" r:id="rId13"/>
    <p:sldId id="298" r:id="rId14"/>
    <p:sldId id="300" r:id="rId15"/>
    <p:sldId id="299" r:id="rId16"/>
    <p:sldId id="301" r:id="rId17"/>
    <p:sldId id="306" r:id="rId18"/>
    <p:sldId id="308" r:id="rId19"/>
    <p:sldId id="309" r:id="rId20"/>
    <p:sldId id="310" r:id="rId21"/>
    <p:sldId id="311" r:id="rId22"/>
    <p:sldId id="305" r:id="rId23"/>
    <p:sldId id="312" r:id="rId24"/>
    <p:sldId id="307" r:id="rId25"/>
    <p:sldId id="313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6DA6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665C5-62FF-4101-ACEA-FB0607988812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ECE09-63C6-4FA0-B7C7-7AA9AABC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2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Simplify: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Lower the technical barriers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Provide more convenient billing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Limit the number of relationships orgs need to have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Preservation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Multiple geographies, multiple administrations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E09-63C6-4FA0-B7C7-7AA9AABC41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Bit Integrity</a:t>
            </a:r>
          </a:p>
          <a:p>
            <a:r>
              <a:rPr lang="en-US" dirty="0" smtClean="0"/>
              <a:t>- Checksum provided on ingest only, no way to verify later without streaming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E09-63C6-4FA0-B7C7-7AA9AABC41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2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2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7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2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9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3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8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9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1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8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E3E-432C-4791-BAC0-59332F9D3B83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EFE3E-432C-4791-BAC0-59332F9D3B83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298D-6A79-4967-B181-170A841F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4038600"/>
            <a:ext cx="64008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Hydra Partners Meeting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March 2012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8140488" cy="2842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5638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Bill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Branan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DuraCloud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Technical Lead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75" y="5899644"/>
            <a:ext cx="1227411" cy="429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65" y="5703657"/>
            <a:ext cx="821416" cy="82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934200" cy="1143000"/>
          </a:xfrm>
        </p:spPr>
        <p:txBody>
          <a:bodyPr/>
          <a:lstStyle/>
          <a:p>
            <a:pPr algn="l"/>
            <a:r>
              <a:rPr lang="en-US" dirty="0" smtClean="0"/>
              <a:t>Running </a:t>
            </a:r>
            <a:r>
              <a:rPr lang="en-US" dirty="0" err="1" smtClean="0"/>
              <a:t>DuraCloud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Set of four Java web applications</a:t>
            </a:r>
          </a:p>
          <a:p>
            <a:pPr lvl="1"/>
            <a:r>
              <a:rPr lang="en-US" dirty="0" smtClean="0"/>
              <a:t>Deploy into a servlet container (Tomcat)</a:t>
            </a:r>
          </a:p>
          <a:p>
            <a:r>
              <a:rPr lang="en-US" dirty="0" err="1" smtClean="0"/>
              <a:t>OSGi</a:t>
            </a:r>
            <a:r>
              <a:rPr lang="en-US" dirty="0" smtClean="0"/>
              <a:t> container</a:t>
            </a:r>
          </a:p>
          <a:p>
            <a:pPr lvl="1"/>
            <a:r>
              <a:rPr lang="en-US" dirty="0" smtClean="0"/>
              <a:t>Used to manage </a:t>
            </a:r>
            <a:r>
              <a:rPr lang="en-US" dirty="0" err="1" smtClean="0"/>
              <a:t>DuraCloud</a:t>
            </a:r>
            <a:r>
              <a:rPr lang="en-US" dirty="0" smtClean="0"/>
              <a:t> services</a:t>
            </a:r>
          </a:p>
          <a:p>
            <a:pPr lvl="1"/>
            <a:r>
              <a:rPr lang="en-US" dirty="0" smtClean="0"/>
              <a:t>Pre-deployed dependency bundles</a:t>
            </a:r>
          </a:p>
          <a:p>
            <a:r>
              <a:rPr lang="en-US" dirty="0" smtClean="0"/>
              <a:t>Initialization</a:t>
            </a:r>
          </a:p>
          <a:p>
            <a:pPr lvl="1"/>
            <a:r>
              <a:rPr lang="en-US" dirty="0" smtClean="0"/>
              <a:t>Connect to loud storage</a:t>
            </a:r>
          </a:p>
          <a:p>
            <a:pPr lvl="1"/>
            <a:r>
              <a:rPr lang="en-US" dirty="0" smtClean="0"/>
              <a:t>Point to apps and services</a:t>
            </a:r>
            <a:endParaRPr lang="en-US" dirty="0"/>
          </a:p>
        </p:txBody>
      </p:sp>
      <p:pic>
        <p:nvPicPr>
          <p:cNvPr id="1026" name="Picture 2" descr="C:\Users\bill\AppData\Local\Microsoft\Windows\Temporary Internet Files\Content.IE5\WE8E08NA\MC9002295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4234"/>
            <a:ext cx="1833372" cy="108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Gotchas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Eventual </a:t>
            </a:r>
            <a:r>
              <a:rPr lang="en-US" dirty="0"/>
              <a:t>consistency</a:t>
            </a:r>
          </a:p>
          <a:p>
            <a:r>
              <a:rPr lang="en-US" dirty="0" smtClean="0"/>
              <a:t>Server volatility</a:t>
            </a:r>
          </a:p>
          <a:p>
            <a:pPr lvl="1"/>
            <a:r>
              <a:rPr lang="en-US" dirty="0" smtClean="0"/>
              <a:t>Application “state”</a:t>
            </a:r>
          </a:p>
          <a:p>
            <a:pPr lvl="1"/>
            <a:r>
              <a:rPr lang="en-US" dirty="0" smtClean="0"/>
              <a:t>Monitoring</a:t>
            </a:r>
            <a:endParaRPr lang="en-US" dirty="0"/>
          </a:p>
          <a:p>
            <a:r>
              <a:rPr lang="en-US" dirty="0" smtClean="0"/>
              <a:t>HTTP limitations</a:t>
            </a:r>
          </a:p>
          <a:p>
            <a:r>
              <a:rPr lang="en-US" dirty="0" smtClean="0"/>
              <a:t>Bandwidth limitations</a:t>
            </a:r>
            <a:endParaRPr lang="en-US" dirty="0"/>
          </a:p>
          <a:p>
            <a:r>
              <a:rPr lang="en-US" dirty="0" smtClean="0"/>
              <a:t>Bit </a:t>
            </a:r>
            <a:r>
              <a:rPr lang="en-US" dirty="0"/>
              <a:t>integrity</a:t>
            </a:r>
          </a:p>
          <a:p>
            <a:r>
              <a:rPr lang="en-US" dirty="0" smtClean="0"/>
              <a:t>Storage </a:t>
            </a:r>
            <a:r>
              <a:rPr lang="en-US" dirty="0"/>
              <a:t>provider APIs</a:t>
            </a:r>
          </a:p>
          <a:p>
            <a:pPr lvl="1"/>
            <a:r>
              <a:rPr lang="en-US" dirty="0" smtClean="0"/>
              <a:t>Standards?</a:t>
            </a:r>
            <a:endParaRPr lang="en-US" dirty="0"/>
          </a:p>
        </p:txBody>
      </p:sp>
      <p:pic>
        <p:nvPicPr>
          <p:cNvPr id="2052" name="Picture 4" descr="C:\Users\bill\AppData\Local\Microsoft\Windows\Temporary Internet Files\Content.IE5\Z1X9CVRF\MC9002961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421802" cy="216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Simplification</a:t>
            </a:r>
          </a:p>
          <a:p>
            <a:pPr lvl="1"/>
            <a:r>
              <a:rPr lang="en-US" dirty="0" smtClean="0"/>
              <a:t>Service automation</a:t>
            </a:r>
          </a:p>
          <a:p>
            <a:pPr lvl="1"/>
            <a:r>
              <a:rPr lang="en-US" dirty="0" smtClean="0"/>
              <a:t>Service and storage display integrated</a:t>
            </a:r>
          </a:p>
          <a:p>
            <a:r>
              <a:rPr lang="en-US" dirty="0" smtClean="0"/>
              <a:t>Multi-tenancy</a:t>
            </a:r>
          </a:p>
          <a:p>
            <a:r>
              <a:rPr lang="en-US" dirty="0" smtClean="0"/>
              <a:t>Internet2 Net+ Service</a:t>
            </a:r>
          </a:p>
          <a:p>
            <a:r>
              <a:rPr lang="en-US" dirty="0" smtClean="0"/>
              <a:t>Shibboleth integration</a:t>
            </a:r>
          </a:p>
          <a:p>
            <a:r>
              <a:rPr lang="en-US" dirty="0" err="1" smtClean="0"/>
              <a:t>DuraCloud</a:t>
            </a:r>
            <a:r>
              <a:rPr lang="en-US" dirty="0" smtClean="0"/>
              <a:t> for Research (</a:t>
            </a:r>
            <a:r>
              <a:rPr lang="en-US" dirty="0" err="1" smtClean="0"/>
              <a:t>DfR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DuraCloud</a:t>
            </a:r>
            <a:r>
              <a:rPr lang="en-US" dirty="0" smtClean="0"/>
              <a:t> for Research (</a:t>
            </a:r>
            <a:r>
              <a:rPr lang="en-US" dirty="0" err="1" smtClean="0"/>
              <a:t>DfR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Grant funded by Sloan foundation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Encourage the preservation of research data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Facilitate </a:t>
            </a:r>
            <a:r>
              <a:rPr lang="en-US" dirty="0">
                <a:ea typeface="ＭＳ Ｐゴシック" pitchFamily="34" charset="-128"/>
              </a:rPr>
              <a:t>cooperation between researcher and institutional data </a:t>
            </a:r>
            <a:r>
              <a:rPr lang="en-US" dirty="0" smtClean="0">
                <a:ea typeface="ＭＳ Ｐゴシック" pitchFamily="34" charset="-128"/>
              </a:rPr>
              <a:t>managers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Provide tools and services to support the research process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DfR</a:t>
            </a:r>
            <a:r>
              <a:rPr lang="en-US" dirty="0" smtClean="0"/>
              <a:t>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Connect </a:t>
            </a:r>
            <a:r>
              <a:rPr lang="en-US" dirty="0"/>
              <a:t>the operational and archival phases of the data management lifecycle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simple workflows across the data management lifecycle that automatically capture metadata and provenance. </a:t>
            </a:r>
            <a:r>
              <a:rPr lang="en-US" dirty="0" smtClean="0"/>
              <a:t>(…</a:t>
            </a:r>
            <a:r>
              <a:rPr lang="en-US" dirty="0"/>
              <a:t>and create incentives for additional metadata creation)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Ensure </a:t>
            </a:r>
            <a:r>
              <a:rPr lang="en-US" dirty="0"/>
              <a:t>confidentiality, security, privacy, and predictability of data in the cloud.  (Trust and Control)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Automate basic metadata creation and “catalogue” creation.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interoperability of operational systems, archiving solutions, and discovery systems used by specific research communities. </a:t>
            </a:r>
          </a:p>
        </p:txBody>
      </p:sp>
    </p:spTree>
    <p:extLst>
      <p:ext uri="{BB962C8B-B14F-4D97-AF65-F5344CB8AC3E}">
        <p14:creationId xmlns:p14="http://schemas.microsoft.com/office/powerpoint/2010/main" val="18862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DfR</a:t>
            </a:r>
            <a:r>
              <a:rPr lang="en-US" dirty="0" smtClean="0"/>
              <a:t>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Open </a:t>
            </a:r>
            <a:r>
              <a:rPr lang="en-US" dirty="0">
                <a:ea typeface="ＭＳ Ｐゴシック" pitchFamily="34" charset="-128"/>
              </a:rPr>
              <a:t>source, enterprise software solution</a:t>
            </a:r>
          </a:p>
          <a:p>
            <a:r>
              <a:rPr lang="en-US" dirty="0">
                <a:ea typeface="ＭＳ Ｐゴシック" pitchFamily="34" charset="-128"/>
              </a:rPr>
              <a:t>Capture data close to the source</a:t>
            </a:r>
          </a:p>
          <a:p>
            <a:r>
              <a:rPr lang="en-US" dirty="0">
                <a:ea typeface="ＭＳ Ｐゴシック" pitchFamily="34" charset="-128"/>
              </a:rPr>
              <a:t>Don’t interfere with researchers’ processes</a:t>
            </a:r>
          </a:p>
          <a:p>
            <a:r>
              <a:rPr lang="en-US" dirty="0">
                <a:ea typeface="ＭＳ Ｐゴシック" pitchFamily="34" charset="-128"/>
              </a:rPr>
              <a:t>Provide incentives, added value for </a:t>
            </a:r>
            <a:r>
              <a:rPr lang="en-US" dirty="0" smtClean="0">
                <a:ea typeface="ＭＳ Ｐゴシック" pitchFamily="34" charset="-128"/>
              </a:rPr>
              <a:t>metadata </a:t>
            </a:r>
            <a:r>
              <a:rPr lang="en-US" dirty="0">
                <a:ea typeface="ＭＳ Ｐゴシック" pitchFamily="34" charset="-128"/>
              </a:rPr>
              <a:t>creation</a:t>
            </a:r>
          </a:p>
          <a:p>
            <a:r>
              <a:rPr lang="en-US" dirty="0">
                <a:ea typeface="ＭＳ Ｐゴシック" pitchFamily="34" charset="-128"/>
              </a:rPr>
              <a:t>Easy to use; workflows for collaboration, hand-off to </a:t>
            </a:r>
            <a:r>
              <a:rPr lang="en-US" dirty="0" smtClean="0">
                <a:ea typeface="ＭＳ Ｐゴシック" pitchFamily="34" charset="-128"/>
              </a:rPr>
              <a:t>institution</a:t>
            </a: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03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2667000" y="228600"/>
            <a:ext cx="6248400" cy="6248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7650" y="1427600"/>
            <a:ext cx="2133600" cy="4668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/>
          <p:cNvSpPr/>
          <p:nvPr/>
        </p:nvSpPr>
        <p:spPr>
          <a:xfrm>
            <a:off x="457200" y="1905000"/>
            <a:ext cx="1600200" cy="1137825"/>
          </a:xfrm>
          <a:prstGeom prst="ca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Source Data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9599" y="3407310"/>
            <a:ext cx="1295400" cy="109610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 and Sync Service</a:t>
            </a:r>
            <a:endParaRPr lang="en-US" dirty="0"/>
          </a:p>
        </p:txBody>
      </p:sp>
      <p:sp>
        <p:nvSpPr>
          <p:cNvPr id="40" name="Left Arrow 39"/>
          <p:cNvSpPr/>
          <p:nvPr/>
        </p:nvSpPr>
        <p:spPr>
          <a:xfrm rot="16200000">
            <a:off x="987905" y="3050012"/>
            <a:ext cx="538789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olded Corner 41"/>
          <p:cNvSpPr/>
          <p:nvPr/>
        </p:nvSpPr>
        <p:spPr>
          <a:xfrm>
            <a:off x="630591" y="5029200"/>
            <a:ext cx="1230221" cy="6858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 </a:t>
            </a:r>
          </a:p>
          <a:p>
            <a:pPr algn="ctr"/>
            <a:r>
              <a:rPr lang="en-US" sz="1400" dirty="0" smtClean="0"/>
              <a:t>Monitor and Sync Settings</a:t>
            </a:r>
            <a:endParaRPr lang="en-US" sz="1400" dirty="0"/>
          </a:p>
        </p:txBody>
      </p:sp>
      <p:sp>
        <p:nvSpPr>
          <p:cNvPr id="43" name="Left Arrow 42"/>
          <p:cNvSpPr/>
          <p:nvPr/>
        </p:nvSpPr>
        <p:spPr>
          <a:xfrm rot="5400000">
            <a:off x="904396" y="4615695"/>
            <a:ext cx="682613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47649" y="1448430"/>
            <a:ext cx="2133600" cy="367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Researcher System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16731" y="2488830"/>
            <a:ext cx="2188669" cy="3759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336561" y="895678"/>
            <a:ext cx="1978639" cy="31414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069131" y="797477"/>
            <a:ext cx="1876825" cy="112010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609984" y="4605240"/>
            <a:ext cx="1773731" cy="11097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467600" y="1295400"/>
            <a:ext cx="1295400" cy="249377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Arrow 51"/>
          <p:cNvSpPr/>
          <p:nvPr/>
        </p:nvSpPr>
        <p:spPr>
          <a:xfrm rot="10800000">
            <a:off x="4834443" y="1538376"/>
            <a:ext cx="572569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Arrow 52"/>
          <p:cNvSpPr/>
          <p:nvPr/>
        </p:nvSpPr>
        <p:spPr>
          <a:xfrm rot="16200000">
            <a:off x="6066682" y="4170124"/>
            <a:ext cx="682613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Arrow 54"/>
          <p:cNvSpPr/>
          <p:nvPr/>
        </p:nvSpPr>
        <p:spPr>
          <a:xfrm rot="10800000">
            <a:off x="7162800" y="2438399"/>
            <a:ext cx="381000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109257" y="2895600"/>
            <a:ext cx="1820287" cy="157974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916731" y="2488830"/>
            <a:ext cx="2188669" cy="367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ysClr val="windowText" lastClr="000000"/>
                </a:solidFill>
              </a:rPr>
              <a:t>DuraCloud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32713" y="2915898"/>
            <a:ext cx="176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Space A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6" name="Left Arrow 35"/>
          <p:cNvSpPr/>
          <p:nvPr/>
        </p:nvSpPr>
        <p:spPr>
          <a:xfrm rot="10800000">
            <a:off x="1853841" y="3595772"/>
            <a:ext cx="1325043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667000" y="255870"/>
            <a:ext cx="6139768" cy="367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ysClr val="windowText" lastClr="000000"/>
                </a:solidFill>
              </a:rPr>
              <a:t>DfR</a:t>
            </a:r>
            <a:r>
              <a:rPr lang="en-US" b="1" dirty="0" smtClean="0">
                <a:solidFill>
                  <a:sysClr val="windowText" lastClr="000000"/>
                </a:solidFill>
              </a:rPr>
              <a:t> System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8600" y="228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err="1" smtClean="0"/>
              <a:t>DuraCloud</a:t>
            </a:r>
            <a:r>
              <a:rPr lang="en-US" sz="1600" b="1" u="sng" dirty="0" smtClean="0"/>
              <a:t> for Research</a:t>
            </a:r>
          </a:p>
          <a:p>
            <a:r>
              <a:rPr lang="en-US" sz="1600" dirty="0" smtClean="0"/>
              <a:t>Architecture Sketch</a:t>
            </a:r>
            <a:endParaRPr lang="en-US" sz="1600" dirty="0"/>
          </a:p>
        </p:txBody>
      </p:sp>
      <p:sp>
        <p:nvSpPr>
          <p:cNvPr id="62" name="Rectangle 61"/>
          <p:cNvSpPr/>
          <p:nvPr/>
        </p:nvSpPr>
        <p:spPr>
          <a:xfrm>
            <a:off x="3132713" y="4648200"/>
            <a:ext cx="1820287" cy="1447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149242" y="4648200"/>
            <a:ext cx="176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Space B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4" name="Can 63"/>
          <p:cNvSpPr/>
          <p:nvPr/>
        </p:nvSpPr>
        <p:spPr>
          <a:xfrm>
            <a:off x="3329345" y="3332346"/>
            <a:ext cx="1371599" cy="986816"/>
          </a:xfrm>
          <a:prstGeom prst="ca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Copy of </a:t>
            </a:r>
          </a:p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Source Data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51" name="Left Arrow 50"/>
          <p:cNvSpPr/>
          <p:nvPr/>
        </p:nvSpPr>
        <p:spPr>
          <a:xfrm rot="5400000">
            <a:off x="2831309" y="2274092"/>
            <a:ext cx="1181006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153844" y="914400"/>
            <a:ext cx="168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Fedora Object Creation Service (OCS)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56548" y="4681946"/>
            <a:ext cx="168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Fedora </a:t>
            </a:r>
            <a:r>
              <a:rPr lang="en-US" dirty="0" err="1" smtClean="0">
                <a:solidFill>
                  <a:schemeClr val="bg1"/>
                </a:solidFill>
              </a:rPr>
              <a:t>CloudSync</a:t>
            </a:r>
            <a:r>
              <a:rPr lang="en-US" dirty="0" smtClean="0">
                <a:solidFill>
                  <a:schemeClr val="bg1"/>
                </a:solidFill>
              </a:rPr>
              <a:t> Service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Left Arrow 53"/>
          <p:cNvSpPr/>
          <p:nvPr/>
        </p:nvSpPr>
        <p:spPr>
          <a:xfrm>
            <a:off x="4876800" y="5043577"/>
            <a:ext cx="860084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3343773" y="5043577"/>
            <a:ext cx="1357171" cy="823823"/>
          </a:xfrm>
          <a:prstGeom prst="ca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Copy of </a:t>
            </a:r>
          </a:p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Fedora Objects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60361" y="929923"/>
            <a:ext cx="204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ysClr val="windowText" lastClr="000000"/>
                </a:solidFill>
              </a:rPr>
              <a:t>Fedora Repository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0" name="Can 69"/>
          <p:cNvSpPr/>
          <p:nvPr/>
        </p:nvSpPr>
        <p:spPr>
          <a:xfrm>
            <a:off x="5576323" y="1394246"/>
            <a:ext cx="1522284" cy="1122462"/>
          </a:xfrm>
          <a:prstGeom prst="ca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Fedora Objects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78936" y="1328717"/>
            <a:ext cx="128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Fedora UI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663768" y="1847660"/>
            <a:ext cx="914400" cy="6166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Search Index</a:t>
            </a:r>
            <a:endParaRPr lang="en-US" sz="1600" dirty="0"/>
          </a:p>
        </p:txBody>
      </p:sp>
      <p:sp>
        <p:nvSpPr>
          <p:cNvPr id="75" name="Rectangle 74"/>
          <p:cNvSpPr/>
          <p:nvPr/>
        </p:nvSpPr>
        <p:spPr>
          <a:xfrm>
            <a:off x="7663768" y="2710181"/>
            <a:ext cx="914400" cy="9061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Visual-</a:t>
            </a:r>
            <a:r>
              <a:rPr lang="en-US" sz="1600" dirty="0" err="1" smtClean="0"/>
              <a:t>ization</a:t>
            </a:r>
            <a:r>
              <a:rPr lang="en-US" sz="1600" dirty="0" smtClean="0"/>
              <a:t> Tools</a:t>
            </a:r>
            <a:endParaRPr lang="en-US" sz="1600" dirty="0"/>
          </a:p>
        </p:txBody>
      </p:sp>
      <p:sp>
        <p:nvSpPr>
          <p:cNvPr id="76" name="Rectangle 75"/>
          <p:cNvSpPr/>
          <p:nvPr/>
        </p:nvSpPr>
        <p:spPr>
          <a:xfrm>
            <a:off x="5632890" y="2717467"/>
            <a:ext cx="1358940" cy="311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FOXML</a:t>
            </a:r>
            <a:endParaRPr lang="en-US" sz="1600" dirty="0"/>
          </a:p>
        </p:txBody>
      </p:sp>
      <p:sp>
        <p:nvSpPr>
          <p:cNvPr id="78" name="Rectangle 77"/>
          <p:cNvSpPr/>
          <p:nvPr/>
        </p:nvSpPr>
        <p:spPr>
          <a:xfrm>
            <a:off x="5632890" y="3153033"/>
            <a:ext cx="1358940" cy="311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RDF</a:t>
            </a:r>
            <a:endParaRPr lang="en-US" sz="1600" dirty="0"/>
          </a:p>
        </p:txBody>
      </p:sp>
      <p:sp>
        <p:nvSpPr>
          <p:cNvPr id="79" name="Rectangle 78"/>
          <p:cNvSpPr/>
          <p:nvPr/>
        </p:nvSpPr>
        <p:spPr>
          <a:xfrm>
            <a:off x="5632890" y="3570041"/>
            <a:ext cx="1358940" cy="311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Pointers</a:t>
            </a:r>
            <a:endParaRPr lang="en-US" sz="1600" dirty="0"/>
          </a:p>
        </p:txBody>
      </p:sp>
      <p:cxnSp>
        <p:nvCxnSpPr>
          <p:cNvPr id="84" name="Straight Arrow Connector 83"/>
          <p:cNvCxnSpPr>
            <a:stCxn id="79" idx="1"/>
          </p:cNvCxnSpPr>
          <p:nvPr/>
        </p:nvCxnSpPr>
        <p:spPr>
          <a:xfrm flipH="1" flipV="1">
            <a:off x="4650761" y="3685473"/>
            <a:ext cx="982129" cy="40474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5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DSpace</a:t>
            </a:r>
            <a:r>
              <a:rPr lang="en-US" dirty="0" smtClean="0"/>
              <a:t> + </a:t>
            </a:r>
            <a:r>
              <a:rPr lang="en-US" dirty="0" err="1" smtClean="0"/>
              <a:t>DuraCloud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/>
          <a:lstStyle/>
          <a:p>
            <a:r>
              <a:rPr lang="en-US" dirty="0" smtClean="0"/>
              <a:t>Add-On: Replication task suite</a:t>
            </a:r>
          </a:p>
          <a:p>
            <a:r>
              <a:rPr lang="en-US" dirty="0" err="1" smtClean="0"/>
              <a:t>Curation</a:t>
            </a:r>
            <a:r>
              <a:rPr lang="en-US" dirty="0" smtClean="0"/>
              <a:t> system tasks</a:t>
            </a:r>
          </a:p>
          <a:p>
            <a:r>
              <a:rPr lang="en-US" dirty="0" smtClean="0"/>
              <a:t>AIP packages</a:t>
            </a:r>
          </a:p>
          <a:p>
            <a:pPr lvl="1"/>
            <a:r>
              <a:rPr lang="en-US" dirty="0" smtClean="0"/>
              <a:t>Collection, Community, or Repository</a:t>
            </a:r>
          </a:p>
          <a:p>
            <a:pPr lvl="1"/>
            <a:r>
              <a:rPr lang="en-US" dirty="0" smtClean="0"/>
              <a:t>Multiple formats</a:t>
            </a:r>
          </a:p>
          <a:p>
            <a:r>
              <a:rPr lang="en-US" dirty="0" smtClean="0"/>
              <a:t>Estimate size, Transmit, Verify, Restore, …</a:t>
            </a:r>
            <a:endParaRPr lang="en-US" dirty="0"/>
          </a:p>
        </p:txBody>
      </p:sp>
      <p:pic>
        <p:nvPicPr>
          <p:cNvPr id="3075" name="Picture 3" descr="C:\work\other\DSpace-logo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43050"/>
            <a:ext cx="2209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ill\Desktop\hydra\resources\dspace-curation-task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5350"/>
            <a:ext cx="6172200" cy="527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Dspace</a:t>
            </a:r>
            <a:r>
              <a:rPr lang="en-US" dirty="0" smtClean="0"/>
              <a:t> + </a:t>
            </a:r>
            <a:r>
              <a:rPr lang="en-US" dirty="0" err="1" smtClean="0"/>
              <a:t>DuraCloud</a:t>
            </a:r>
            <a:endParaRPr lang="en-US" dirty="0"/>
          </a:p>
        </p:txBody>
      </p:sp>
      <p:pic>
        <p:nvPicPr>
          <p:cNvPr id="7" name="Picture 3" descr="C:\work\other\DSpace-logo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02" y="160455"/>
            <a:ext cx="1147798" cy="10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ill\Desktop\hydra\resources\dspace-curation-task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7923"/>
            <a:ext cx="8680176" cy="511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Dspace</a:t>
            </a:r>
            <a:r>
              <a:rPr lang="en-US" dirty="0" smtClean="0"/>
              <a:t> + </a:t>
            </a:r>
            <a:r>
              <a:rPr lang="en-US" dirty="0" err="1" smtClean="0"/>
              <a:t>DuraCloud</a:t>
            </a:r>
            <a:endParaRPr lang="en-US" dirty="0"/>
          </a:p>
        </p:txBody>
      </p:sp>
      <p:pic>
        <p:nvPicPr>
          <p:cNvPr id="7" name="Picture 3" descr="C:\work\other\DSpace-logo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02" y="160455"/>
            <a:ext cx="1147798" cy="10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0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143"/>
            <a:ext cx="4267200" cy="4833257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Introduction</a:t>
            </a:r>
          </a:p>
          <a:p>
            <a:pPr fontAlgn="base"/>
            <a:r>
              <a:rPr lang="en-US" dirty="0" smtClean="0"/>
              <a:t>Architecture</a:t>
            </a:r>
          </a:p>
          <a:p>
            <a:pPr fontAlgn="base"/>
            <a:r>
              <a:rPr lang="en-US" dirty="0"/>
              <a:t>Running </a:t>
            </a:r>
            <a:r>
              <a:rPr lang="en-US" dirty="0" err="1"/>
              <a:t>DuraCloud</a:t>
            </a:r>
            <a:endParaRPr lang="en-US" dirty="0"/>
          </a:p>
          <a:p>
            <a:pPr fontAlgn="base"/>
            <a:r>
              <a:rPr lang="en-US" dirty="0"/>
              <a:t>Cloud </a:t>
            </a:r>
            <a:r>
              <a:rPr lang="en-US" dirty="0" smtClean="0"/>
              <a:t>Gotchas</a:t>
            </a:r>
          </a:p>
          <a:p>
            <a:pPr fontAlgn="base"/>
            <a:r>
              <a:rPr lang="en-US" dirty="0" smtClean="0"/>
              <a:t>Initiatives</a:t>
            </a:r>
          </a:p>
          <a:p>
            <a:pPr fontAlgn="base"/>
            <a:r>
              <a:rPr lang="en-US" dirty="0" err="1" smtClean="0"/>
              <a:t>DuraCloud</a:t>
            </a:r>
            <a:r>
              <a:rPr lang="en-US" dirty="0" smtClean="0"/>
              <a:t> for Research</a:t>
            </a:r>
            <a:endParaRPr lang="en-US" dirty="0"/>
          </a:p>
          <a:p>
            <a:pPr fontAlgn="base"/>
            <a:r>
              <a:rPr lang="en-US" dirty="0" smtClean="0"/>
              <a:t>Integrations</a:t>
            </a:r>
            <a:endParaRPr lang="en-US" dirty="0"/>
          </a:p>
        </p:txBody>
      </p:sp>
      <p:pic>
        <p:nvPicPr>
          <p:cNvPr id="7170" name="Picture 2" descr="C:\Users\bill\AppData\Local\Microsoft\Windows\Temporary Internet Files\Content.IE5\RQKT8N3L\MP9003855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3886200" cy="277585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2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Dspace</a:t>
            </a:r>
            <a:r>
              <a:rPr lang="en-US" dirty="0" smtClean="0"/>
              <a:t> + </a:t>
            </a:r>
            <a:r>
              <a:rPr lang="en-US" dirty="0" err="1" smtClean="0"/>
              <a:t>DuraCloud</a:t>
            </a:r>
            <a:endParaRPr lang="en-US" dirty="0"/>
          </a:p>
        </p:txBody>
      </p:sp>
      <p:pic>
        <p:nvPicPr>
          <p:cNvPr id="5122" name="Picture 2" descr="C:\Users\bill\Desktop\hydra\resources\dspace-curation-task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09712"/>
            <a:ext cx="8661754" cy="51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work\other\DSpace-logo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02" y="160455"/>
            <a:ext cx="1147798" cy="10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Dspace</a:t>
            </a:r>
            <a:r>
              <a:rPr lang="en-US" dirty="0" smtClean="0"/>
              <a:t> + </a:t>
            </a:r>
            <a:r>
              <a:rPr lang="en-US" dirty="0" err="1" smtClean="0"/>
              <a:t>DuraCloud</a:t>
            </a:r>
            <a:endParaRPr lang="en-US" dirty="0"/>
          </a:p>
        </p:txBody>
      </p:sp>
      <p:pic>
        <p:nvPicPr>
          <p:cNvPr id="6" name="Picture 3" descr="C:\work\other\DSpace-logo-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02" y="160455"/>
            <a:ext cx="1147798" cy="10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bill\Desktop\hydra\resources\dspace-curation-task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0"/>
            <a:ext cx="8839200" cy="480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1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Fedora + </a:t>
            </a:r>
            <a:r>
              <a:rPr lang="en-US" dirty="0" err="1" smtClean="0"/>
              <a:t>DuraCloud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</a:t>
            </a:r>
            <a:r>
              <a:rPr lang="en-US" dirty="0" err="1" smtClean="0"/>
              <a:t>Akubra</a:t>
            </a:r>
            <a:r>
              <a:rPr lang="en-US" dirty="0" smtClean="0"/>
              <a:t> </a:t>
            </a:r>
          </a:p>
          <a:p>
            <a:r>
              <a:rPr lang="en-US" dirty="0" smtClean="0"/>
              <a:t>Fedora </a:t>
            </a:r>
            <a:r>
              <a:rPr lang="en-US" dirty="0" err="1" smtClean="0"/>
              <a:t>CloudSync</a:t>
            </a:r>
            <a:endParaRPr lang="en-US" dirty="0" smtClean="0"/>
          </a:p>
          <a:p>
            <a:pPr lvl="1"/>
            <a:r>
              <a:rPr lang="en-US" dirty="0" smtClean="0"/>
              <a:t>Point to Fedora</a:t>
            </a:r>
          </a:p>
          <a:p>
            <a:pPr lvl="1"/>
            <a:r>
              <a:rPr lang="en-US" dirty="0" smtClean="0"/>
              <a:t>Point to </a:t>
            </a:r>
            <a:r>
              <a:rPr lang="en-US" dirty="0" err="1" smtClean="0"/>
              <a:t>DuraCloud</a:t>
            </a:r>
            <a:endParaRPr lang="en-US" dirty="0" smtClean="0"/>
          </a:p>
          <a:p>
            <a:pPr lvl="1"/>
            <a:r>
              <a:rPr lang="en-US" dirty="0" smtClean="0"/>
              <a:t>Configure datasets</a:t>
            </a:r>
          </a:p>
          <a:p>
            <a:pPr lvl="1"/>
            <a:r>
              <a:rPr lang="en-US" dirty="0" smtClean="0"/>
              <a:t>Perform Backup</a:t>
            </a:r>
          </a:p>
          <a:p>
            <a:pPr lvl="1"/>
            <a:r>
              <a:rPr lang="en-US" dirty="0" smtClean="0"/>
              <a:t>Perform Restore</a:t>
            </a:r>
            <a:endParaRPr lang="en-US" dirty="0"/>
          </a:p>
        </p:txBody>
      </p:sp>
      <p:pic>
        <p:nvPicPr>
          <p:cNvPr id="7171" name="Picture 3" descr="C:\work\other\duraspace-product-logos\fedora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18" y="5105400"/>
            <a:ext cx="315758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Q:\140061.enu\MEDIA\OFFICE14\Bullets\BD1475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45" y="1524000"/>
            <a:ext cx="547255" cy="54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7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841478"/>
              </p:ext>
            </p:extLst>
          </p:nvPr>
        </p:nvGraphicFramePr>
        <p:xfrm>
          <a:off x="228600" y="1715900"/>
          <a:ext cx="8763000" cy="453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590800"/>
                <a:gridCol w="3429000"/>
              </a:tblGrid>
              <a:tr h="6096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Typical  Solution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CloudSync</a:t>
                      </a:r>
                      <a:r>
                        <a:rPr lang="en-US" sz="2400" dirty="0" smtClean="0"/>
                        <a:t> + </a:t>
                      </a:r>
                      <a:r>
                        <a:rPr lang="en-US" sz="2400" dirty="0" err="1" smtClean="0"/>
                        <a:t>DuraCloud</a:t>
                      </a:r>
                      <a:endParaRPr lang="en-US" sz="2400" dirty="0"/>
                    </a:p>
                  </a:txBody>
                  <a:tcPr/>
                </a:tc>
              </a:tr>
              <a:tr h="685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Backup Granularity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All Objects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Any Subset</a:t>
                      </a:r>
                      <a:endParaRPr lang="en-US" sz="2400" dirty="0"/>
                    </a:p>
                  </a:txBody>
                  <a:tcPr/>
                </a:tc>
              </a:tr>
              <a:tr h="1182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Restore</a:t>
                      </a:r>
                      <a:r>
                        <a:rPr lang="en-US" sz="2400" baseline="0" dirty="0" smtClean="0"/>
                        <a:t> Granularity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All Objects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Any</a:t>
                      </a:r>
                      <a:r>
                        <a:rPr lang="en-US" sz="2400" baseline="0" dirty="0" smtClean="0"/>
                        <a:t> Subset</a:t>
                      </a:r>
                      <a:endParaRPr lang="en-US" sz="2400" dirty="0"/>
                    </a:p>
                  </a:txBody>
                  <a:tcPr/>
                </a:tc>
              </a:tr>
              <a:tr h="685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Skill Level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Advanced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Basic</a:t>
                      </a:r>
                      <a:endParaRPr lang="en-US" sz="2400" dirty="0"/>
                    </a:p>
                  </a:txBody>
                  <a:tcPr/>
                </a:tc>
              </a:tr>
              <a:tr h="685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Downtime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</a:tr>
              <a:tr h="685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Offsite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 descr="C:\work\other\duraspace-product-logos\fedora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1981200" cy="71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24345"/>
          </a:xfrm>
        </p:spPr>
        <p:txBody>
          <a:bodyPr/>
          <a:lstStyle/>
          <a:p>
            <a:r>
              <a:rPr lang="en-US" dirty="0" smtClean="0"/>
              <a:t>Hydra + </a:t>
            </a:r>
            <a:r>
              <a:rPr lang="en-US" dirty="0" err="1" smtClean="0"/>
              <a:t>DuraCloud</a:t>
            </a:r>
            <a:endParaRPr lang="en-US" dirty="0"/>
          </a:p>
        </p:txBody>
      </p:sp>
      <p:pic>
        <p:nvPicPr>
          <p:cNvPr id="8194" name="Picture 2" descr="C:\Users\bill\Desktop\hydra\for-review\Hydra Architecture Diagram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535" y="1143001"/>
            <a:ext cx="610052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867400"/>
            <a:ext cx="2590800" cy="762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DuraCloud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33600" y="5334000"/>
            <a:ext cx="205740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33600" y="5486401"/>
            <a:ext cx="0" cy="53339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7200" y="4800600"/>
            <a:ext cx="1828800" cy="6858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CloudSync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62101" y="4035623"/>
            <a:ext cx="1409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Config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24101" y="5334000"/>
            <a:ext cx="1409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18" name="Arc 17"/>
          <p:cNvSpPr/>
          <p:nvPr/>
        </p:nvSpPr>
        <p:spPr>
          <a:xfrm rot="16200000">
            <a:off x="1981200" y="2133600"/>
            <a:ext cx="4343400" cy="5562600"/>
          </a:xfrm>
          <a:prstGeom prst="arc">
            <a:avLst/>
          </a:prstGeom>
          <a:ln w="28575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24345"/>
          </a:xfrm>
        </p:spPr>
        <p:txBody>
          <a:bodyPr/>
          <a:lstStyle/>
          <a:p>
            <a:r>
              <a:rPr lang="en-US" dirty="0" smtClean="0"/>
              <a:t>Hydra + </a:t>
            </a:r>
            <a:r>
              <a:rPr lang="en-US" dirty="0" err="1" smtClean="0"/>
              <a:t>DuraCloud</a:t>
            </a:r>
            <a:endParaRPr lang="en-US" dirty="0"/>
          </a:p>
        </p:txBody>
      </p:sp>
      <p:pic>
        <p:nvPicPr>
          <p:cNvPr id="8194" name="Picture 2" descr="C:\Users\bill\Desktop\hydra\for-review\Hydra Architecture Diagram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535" y="1143001"/>
            <a:ext cx="610052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867400"/>
            <a:ext cx="2590800" cy="762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DuraCloud</a:t>
            </a:r>
            <a:endParaRPr lang="en-US" b="1" dirty="0"/>
          </a:p>
        </p:txBody>
      </p:sp>
      <p:sp>
        <p:nvSpPr>
          <p:cNvPr id="18" name="Arc 17"/>
          <p:cNvSpPr/>
          <p:nvPr/>
        </p:nvSpPr>
        <p:spPr>
          <a:xfrm rot="16200000">
            <a:off x="1066803" y="2819399"/>
            <a:ext cx="6096000" cy="6248401"/>
          </a:xfrm>
          <a:prstGeom prst="arc">
            <a:avLst/>
          </a:prstGeom>
          <a:ln w="28575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43000" y="3810000"/>
            <a:ext cx="1295400" cy="457200"/>
          </a:xfrm>
          <a:prstGeom prst="rect">
            <a:avLst/>
          </a:prstGeom>
          <a:gradFill>
            <a:gsLst>
              <a:gs pos="0">
                <a:srgbClr val="BAA340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Ruby </a:t>
            </a:r>
            <a:r>
              <a:rPr lang="en-US" sz="1200" dirty="0" err="1" smtClean="0"/>
              <a:t>DuraCloud</a:t>
            </a:r>
            <a:r>
              <a:rPr lang="en-US" sz="1200" dirty="0" smtClean="0"/>
              <a:t> Client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42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133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3276600" y="502027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bbranan@duraspace.org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1628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705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DuraCloud</a:t>
            </a:r>
            <a:r>
              <a:rPr lang="en-US" dirty="0" smtClean="0"/>
              <a:t> is:</a:t>
            </a:r>
          </a:p>
          <a:p>
            <a:pPr lvl="1"/>
            <a:r>
              <a:rPr lang="en-US" dirty="0" smtClean="0"/>
              <a:t>Hosted service</a:t>
            </a:r>
          </a:p>
          <a:p>
            <a:pPr lvl="2"/>
            <a:r>
              <a:rPr lang="en-US" dirty="0" smtClean="0"/>
              <a:t>Runs </a:t>
            </a:r>
            <a:r>
              <a:rPr lang="en-US" dirty="0"/>
              <a:t>on cloud-based compute systems</a:t>
            </a:r>
          </a:p>
          <a:p>
            <a:pPr lvl="2"/>
            <a:r>
              <a:rPr lang="en-US" dirty="0" smtClean="0"/>
              <a:t>Connects to cloud-based storage systems</a:t>
            </a:r>
          </a:p>
          <a:p>
            <a:pPr lvl="2"/>
            <a:r>
              <a:rPr lang="en-US" dirty="0" smtClean="0"/>
              <a:t>Provides a service platform</a:t>
            </a:r>
          </a:p>
          <a:p>
            <a:pPr lvl="1"/>
            <a:r>
              <a:rPr lang="en-US" dirty="0"/>
              <a:t>Open source software </a:t>
            </a:r>
            <a:r>
              <a:rPr lang="en-US" dirty="0" smtClean="0"/>
              <a:t>suite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Primary Goals:</a:t>
            </a:r>
          </a:p>
          <a:p>
            <a:pPr lvl="1"/>
            <a:r>
              <a:rPr lang="en-US" dirty="0" smtClean="0"/>
              <a:t>Simplify the path to the cloud</a:t>
            </a:r>
          </a:p>
          <a:p>
            <a:pPr lvl="1"/>
            <a:r>
              <a:rPr lang="en-US" dirty="0" smtClean="0"/>
              <a:t>Add preservation </a:t>
            </a:r>
            <a:r>
              <a:rPr lang="en-US" dirty="0"/>
              <a:t>sensibilities </a:t>
            </a:r>
            <a:r>
              <a:rPr lang="en-US" dirty="0" smtClean="0"/>
              <a:t>to the cloud</a:t>
            </a:r>
            <a:endParaRPr lang="en-US" dirty="0"/>
          </a:p>
          <a:p>
            <a:pPr lvl="1"/>
            <a:r>
              <a:rPr lang="en-US" dirty="0" smtClean="0"/>
              <a:t>Provide a service </a:t>
            </a:r>
            <a:r>
              <a:rPr lang="en-US" dirty="0"/>
              <a:t>platform</a:t>
            </a:r>
          </a:p>
          <a:p>
            <a:pPr lvl="1"/>
            <a:r>
              <a:rPr lang="en-US" dirty="0" smtClean="0"/>
              <a:t>Enable a community-based cloud solution</a:t>
            </a:r>
            <a:endParaRPr lang="en-US" dirty="0"/>
          </a:p>
        </p:txBody>
      </p:sp>
      <p:pic>
        <p:nvPicPr>
          <p:cNvPr id="6147" name="Picture 3" descr="C:\Users\bill\AppData\Local\Microsoft\Windows\Temporary Internet Files\Content.IE5\ECS7D83U\MP90042298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2291401"/>
            <a:ext cx="5969727" cy="4261799"/>
          </a:xfrm>
          <a:prstGeom prst="roundRect">
            <a:avLst/>
          </a:prstGeom>
          <a:noFill/>
          <a:ln w="44450" cap="rnd">
            <a:solidFill>
              <a:schemeClr val="accent3">
                <a:lumMod val="75000"/>
              </a:schemeClr>
            </a:solidFill>
            <a:prstDash val="dash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457200" y="2558473"/>
            <a:ext cx="5683797" cy="384232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prstDash val="solid"/>
            <a:round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ser-icon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936083" y="67533"/>
            <a:ext cx="755515" cy="75551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Can 6"/>
          <p:cNvSpPr/>
          <p:nvPr/>
        </p:nvSpPr>
        <p:spPr>
          <a:xfrm>
            <a:off x="2645901" y="1200354"/>
            <a:ext cx="1314450" cy="755514"/>
          </a:xfrm>
          <a:prstGeom prst="can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31699" y="182002"/>
            <a:ext cx="3450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E8F3A"/>
                </a:solidFill>
              </a:rPr>
              <a:t>Organization/Administrator using DuraCloud</a:t>
            </a:r>
            <a:endParaRPr lang="en-US" sz="1600" dirty="0">
              <a:solidFill>
                <a:srgbClr val="CE8F3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1636" y="1055638"/>
            <a:ext cx="2624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/>
                </a:solidFill>
              </a:rPr>
              <a:t>Repository, Content Management System, File System</a:t>
            </a:r>
          </a:p>
          <a:p>
            <a:pPr algn="ctr"/>
            <a:r>
              <a:rPr lang="en-US" sz="1400" i="1" dirty="0" smtClean="0">
                <a:solidFill>
                  <a:schemeClr val="accent2"/>
                </a:solidFill>
              </a:rPr>
              <a:t>(via web, REST APIs, utilities)</a:t>
            </a:r>
            <a:endParaRPr lang="en-US" sz="1400" i="1" dirty="0">
              <a:solidFill>
                <a:schemeClr val="accent2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16200000">
            <a:off x="3158228" y="893533"/>
            <a:ext cx="289792" cy="2286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251252"/>
            <a:ext cx="24935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Unique URL:</a:t>
            </a:r>
          </a:p>
          <a:p>
            <a:pPr algn="ctr"/>
            <a:r>
              <a:rPr lang="en-US" sz="1200" dirty="0" smtClean="0"/>
              <a:t>http://yourinstitution.duracloud.org</a:t>
            </a:r>
            <a:endParaRPr lang="en-US" sz="1200" dirty="0"/>
          </a:p>
        </p:txBody>
      </p:sp>
      <p:sp>
        <p:nvSpPr>
          <p:cNvPr id="27" name="Left Arrow 26"/>
          <p:cNvSpPr/>
          <p:nvPr/>
        </p:nvSpPr>
        <p:spPr>
          <a:xfrm rot="16200000">
            <a:off x="3150129" y="2086571"/>
            <a:ext cx="315602" cy="25726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 rot="10800000">
            <a:off x="2643779" y="345816"/>
            <a:ext cx="289792" cy="2286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14915" y="4361244"/>
            <a:ext cx="847685" cy="8965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29401" y="5157544"/>
            <a:ext cx="2202197" cy="1552790"/>
          </a:xfrm>
          <a:prstGeom prst="rect">
            <a:avLst/>
          </a:prstGeom>
          <a:noFill/>
          <a:ln w="44450">
            <a:solidFill>
              <a:srgbClr val="CE8F3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629400" y="5157545"/>
            <a:ext cx="2202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E8F3A"/>
                </a:solidFill>
              </a:rPr>
              <a:t>Services:</a:t>
            </a:r>
          </a:p>
          <a:p>
            <a:pPr algn="ctr"/>
            <a:r>
              <a:rPr lang="en-US" dirty="0" smtClean="0">
                <a:solidFill>
                  <a:srgbClr val="CE8F3A"/>
                </a:solidFill>
              </a:rPr>
              <a:t>Backup</a:t>
            </a:r>
          </a:p>
          <a:p>
            <a:pPr algn="ctr"/>
            <a:r>
              <a:rPr lang="en-US" dirty="0" smtClean="0">
                <a:solidFill>
                  <a:srgbClr val="CE8F3A"/>
                </a:solidFill>
              </a:rPr>
              <a:t>Health check</a:t>
            </a:r>
          </a:p>
          <a:p>
            <a:pPr algn="ctr"/>
            <a:r>
              <a:rPr lang="en-US" dirty="0" smtClean="0">
                <a:solidFill>
                  <a:srgbClr val="CE8F3A"/>
                </a:solidFill>
              </a:rPr>
              <a:t>Synchronization</a:t>
            </a:r>
          </a:p>
          <a:p>
            <a:pPr algn="ctr"/>
            <a:r>
              <a:rPr lang="en-US" dirty="0" smtClean="0">
                <a:solidFill>
                  <a:srgbClr val="CE8F3A"/>
                </a:solidFill>
              </a:rPr>
              <a:t>Replication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543800" y="1600200"/>
            <a:ext cx="1224843" cy="1005840"/>
            <a:chOff x="2159708" y="8376501"/>
            <a:chExt cx="1129591" cy="710863"/>
          </a:xfrm>
        </p:grpSpPr>
        <p:sp>
          <p:nvSpPr>
            <p:cNvPr id="36" name="Can 35"/>
            <p:cNvSpPr/>
            <p:nvPr/>
          </p:nvSpPr>
          <p:spPr>
            <a:xfrm>
              <a:off x="2159708" y="8376501"/>
              <a:ext cx="1129591" cy="710863"/>
            </a:xfrm>
            <a:prstGeom prst="can">
              <a:avLst/>
            </a:prstGeom>
            <a:solidFill>
              <a:schemeClr val="accent4"/>
            </a:solidFill>
            <a:ln w="44450">
              <a:solidFill>
                <a:schemeClr val="bg1"/>
              </a:solidFill>
            </a:ln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60061" y="8601166"/>
              <a:ext cx="1129238" cy="430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Rackspace Cloud Files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09600" y="2383716"/>
            <a:ext cx="2247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</a:rPr>
              <a:t>DuraCloud platform running </a:t>
            </a:r>
            <a:br>
              <a:rPr lang="en-US" sz="14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</a:rPr>
              <a:t>on a compute cloud</a:t>
            </a:r>
            <a:endParaRPr lang="en-US" sz="1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544183" y="2743200"/>
            <a:ext cx="1188720" cy="1005840"/>
            <a:chOff x="2134308" y="8376501"/>
            <a:chExt cx="1129591" cy="710863"/>
          </a:xfrm>
        </p:grpSpPr>
        <p:sp>
          <p:nvSpPr>
            <p:cNvPr id="41" name="Can 40"/>
            <p:cNvSpPr/>
            <p:nvPr/>
          </p:nvSpPr>
          <p:spPr>
            <a:xfrm>
              <a:off x="2134308" y="8376501"/>
              <a:ext cx="1129591" cy="710863"/>
            </a:xfrm>
            <a:prstGeom prst="can">
              <a:avLst/>
            </a:prstGeom>
            <a:solidFill>
              <a:schemeClr val="accent4"/>
            </a:solidFill>
            <a:ln w="44450">
              <a:solidFill>
                <a:schemeClr val="bg1"/>
              </a:solidFill>
            </a:ln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34662" y="8623379"/>
              <a:ext cx="1129237" cy="23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SDSC Cloud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80224" y="457200"/>
            <a:ext cx="1188419" cy="1005840"/>
            <a:chOff x="2134308" y="8376501"/>
            <a:chExt cx="1129591" cy="710863"/>
          </a:xfrm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grpSpPr>
        <p:sp>
          <p:nvSpPr>
            <p:cNvPr id="44" name="Can 43"/>
            <p:cNvSpPr/>
            <p:nvPr/>
          </p:nvSpPr>
          <p:spPr>
            <a:xfrm>
              <a:off x="2134308" y="8376501"/>
              <a:ext cx="1129591" cy="710863"/>
            </a:xfrm>
            <a:prstGeom prst="can">
              <a:avLst/>
            </a:prstGeom>
            <a:solidFill>
              <a:schemeClr val="accent4"/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34662" y="8648063"/>
              <a:ext cx="1129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Amazon S3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Can 45"/>
          <p:cNvSpPr/>
          <p:nvPr/>
        </p:nvSpPr>
        <p:spPr>
          <a:xfrm>
            <a:off x="7549038" y="3962400"/>
            <a:ext cx="1188720" cy="1005840"/>
          </a:xfrm>
          <a:prstGeom prst="can">
            <a:avLst/>
          </a:prstGeom>
          <a:solidFill>
            <a:schemeClr val="accent4"/>
          </a:solidFill>
          <a:ln w="44450">
            <a:solidFill>
              <a:schemeClr val="bg1"/>
            </a:solidFill>
            <a:prstDash val="sysDash"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Elbow Connector 46"/>
          <p:cNvCxnSpPr>
            <a:endCxn id="34" idx="1"/>
          </p:cNvCxnSpPr>
          <p:nvPr/>
        </p:nvCxnSpPr>
        <p:spPr>
          <a:xfrm>
            <a:off x="4638715" y="5350559"/>
            <a:ext cx="1990685" cy="54565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548773" y="4215825"/>
            <a:ext cx="1219870" cy="5847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Other Clouds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29000" y="2968823"/>
            <a:ext cx="1978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Programming interfaces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762000" y="4267200"/>
            <a:ext cx="847685" cy="8965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990600" y="4233856"/>
            <a:ext cx="1582340" cy="980912"/>
            <a:chOff x="2433596" y="4604312"/>
            <a:chExt cx="1607895" cy="958288"/>
          </a:xfrm>
        </p:grpSpPr>
        <p:grpSp>
          <p:nvGrpSpPr>
            <p:cNvPr id="94" name="Group 93"/>
            <p:cNvGrpSpPr/>
            <p:nvPr/>
          </p:nvGrpSpPr>
          <p:grpSpPr>
            <a:xfrm>
              <a:off x="2433596" y="4639908"/>
              <a:ext cx="1607895" cy="922692"/>
              <a:chOff x="1676400" y="4800600"/>
              <a:chExt cx="1752600" cy="990600"/>
            </a:xfrm>
            <a:solidFill>
              <a:schemeClr val="bg1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1676400" y="4800600"/>
                <a:ext cx="1752600" cy="990600"/>
              </a:xfrm>
              <a:prstGeom prst="rect">
                <a:avLst/>
              </a:prstGeom>
              <a:grpFill/>
              <a:ln w="444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>
                <a:off x="1676400" y="5103812"/>
                <a:ext cx="1752600" cy="1588"/>
              </a:xfrm>
              <a:prstGeom prst="line">
                <a:avLst/>
              </a:prstGeom>
              <a:grpFill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TextBox 94"/>
            <p:cNvSpPr txBox="1"/>
            <p:nvPr/>
          </p:nvSpPr>
          <p:spPr>
            <a:xfrm>
              <a:off x="2433596" y="4916269"/>
              <a:ext cx="1607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Reporting &amp; Automation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433596" y="4604312"/>
              <a:ext cx="1607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API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01" name="Oval 100"/>
          <p:cNvSpPr/>
          <p:nvPr/>
        </p:nvSpPr>
        <p:spPr>
          <a:xfrm>
            <a:off x="3855199" y="4926918"/>
            <a:ext cx="847685" cy="8965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3116505" y="4702028"/>
            <a:ext cx="1607895" cy="958288"/>
            <a:chOff x="2433596" y="4604312"/>
            <a:chExt cx="1607895" cy="958288"/>
          </a:xfrm>
        </p:grpSpPr>
        <p:grpSp>
          <p:nvGrpSpPr>
            <p:cNvPr id="17" name="Group 16"/>
            <p:cNvGrpSpPr/>
            <p:nvPr/>
          </p:nvGrpSpPr>
          <p:grpSpPr>
            <a:xfrm>
              <a:off x="2433596" y="4639908"/>
              <a:ext cx="1607895" cy="922692"/>
              <a:chOff x="1676400" y="4800600"/>
              <a:chExt cx="1752600" cy="990600"/>
            </a:xfrm>
            <a:solidFill>
              <a:schemeClr val="bg1"/>
            </a:solidFill>
          </p:grpSpPr>
          <p:sp>
            <p:nvSpPr>
              <p:cNvPr id="18" name="Rectangle 17"/>
              <p:cNvSpPr/>
              <p:nvPr/>
            </p:nvSpPr>
            <p:spPr>
              <a:xfrm>
                <a:off x="1676400" y="4800600"/>
                <a:ext cx="1752600" cy="990600"/>
              </a:xfrm>
              <a:prstGeom prst="rect">
                <a:avLst/>
              </a:prstGeom>
              <a:grpFill/>
              <a:ln w="444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1676400" y="5103812"/>
                <a:ext cx="1752600" cy="1588"/>
              </a:xfrm>
              <a:prstGeom prst="line">
                <a:avLst/>
              </a:prstGeom>
              <a:grpFill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2433596" y="4916269"/>
              <a:ext cx="1607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Service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chemeClr val="accent1"/>
                  </a:solidFill>
                </a:rPr>
                <a:t>Management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33596" y="4604312"/>
              <a:ext cx="1607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API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03" name="Oval 102"/>
          <p:cNvSpPr/>
          <p:nvPr/>
        </p:nvSpPr>
        <p:spPr>
          <a:xfrm>
            <a:off x="2276515" y="2895600"/>
            <a:ext cx="847685" cy="8965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1708292" y="3107662"/>
            <a:ext cx="1644508" cy="910513"/>
            <a:chOff x="1574943" y="3164818"/>
            <a:chExt cx="1644508" cy="910513"/>
          </a:xfrm>
        </p:grpSpPr>
        <p:grpSp>
          <p:nvGrpSpPr>
            <p:cNvPr id="12" name="Group 11"/>
            <p:cNvGrpSpPr/>
            <p:nvPr/>
          </p:nvGrpSpPr>
          <p:grpSpPr>
            <a:xfrm>
              <a:off x="1587366" y="3227113"/>
              <a:ext cx="1632085" cy="809122"/>
              <a:chOff x="1676400" y="4800600"/>
              <a:chExt cx="1752600" cy="990600"/>
            </a:xfrm>
            <a:solidFill>
              <a:schemeClr val="bg1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676400" y="4800600"/>
                <a:ext cx="1752600" cy="990600"/>
              </a:xfrm>
              <a:prstGeom prst="rect">
                <a:avLst/>
              </a:prstGeom>
              <a:grpFill/>
              <a:ln w="444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1676400" y="5103812"/>
                <a:ext cx="1752600" cy="1588"/>
              </a:xfrm>
              <a:prstGeom prst="line">
                <a:avLst/>
              </a:prstGeom>
              <a:grpFill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587367" y="3164818"/>
              <a:ext cx="1632084" cy="376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UI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74943" y="3429000"/>
              <a:ext cx="1644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System Administration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04" name="Oval 103"/>
          <p:cNvSpPr/>
          <p:nvPr/>
        </p:nvSpPr>
        <p:spPr>
          <a:xfrm>
            <a:off x="5107567" y="3559884"/>
            <a:ext cx="847685" cy="8965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4014073" y="3608939"/>
            <a:ext cx="1624727" cy="963061"/>
            <a:chOff x="3937873" y="3505200"/>
            <a:chExt cx="1624727" cy="963061"/>
          </a:xfrm>
        </p:grpSpPr>
        <p:grpSp>
          <p:nvGrpSpPr>
            <p:cNvPr id="30" name="Group 29"/>
            <p:cNvGrpSpPr/>
            <p:nvPr/>
          </p:nvGrpSpPr>
          <p:grpSpPr>
            <a:xfrm>
              <a:off x="3937873" y="3540199"/>
              <a:ext cx="1624727" cy="928062"/>
              <a:chOff x="1676400" y="4800600"/>
              <a:chExt cx="1752600" cy="990600"/>
            </a:xfrm>
            <a:solidFill>
              <a:schemeClr val="bg1"/>
            </a:solidFill>
          </p:grpSpPr>
          <p:sp>
            <p:nvSpPr>
              <p:cNvPr id="31" name="Rectangle 30"/>
              <p:cNvSpPr/>
              <p:nvPr/>
            </p:nvSpPr>
            <p:spPr>
              <a:xfrm>
                <a:off x="1676400" y="4800600"/>
                <a:ext cx="1752600" cy="990600"/>
              </a:xfrm>
              <a:prstGeom prst="rect">
                <a:avLst/>
              </a:prstGeom>
              <a:grpFill/>
              <a:ln w="444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676400" y="5103812"/>
                <a:ext cx="1752600" cy="1588"/>
              </a:xfrm>
              <a:prstGeom prst="line">
                <a:avLst/>
              </a:prstGeom>
              <a:grpFill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3937873" y="3505200"/>
              <a:ext cx="1624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API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37873" y="3810000"/>
              <a:ext cx="1624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Storage Management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48" name="Straight Arrow Connector 47"/>
          <p:cNvCxnSpPr>
            <a:stCxn id="31" idx="3"/>
            <a:endCxn id="36" idx="2"/>
          </p:cNvCxnSpPr>
          <p:nvPr/>
        </p:nvCxnSpPr>
        <p:spPr>
          <a:xfrm flipV="1">
            <a:off x="5638800" y="2103120"/>
            <a:ext cx="1905000" cy="200484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1" idx="3"/>
            <a:endCxn id="44" idx="2"/>
          </p:cNvCxnSpPr>
          <p:nvPr/>
        </p:nvCxnSpPr>
        <p:spPr>
          <a:xfrm flipV="1">
            <a:off x="5638800" y="960120"/>
            <a:ext cx="1941424" cy="314784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1" idx="3"/>
            <a:endCxn id="41" idx="2"/>
          </p:cNvCxnSpPr>
          <p:nvPr/>
        </p:nvCxnSpPr>
        <p:spPr>
          <a:xfrm flipV="1">
            <a:off x="5638800" y="3246120"/>
            <a:ext cx="1905383" cy="86184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1" idx="3"/>
            <a:endCxn id="52" idx="1"/>
          </p:cNvCxnSpPr>
          <p:nvPr/>
        </p:nvCxnSpPr>
        <p:spPr>
          <a:xfrm>
            <a:off x="5638800" y="4107969"/>
            <a:ext cx="1909973" cy="40024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2572940" y="4419600"/>
            <a:ext cx="1441133" cy="10134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3436561" y="4422261"/>
            <a:ext cx="0" cy="3048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3100957" y="3989494"/>
            <a:ext cx="335604" cy="43010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3400" y="2418200"/>
            <a:ext cx="5181600" cy="3906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701510"/>
            <a:ext cx="1409700" cy="308969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Provider Interface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7010400" y="5257800"/>
            <a:ext cx="1752600" cy="1143000"/>
          </a:xfrm>
          <a:prstGeom prst="can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SDSC Cloud 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7010400" y="4191000"/>
            <a:ext cx="1752600" cy="1143000"/>
          </a:xfrm>
          <a:prstGeom prst="can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Microsoft Azure 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7010400" y="3124200"/>
            <a:ext cx="1752600" cy="1143000"/>
          </a:xfrm>
          <a:prstGeom prst="can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Rackspace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Cloud Files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an 3"/>
          <p:cNvSpPr/>
          <p:nvPr/>
        </p:nvSpPr>
        <p:spPr>
          <a:xfrm>
            <a:off x="7010400" y="2057400"/>
            <a:ext cx="1752600" cy="1143000"/>
          </a:xfrm>
          <a:prstGeom prst="can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Amazon S3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236787"/>
            <a:ext cx="3625740" cy="1668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4788565" y="732464"/>
            <a:ext cx="1147263" cy="1007352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1" y="236787"/>
            <a:ext cx="362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User Data Center</a:t>
            </a:r>
            <a:endParaRPr lang="en-US" sz="1600" dirty="0"/>
          </a:p>
        </p:txBody>
      </p:sp>
      <p:pic>
        <p:nvPicPr>
          <p:cNvPr id="12" name="Picture 11" descr="user-icon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168540" y="732463"/>
            <a:ext cx="1007353" cy="100735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533400" y="5562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Storage Management (</a:t>
            </a:r>
            <a:r>
              <a:rPr lang="en-US" dirty="0" err="1">
                <a:solidFill>
                  <a:schemeClr val="bg1"/>
                </a:solidFill>
              </a:rPr>
              <a:t>DuraStore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2559546"/>
            <a:ext cx="1554228" cy="5391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Amazon Storage Adapter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2819400"/>
            <a:ext cx="1969235" cy="7763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67200" y="3539710"/>
            <a:ext cx="1554228" cy="5750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Rackspace Storage Adapter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67200" y="4488116"/>
            <a:ext cx="1554228" cy="541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Azure Storage Adapter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7200" y="5427470"/>
            <a:ext cx="1554228" cy="5542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SDSC Storage Adapter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0034" y="3962400"/>
            <a:ext cx="1981201" cy="12446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</a:p>
          <a:p>
            <a:pPr algn="ctr"/>
            <a:r>
              <a:rPr lang="en-US" dirty="0" smtClean="0"/>
              <a:t>Mediation</a:t>
            </a:r>
            <a:endParaRPr lang="en-US" dirty="0"/>
          </a:p>
        </p:txBody>
      </p:sp>
      <p:sp>
        <p:nvSpPr>
          <p:cNvPr id="22" name="Bent Arrow 21"/>
          <p:cNvSpPr/>
          <p:nvPr/>
        </p:nvSpPr>
        <p:spPr>
          <a:xfrm rot="16200000" flipH="1">
            <a:off x="1060820" y="1225183"/>
            <a:ext cx="2057402" cy="1283435"/>
          </a:xfrm>
          <a:prstGeom prst="bentArrow">
            <a:avLst>
              <a:gd name="adj1" fmla="val 20553"/>
              <a:gd name="adj2" fmla="val 20553"/>
              <a:gd name="adj3" fmla="val 19998"/>
              <a:gd name="adj4" fmla="val 437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 rot="10800000">
            <a:off x="6096000" y="2681377"/>
            <a:ext cx="685800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 rot="10800000">
            <a:off x="6096000" y="3671977"/>
            <a:ext cx="685800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 rot="10800000">
            <a:off x="6096000" y="4693488"/>
            <a:ext cx="685800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 rot="10800000">
            <a:off x="6095999" y="5615077"/>
            <a:ext cx="685800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 rot="16200000">
            <a:off x="1483205" y="3629382"/>
            <a:ext cx="538789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 rot="10800000">
            <a:off x="2552699" y="4371397"/>
            <a:ext cx="571501" cy="29042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408202" y="762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DuraCloud</a:t>
            </a:r>
            <a:r>
              <a:rPr lang="en-US" sz="1400" dirty="0" smtClean="0"/>
              <a:t> Storage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93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066800"/>
            <a:ext cx="8763000" cy="3505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Storage REST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038600" cy="3212068"/>
          </a:xfrm>
          <a:solidFill>
            <a:schemeClr val="accent3">
              <a:lumMod val="20000"/>
              <a:lumOff val="80000"/>
            </a:schemeClr>
          </a:solidFill>
        </p:spPr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en-US" sz="2400" u="sng" dirty="0" smtClean="0"/>
              <a:t>Space Actions</a:t>
            </a:r>
          </a:p>
          <a:p>
            <a:r>
              <a:rPr lang="en-US" sz="2400" dirty="0" smtClean="0"/>
              <a:t>Add Space</a:t>
            </a:r>
          </a:p>
          <a:p>
            <a:r>
              <a:rPr lang="en-US" sz="2400" dirty="0" smtClean="0"/>
              <a:t>Get/Set Space Properties</a:t>
            </a:r>
          </a:p>
          <a:p>
            <a:r>
              <a:rPr lang="en-US" sz="2400" dirty="0" smtClean="0"/>
              <a:t>Get Spaces List</a:t>
            </a:r>
          </a:p>
          <a:p>
            <a:r>
              <a:rPr lang="en-US" sz="2400" dirty="0" smtClean="0"/>
              <a:t>Get Space Content List</a:t>
            </a:r>
          </a:p>
          <a:p>
            <a:r>
              <a:rPr lang="en-US" sz="2400" dirty="0" smtClean="0"/>
              <a:t>Get/Set Space Access</a:t>
            </a:r>
          </a:p>
          <a:p>
            <a:r>
              <a:rPr lang="en-US" sz="2400" dirty="0" smtClean="0"/>
              <a:t>Delete Space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219200"/>
            <a:ext cx="4114800" cy="2754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u="sng" dirty="0" smtClean="0"/>
              <a:t>Content Actions</a:t>
            </a:r>
          </a:p>
          <a:p>
            <a:r>
              <a:rPr lang="en-US" sz="2400" dirty="0" smtClean="0"/>
              <a:t>Add Content</a:t>
            </a:r>
          </a:p>
          <a:p>
            <a:r>
              <a:rPr lang="en-US" sz="2400" dirty="0" smtClean="0"/>
              <a:t>Get/Set Content Properties</a:t>
            </a:r>
          </a:p>
          <a:p>
            <a:r>
              <a:rPr lang="en-US" sz="2400" dirty="0" smtClean="0"/>
              <a:t>Get Content</a:t>
            </a:r>
          </a:p>
          <a:p>
            <a:r>
              <a:rPr lang="en-US" sz="2400" dirty="0" smtClean="0"/>
              <a:t>Copy Content</a:t>
            </a:r>
          </a:p>
          <a:p>
            <a:r>
              <a:rPr lang="en-US" sz="2400" dirty="0" smtClean="0"/>
              <a:t>Delete Content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4724400"/>
            <a:ext cx="40386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en-US" sz="2400" u="sng" dirty="0" smtClean="0"/>
              <a:t>Other Actions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Get Stores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Get Tasks List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Perform Task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4114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Storage Provider Interface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4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224489" y="762000"/>
            <a:ext cx="3183712" cy="2139740"/>
            <a:chOff x="3224489" y="762000"/>
            <a:chExt cx="3183712" cy="2139740"/>
          </a:xfrm>
        </p:grpSpPr>
        <p:sp>
          <p:nvSpPr>
            <p:cNvPr id="4" name="Rectangle 3"/>
            <p:cNvSpPr/>
            <p:nvPr/>
          </p:nvSpPr>
          <p:spPr>
            <a:xfrm>
              <a:off x="3224489" y="762000"/>
              <a:ext cx="3183711" cy="21397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28572" y="2212349"/>
              <a:ext cx="2816361" cy="42657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Service Manager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8572" y="1615146"/>
              <a:ext cx="2816361" cy="42657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REST API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24489" y="789498"/>
              <a:ext cx="3183712" cy="723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Service Management (</a:t>
              </a:r>
              <a:r>
                <a:rPr lang="en-US" dirty="0" err="1">
                  <a:solidFill>
                    <a:schemeClr val="bg1"/>
                  </a:solidFill>
                </a:rPr>
                <a:t>DuraService</a:t>
              </a:r>
              <a:r>
                <a:rPr lang="en-US" dirty="0" smtClean="0">
                  <a:solidFill>
                    <a:schemeClr val="bg1"/>
                  </a:solidFill>
                </a:rPr>
                <a:t>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 descr="user-icon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81000" y="746318"/>
            <a:ext cx="1295401" cy="129540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grpSp>
        <p:nvGrpSpPr>
          <p:cNvPr id="24" name="Group 23"/>
          <p:cNvGrpSpPr/>
          <p:nvPr/>
        </p:nvGrpSpPr>
        <p:grpSpPr>
          <a:xfrm>
            <a:off x="6293742" y="3550690"/>
            <a:ext cx="2133600" cy="2947240"/>
            <a:chOff x="6293742" y="3550690"/>
            <a:chExt cx="2133600" cy="2947240"/>
          </a:xfrm>
        </p:grpSpPr>
        <p:sp>
          <p:nvSpPr>
            <p:cNvPr id="2" name="Rectangle 1"/>
            <p:cNvSpPr/>
            <p:nvPr/>
          </p:nvSpPr>
          <p:spPr>
            <a:xfrm>
              <a:off x="6293742" y="3550690"/>
              <a:ext cx="2133600" cy="29472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98542" y="4364330"/>
              <a:ext cx="1676400" cy="1905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446142" y="4211930"/>
              <a:ext cx="1676400" cy="1905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93742" y="360233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Service </a:t>
              </a:r>
              <a:r>
                <a:rPr lang="en-US" dirty="0" smtClean="0">
                  <a:solidFill>
                    <a:schemeClr val="bg1"/>
                  </a:solidFill>
                </a:rPr>
                <a:t>Registry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74742" y="4440530"/>
              <a:ext cx="1295400" cy="5378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60442" y="4324027"/>
              <a:ext cx="1295400" cy="5378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Service Bundle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74742" y="5214810"/>
              <a:ext cx="1295400" cy="4449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60442" y="5126330"/>
              <a:ext cx="1295400" cy="4449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Service </a:t>
              </a:r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46142" y="5747598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Service Plan</a:t>
              </a:r>
              <a:endParaRPr lang="en-US" sz="1600" dirty="0"/>
            </a:p>
          </p:txBody>
        </p:sp>
      </p:grpSp>
      <p:sp>
        <p:nvSpPr>
          <p:cNvPr id="28" name="Bent Arrow 27"/>
          <p:cNvSpPr/>
          <p:nvPr/>
        </p:nvSpPr>
        <p:spPr>
          <a:xfrm rot="5400000">
            <a:off x="6712212" y="1895931"/>
            <a:ext cx="1295400" cy="1586976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 rot="16200000">
            <a:off x="4610100" y="3086100"/>
            <a:ext cx="1295400" cy="1524000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46142" y="76200"/>
            <a:ext cx="2629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DuraCloud</a:t>
            </a:r>
            <a:r>
              <a:rPr lang="en-US" sz="1400" dirty="0" smtClean="0"/>
              <a:t> Service Deployment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752600" y="8630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Deploy</a:t>
            </a:r>
          </a:p>
          <a:p>
            <a:pPr algn="ctr"/>
            <a:r>
              <a:rPr lang="en-US" sz="1600" dirty="0" smtClean="0"/>
              <a:t>Service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400800" y="2387025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Retrieve Service Bundle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876800" y="3581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Service Bundle</a:t>
            </a:r>
            <a:endParaRPr lang="en-US" sz="1600" dirty="0"/>
          </a:p>
        </p:txBody>
      </p:sp>
      <p:sp>
        <p:nvSpPr>
          <p:cNvPr id="35" name="Right Arrow 34"/>
          <p:cNvSpPr/>
          <p:nvPr/>
        </p:nvSpPr>
        <p:spPr>
          <a:xfrm>
            <a:off x="1676401" y="1295400"/>
            <a:ext cx="1371599" cy="457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826192" y="1524001"/>
            <a:ext cx="307408" cy="3078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698269" y="1831871"/>
            <a:ext cx="307408" cy="3078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5562600" y="4418489"/>
            <a:ext cx="307408" cy="3078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710" y="2387025"/>
            <a:ext cx="2175715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Service Deployment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2209800" y="1493290"/>
            <a:ext cx="685800" cy="487910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Service </a:t>
            </a:r>
            <a:r>
              <a:rPr lang="en-US" sz="1200" dirty="0" err="1" smtClean="0"/>
              <a:t>Config</a:t>
            </a:r>
            <a:endParaRPr lang="en-US" sz="1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533401" y="4199965"/>
            <a:ext cx="3700424" cy="1981200"/>
            <a:chOff x="533401" y="4199965"/>
            <a:chExt cx="3700424" cy="1981200"/>
          </a:xfrm>
        </p:grpSpPr>
        <p:sp>
          <p:nvSpPr>
            <p:cNvPr id="44" name="Rectangle 43"/>
            <p:cNvSpPr/>
            <p:nvPr/>
          </p:nvSpPr>
          <p:spPr>
            <a:xfrm>
              <a:off x="538125" y="4199965"/>
              <a:ext cx="3695700" cy="1981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48190" y="4657166"/>
              <a:ext cx="1752600" cy="1371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Service Configurator</a:t>
              </a:r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33625" y="5259839"/>
              <a:ext cx="1295400" cy="61652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57425" y="5114365"/>
              <a:ext cx="1295400" cy="61652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Deployed Service </a:t>
              </a:r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81025" y="5024310"/>
              <a:ext cx="1295400" cy="6996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28625" y="4918195"/>
              <a:ext cx="1295400" cy="6996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Deployed Service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3401" y="4234934"/>
              <a:ext cx="3700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Service </a:t>
              </a:r>
              <a:r>
                <a:rPr lang="en-US" dirty="0" smtClean="0">
                  <a:solidFill>
                    <a:schemeClr val="bg1"/>
                  </a:solidFill>
                </a:rPr>
                <a:t>Container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Right Arrow 50"/>
          <p:cNvSpPr/>
          <p:nvPr/>
        </p:nvSpPr>
        <p:spPr>
          <a:xfrm rot="5400000">
            <a:off x="3173247" y="3280844"/>
            <a:ext cx="1087729" cy="64297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775321" y="3176595"/>
            <a:ext cx="307408" cy="3078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57400" y="3166646"/>
            <a:ext cx="1558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Deploy Service</a:t>
            </a:r>
            <a:endParaRPr lang="en-US" sz="1600" dirty="0"/>
          </a:p>
        </p:txBody>
      </p:sp>
      <p:sp>
        <p:nvSpPr>
          <p:cNvPr id="54" name="Flowchart: Document 53"/>
          <p:cNvSpPr/>
          <p:nvPr/>
        </p:nvSpPr>
        <p:spPr>
          <a:xfrm>
            <a:off x="2938425" y="3490429"/>
            <a:ext cx="685800" cy="487910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Service </a:t>
            </a:r>
            <a:r>
              <a:rPr lang="en-US" sz="1200" dirty="0" err="1" smtClean="0"/>
              <a:t>Config</a:t>
            </a:r>
            <a:endParaRPr lang="en-US" sz="1200" dirty="0"/>
          </a:p>
        </p:txBody>
      </p:sp>
      <p:sp>
        <p:nvSpPr>
          <p:cNvPr id="55" name="Rectangle 54"/>
          <p:cNvSpPr/>
          <p:nvPr/>
        </p:nvSpPr>
        <p:spPr>
          <a:xfrm>
            <a:off x="2209800" y="3495651"/>
            <a:ext cx="685170" cy="4667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Service Bundle</a:t>
            </a:r>
            <a:endParaRPr lang="en-US" sz="1200" dirty="0"/>
          </a:p>
        </p:txBody>
      </p:sp>
      <p:sp>
        <p:nvSpPr>
          <p:cNvPr id="56" name="Rectangle 55"/>
          <p:cNvSpPr/>
          <p:nvPr/>
        </p:nvSpPr>
        <p:spPr>
          <a:xfrm>
            <a:off x="4800600" y="4242684"/>
            <a:ext cx="685170" cy="4667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Service Bundle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35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REST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6172200" cy="3581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Get Services</a:t>
            </a:r>
          </a:p>
          <a:p>
            <a:r>
              <a:rPr lang="en-US" dirty="0" smtClean="0"/>
              <a:t>Deploy Service</a:t>
            </a:r>
          </a:p>
          <a:p>
            <a:r>
              <a:rPr lang="en-US" dirty="0" smtClean="0"/>
              <a:t>Get (Deployed) Service</a:t>
            </a:r>
          </a:p>
          <a:p>
            <a:r>
              <a:rPr lang="en-US" dirty="0" smtClean="0"/>
              <a:t>Get Deployed Service Properties</a:t>
            </a:r>
          </a:p>
          <a:p>
            <a:r>
              <a:rPr lang="en-US" dirty="0" smtClean="0"/>
              <a:t>Update Service Configuration</a:t>
            </a:r>
          </a:p>
          <a:p>
            <a:r>
              <a:rPr lang="en-US" dirty="0" err="1" smtClean="0"/>
              <a:t>UnDeploy</a:t>
            </a:r>
            <a:r>
              <a:rPr lang="en-US" dirty="0" smtClean="0"/>
              <a:t> Service</a:t>
            </a:r>
          </a:p>
          <a:p>
            <a:endParaRPr lang="en-US" dirty="0"/>
          </a:p>
        </p:txBody>
      </p:sp>
      <p:pic>
        <p:nvPicPr>
          <p:cNvPr id="4098" name="Picture 2" descr="C:\Users\bill\AppData\Local\Microsoft\Windows\Temporary Internet Files\Content.IE5\3ZCKF5IN\MP90043319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22400"/>
            <a:ext cx="35814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90800" cy="1249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err="1" smtClean="0"/>
              <a:t>DuraCloud</a:t>
            </a:r>
            <a:r>
              <a:rPr lang="en-US" sz="2800" dirty="0" smtClean="0"/>
              <a:t> Instance </a:t>
            </a:r>
            <a:br>
              <a:rPr lang="en-US" sz="2800" dirty="0" smtClean="0"/>
            </a:br>
            <a:r>
              <a:rPr lang="en-US" sz="2800" dirty="0" smtClean="0"/>
              <a:t>Services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183934" y="1212534"/>
            <a:ext cx="6858000" cy="4267200"/>
            <a:chOff x="1219200" y="1219200"/>
            <a:chExt cx="6705600" cy="4132118"/>
          </a:xfrm>
        </p:grpSpPr>
        <p:sp>
          <p:nvSpPr>
            <p:cNvPr id="10" name="Hexagon 9"/>
            <p:cNvSpPr/>
            <p:nvPr/>
          </p:nvSpPr>
          <p:spPr>
            <a:xfrm>
              <a:off x="3810000" y="2631104"/>
              <a:ext cx="1524000" cy="1295400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Bit Integrity Checker</a:t>
              </a:r>
              <a:endParaRPr lang="en-US" sz="1600" dirty="0"/>
            </a:p>
          </p:txBody>
        </p:sp>
        <p:sp>
          <p:nvSpPr>
            <p:cNvPr id="11" name="Hexagon 10"/>
            <p:cNvSpPr/>
            <p:nvPr/>
          </p:nvSpPr>
          <p:spPr>
            <a:xfrm>
              <a:off x="1219200" y="2646218"/>
              <a:ext cx="1524000" cy="1295400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Bit Integrity Checker Tools</a:t>
              </a:r>
              <a:endParaRPr lang="en-US" sz="1600" dirty="0"/>
            </a:p>
          </p:txBody>
        </p:sp>
        <p:sp>
          <p:nvSpPr>
            <p:cNvPr id="12" name="Hexagon 11"/>
            <p:cNvSpPr/>
            <p:nvPr/>
          </p:nvSpPr>
          <p:spPr>
            <a:xfrm>
              <a:off x="6400800" y="2646218"/>
              <a:ext cx="1524000" cy="1295400"/>
            </a:xfrm>
            <a:prstGeom prst="hexagon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Bit Integrity Checker Bulk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2514600" y="1902796"/>
              <a:ext cx="1524000" cy="1295400"/>
            </a:xfrm>
            <a:prstGeom prst="hexagon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Duplicate on Demand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>
              <a:off x="5131220" y="1902796"/>
              <a:ext cx="1524000" cy="1295400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Duplicate on Change</a:t>
              </a:r>
              <a:endParaRPr lang="en-US" sz="1600" dirty="0"/>
            </a:p>
          </p:txBody>
        </p:sp>
        <p:sp>
          <p:nvSpPr>
            <p:cNvPr id="15" name="Hexagon 14"/>
            <p:cNvSpPr/>
            <p:nvPr/>
          </p:nvSpPr>
          <p:spPr>
            <a:xfrm>
              <a:off x="3810000" y="1219200"/>
              <a:ext cx="1524000" cy="1295400"/>
            </a:xfrm>
            <a:prstGeom prst="hexagon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Media Streamer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>
              <a:off x="2514600" y="3370118"/>
              <a:ext cx="1524000" cy="1295400"/>
            </a:xfrm>
            <a:prstGeom prst="hexagon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>
                  <a:solidFill>
                    <a:schemeClr val="tx1"/>
                  </a:solidFill>
                </a:rPr>
                <a:t>Image Transformer Bulk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>
              <a:off x="5105400" y="3370118"/>
              <a:ext cx="1524000" cy="1295400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/>
                <a:t>Image Transformer</a:t>
              </a:r>
              <a:endParaRPr lang="en-US" sz="1350" dirty="0"/>
            </a:p>
          </p:txBody>
        </p:sp>
        <p:sp>
          <p:nvSpPr>
            <p:cNvPr id="18" name="Hexagon 17"/>
            <p:cNvSpPr/>
            <p:nvPr/>
          </p:nvSpPr>
          <p:spPr>
            <a:xfrm>
              <a:off x="3810000" y="4055918"/>
              <a:ext cx="1524000" cy="1295400"/>
            </a:xfrm>
            <a:prstGeom prst="hexagon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Image Server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6096000" y="272749"/>
            <a:ext cx="2590800" cy="12493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DuraCloud</a:t>
            </a:r>
            <a:r>
              <a:rPr lang="en-US" sz="2800" dirty="0" smtClean="0"/>
              <a:t> Distributed Services</a:t>
            </a:r>
            <a:endParaRPr lang="en-US" sz="28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1000" y="5151438"/>
            <a:ext cx="2922050" cy="12493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US" sz="1500" dirty="0" smtClean="0"/>
              <a:t>Runs on </a:t>
            </a:r>
            <a:r>
              <a:rPr lang="en-US" sz="1500" dirty="0" err="1" smtClean="0"/>
              <a:t>DuraCloud</a:t>
            </a:r>
            <a:r>
              <a:rPr lang="en-US" sz="1500" dirty="0" smtClean="0"/>
              <a:t> Instance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500" dirty="0" smtClean="0"/>
              <a:t>Connects to </a:t>
            </a:r>
            <a:r>
              <a:rPr lang="en-US" sz="1500" dirty="0" err="1" smtClean="0"/>
              <a:t>DuraStore</a:t>
            </a:r>
            <a:endParaRPr lang="en-US" sz="15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500" dirty="0" smtClean="0"/>
              <a:t>Can be direct Java service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500" dirty="0" smtClean="0"/>
              <a:t>Can be deployed web app</a:t>
            </a:r>
            <a:endParaRPr lang="en-US" sz="15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867400" y="5151438"/>
            <a:ext cx="2922050" cy="1249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US" sz="1500" dirty="0" smtClean="0"/>
              <a:t>Runs primarily outside of </a:t>
            </a:r>
            <a:r>
              <a:rPr lang="en-US" sz="1500" dirty="0" err="1" smtClean="0"/>
              <a:t>DuraCloud</a:t>
            </a:r>
            <a:r>
              <a:rPr lang="en-US" sz="1500" dirty="0" smtClean="0"/>
              <a:t> Instance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500" dirty="0" smtClean="0"/>
              <a:t>Connects to </a:t>
            </a:r>
            <a:r>
              <a:rPr lang="en-US" sz="1500" dirty="0" err="1" smtClean="0"/>
              <a:t>DuraStore</a:t>
            </a:r>
            <a:endParaRPr lang="en-US" sz="15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500" dirty="0" smtClean="0"/>
              <a:t>Makes use of cloud network or computation features</a:t>
            </a:r>
          </a:p>
        </p:txBody>
      </p:sp>
    </p:spTree>
    <p:extLst>
      <p:ext uri="{BB962C8B-B14F-4D97-AF65-F5344CB8AC3E}">
        <p14:creationId xmlns:p14="http://schemas.microsoft.com/office/powerpoint/2010/main" val="21942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9713</TotalTime>
  <Words>807</Words>
  <Application>Microsoft Office PowerPoint</Application>
  <PresentationFormat>On-screen Show (4:3)</PresentationFormat>
  <Paragraphs>264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</vt:lpstr>
      <vt:lpstr>Agenda</vt:lpstr>
      <vt:lpstr>Introduction</vt:lpstr>
      <vt:lpstr>PowerPoint Presentation</vt:lpstr>
      <vt:lpstr>PowerPoint Presentation</vt:lpstr>
      <vt:lpstr>Storage REST Interface</vt:lpstr>
      <vt:lpstr>PowerPoint Presentation</vt:lpstr>
      <vt:lpstr>Service REST Interface</vt:lpstr>
      <vt:lpstr>DuraCloud Instance  Services</vt:lpstr>
      <vt:lpstr>Running DuraCloud</vt:lpstr>
      <vt:lpstr>Cloud Gotchas</vt:lpstr>
      <vt:lpstr>Current Initiatives</vt:lpstr>
      <vt:lpstr>DuraCloud for Research (DfR)</vt:lpstr>
      <vt:lpstr>DfR Priorities</vt:lpstr>
      <vt:lpstr>DfR Principles</vt:lpstr>
      <vt:lpstr>PowerPoint Presentation</vt:lpstr>
      <vt:lpstr>DSpace + DuraCloud</vt:lpstr>
      <vt:lpstr>Dspace + DuraCloud</vt:lpstr>
      <vt:lpstr>Dspace + DuraCloud</vt:lpstr>
      <vt:lpstr>Dspace + DuraCloud</vt:lpstr>
      <vt:lpstr>Dspace + DuraCloud</vt:lpstr>
      <vt:lpstr>Fedora + DuraCloud</vt:lpstr>
      <vt:lpstr>Comparison</vt:lpstr>
      <vt:lpstr>Hydra + DuraCloud</vt:lpstr>
      <vt:lpstr>Hydra + DuraCloud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Branan</dc:creator>
  <cp:lastModifiedBy>Bill Branan</cp:lastModifiedBy>
  <cp:revision>265</cp:revision>
  <dcterms:created xsi:type="dcterms:W3CDTF">2011-11-11T23:21:46Z</dcterms:created>
  <dcterms:modified xsi:type="dcterms:W3CDTF">2012-03-29T02:54:20Z</dcterms:modified>
</cp:coreProperties>
</file>