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Layouts/slideLayout25.xml" ContentType="application/vnd.openxmlformats-officedocument.presentationml.slideLayout+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slideLayouts/slideLayout39.xml" ContentType="application/vnd.openxmlformats-officedocument.presentationml.slideLayout+xml"/>
  <Override PartName="/docProps/core.xml" ContentType="application/vnd.openxmlformats-package.core-properties+xml"/>
  <Override PartName="/ppt/notesSlides/notesSlide7.xml" ContentType="application/vnd.openxmlformats-officedocument.presentationml.notesSlide+xml"/>
  <Override PartName="/ppt/slideLayouts/slideLayout32.xml" ContentType="application/vnd.openxmlformats-officedocument.presentationml.slideLayout+xml"/>
  <Override PartName="/ppt/slideLayouts/slideLayout15.xml" ContentType="application/vnd.openxmlformats-officedocument.presentationml.slideLayout+xml"/>
  <Override PartName="/ppt/slides/slide27.xml" ContentType="application/vnd.openxmlformats-officedocument.presentationml.slide+xml"/>
  <Override PartName="/ppt/slides/slide20.xml" ContentType="application/vnd.openxmlformats-officedocument.presentationml.slide+xml"/>
  <Override PartName="/ppt/slideLayouts/slideLayout24.xml" ContentType="application/vnd.openxmlformats-officedocument.presentationml.slideLayout+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slideLayouts/slideLayout38.xml" ContentType="application/vnd.openxmlformats-officedocument.presentationml.slideLayout+xml"/>
  <Override PartName="/ppt/notesSlides/notesSlide6.xml" ContentType="application/vnd.openxmlformats-officedocument.presentationml.notesSlide+xml"/>
  <Override PartName="/ppt/presProps.xml" ContentType="application/vnd.openxmlformats-officedocument.presentationml.presProps+xml"/>
  <Override PartName="/ppt/slideLayouts/slideLayout31.xml" ContentType="application/vnd.openxmlformats-officedocument.presentationml.slideLayout+xml"/>
  <Override PartName="/ppt/slides/slide26.xml" ContentType="application/vnd.openxmlformats-officedocument.presentationml.slide+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Layouts/slideLayout37.xml" ContentType="application/vnd.openxmlformats-officedocument.presentationml.slideLayout+xml"/>
  <Override PartName="/ppt/notesSlides/notesSlide5.xml" ContentType="application/vnd.openxmlformats-officedocument.presentationml.notesSlide+xml"/>
  <Override PartName="/ppt/slideLayouts/slideLayout30.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29.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charts/chart2.xml" ContentType="application/vnd.openxmlformats-officedocument.drawingml.chart+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Layouts/slideLayout36.xml" ContentType="application/vnd.openxmlformats-officedocument.presentationml.slideLayout+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28.xml" ContentType="application/vnd.openxmlformats-officedocument.presentationml.slideLayout+xml"/>
  <Override PartName="/ppt/slides/slide24.xml" ContentType="application/vnd.openxmlformats-officedocument.presentationml.slide+xml"/>
  <Override PartName="/ppt/slides/slide8.xml" ContentType="application/vnd.openxmlformats-officedocument.presentationml.slide+xml"/>
  <Override PartName="/ppt/charts/chart1.xml" ContentType="application/vnd.openxmlformats-officedocument.drawingml.chart+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notesSlides/notesSlide10.xml" ContentType="application/vnd.openxmlformats-officedocument.presentationml.notes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Layouts/slideLayout35.xml" ContentType="application/vnd.openxmlformats-officedocument.presentationml.slideLayout+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27.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notesSlides/notesSlide17.xml" ContentType="application/vnd.openxmlformats-officedocument.presentationml.notesSlide+xml"/>
  <Override PartName="/ppt/slideLayouts/slideLayout34.xml" ContentType="application/vnd.openxmlformats-officedocument.presentationml.slideLayout+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26.xml" ContentType="application/vnd.openxmlformats-officedocument.presentationml.slideLayout+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60" r:id="rId2"/>
    <p:sldMasterId id="2147483672" r:id="rId3"/>
  </p:sldMasterIdLst>
  <p:notesMasterIdLst>
    <p:notesMasterId r:id="rId35"/>
  </p:notesMasterIdLst>
  <p:sldIdLst>
    <p:sldId id="376" r:id="rId4"/>
    <p:sldId id="361" r:id="rId5"/>
    <p:sldId id="394" r:id="rId6"/>
    <p:sldId id="396" r:id="rId7"/>
    <p:sldId id="315" r:id="rId8"/>
    <p:sldId id="417" r:id="rId9"/>
    <p:sldId id="412" r:id="rId10"/>
    <p:sldId id="411" r:id="rId11"/>
    <p:sldId id="377" r:id="rId12"/>
    <p:sldId id="284" r:id="rId13"/>
    <p:sldId id="318" r:id="rId14"/>
    <p:sldId id="413" r:id="rId15"/>
    <p:sldId id="388" r:id="rId16"/>
    <p:sldId id="393" r:id="rId17"/>
    <p:sldId id="405" r:id="rId18"/>
    <p:sldId id="408" r:id="rId19"/>
    <p:sldId id="415" r:id="rId20"/>
    <p:sldId id="402" r:id="rId21"/>
    <p:sldId id="389" r:id="rId22"/>
    <p:sldId id="401" r:id="rId23"/>
    <p:sldId id="418" r:id="rId24"/>
    <p:sldId id="419" r:id="rId25"/>
    <p:sldId id="420" r:id="rId26"/>
    <p:sldId id="421" r:id="rId27"/>
    <p:sldId id="422" r:id="rId28"/>
    <p:sldId id="423" r:id="rId29"/>
    <p:sldId id="424" r:id="rId30"/>
    <p:sldId id="390" r:id="rId31"/>
    <p:sldId id="391" r:id="rId32"/>
    <p:sldId id="363" r:id="rId33"/>
    <p:sldId id="385" r:id="rId34"/>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6D036"/>
    <a:srgbClr val="6699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02" autoAdjust="0"/>
    <p:restoredTop sz="78696" autoAdjust="0"/>
  </p:normalViewPr>
  <p:slideViewPr>
    <p:cSldViewPr>
      <p:cViewPr varScale="1">
        <p:scale>
          <a:sx n="74" d="100"/>
          <a:sy n="74" d="100"/>
        </p:scale>
        <p:origin x="-123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8"/>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ichele:DuraCloud:Pricing%20and%20marketing:resultscloudsurve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ichele:DuraCloud:Pricing%20and%20marketing:resultscloudsurve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Key Benefits</a:t>
            </a:r>
          </a:p>
        </c:rich>
      </c:tx>
      <c:layout/>
    </c:title>
    <c:plotArea>
      <c:layout/>
      <c:barChart>
        <c:barDir val="bar"/>
        <c:grouping val="clustered"/>
        <c:ser>
          <c:idx val="0"/>
          <c:order val="0"/>
          <c:tx>
            <c:strRef>
              <c:f>'[resultscloudsurvey.xlsx]Sheet1'!$B$15</c:f>
              <c:strCache>
                <c:ptCount val="1"/>
                <c:pt idx="0">
                  <c:v>Responses</c:v>
                </c:pt>
              </c:strCache>
            </c:strRef>
          </c:tx>
          <c:spPr>
            <a:solidFill>
              <a:srgbClr val="FF6600"/>
            </a:solidFill>
          </c:spPr>
          <c:cat>
            <c:strRef>
              <c:f>'[resultscloudsurvey.xlsx]Sheet1'!$A$16:$A$23</c:f>
              <c:strCache>
                <c:ptCount val="8"/>
                <c:pt idx="0">
                  <c:v>Pay for use</c:v>
                </c:pt>
                <c:pt idx="1">
                  <c:v>Elasticity</c:v>
                </c:pt>
                <c:pt idx="2">
                  <c:v>Cost</c:v>
                </c:pt>
                <c:pt idx="3">
                  <c:v>Lack of Local staff</c:v>
                </c:pt>
                <c:pt idx="4">
                  <c:v>Flexibility</c:v>
                </c:pt>
                <c:pt idx="5">
                  <c:v>Ease of implementation</c:v>
                </c:pt>
                <c:pt idx="6">
                  <c:v>Remot off campus storage</c:v>
                </c:pt>
                <c:pt idx="7">
                  <c:v>Scalability</c:v>
                </c:pt>
              </c:strCache>
            </c:strRef>
          </c:cat>
          <c:val>
            <c:numRef>
              <c:f>'[resultscloudsurvey.xlsx]Sheet1'!$B$16:$B$23</c:f>
              <c:numCache>
                <c:formatCode>General</c:formatCode>
                <c:ptCount val="8"/>
                <c:pt idx="0">
                  <c:v>14.0</c:v>
                </c:pt>
                <c:pt idx="1">
                  <c:v>26.0</c:v>
                </c:pt>
                <c:pt idx="2">
                  <c:v>33.0</c:v>
                </c:pt>
                <c:pt idx="3">
                  <c:v>39.0</c:v>
                </c:pt>
                <c:pt idx="4">
                  <c:v>53.0</c:v>
                </c:pt>
                <c:pt idx="5">
                  <c:v>54.0</c:v>
                </c:pt>
                <c:pt idx="6">
                  <c:v>64.0</c:v>
                </c:pt>
                <c:pt idx="7">
                  <c:v>79.0</c:v>
                </c:pt>
              </c:numCache>
            </c:numRef>
          </c:val>
        </c:ser>
        <c:axId val="548784472"/>
        <c:axId val="548759816"/>
      </c:barChart>
      <c:catAx>
        <c:axId val="548784472"/>
        <c:scaling>
          <c:orientation val="minMax"/>
        </c:scaling>
        <c:axPos val="l"/>
        <c:tickLblPos val="nextTo"/>
        <c:txPr>
          <a:bodyPr/>
          <a:lstStyle/>
          <a:p>
            <a:pPr>
              <a:defRPr sz="1600"/>
            </a:pPr>
            <a:endParaRPr lang="en-US"/>
          </a:p>
        </c:txPr>
        <c:crossAx val="548759816"/>
        <c:crosses val="autoZero"/>
        <c:auto val="1"/>
        <c:lblAlgn val="ctr"/>
        <c:lblOffset val="100"/>
      </c:catAx>
      <c:valAx>
        <c:axId val="548759816"/>
        <c:scaling>
          <c:orientation val="minMax"/>
        </c:scaling>
        <c:axPos val="b"/>
        <c:majorGridlines/>
        <c:numFmt formatCode="General" sourceLinked="1"/>
        <c:tickLblPos val="nextTo"/>
        <c:txPr>
          <a:bodyPr/>
          <a:lstStyle/>
          <a:p>
            <a:pPr>
              <a:defRPr sz="1600"/>
            </a:pPr>
            <a:endParaRPr lang="en-US"/>
          </a:p>
        </c:txPr>
        <c:crossAx val="548784472"/>
        <c:crosses val="autoZero"/>
        <c:crossBetween val="between"/>
      </c:valAx>
    </c:plotArea>
    <c:legend>
      <c:legendPos val="r"/>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Key Challenges</a:t>
            </a:r>
          </a:p>
        </c:rich>
      </c:tx>
      <c:layout/>
    </c:title>
    <c:plotArea>
      <c:layout/>
      <c:barChart>
        <c:barDir val="bar"/>
        <c:grouping val="clustered"/>
        <c:ser>
          <c:idx val="0"/>
          <c:order val="0"/>
          <c:tx>
            <c:strRef>
              <c:f>'[resultscloudsurvey.xlsx]Sheet1'!$B$1</c:f>
              <c:strCache>
                <c:ptCount val="1"/>
                <c:pt idx="0">
                  <c:v>Responses</c:v>
                </c:pt>
              </c:strCache>
            </c:strRef>
          </c:tx>
          <c:spPr>
            <a:solidFill>
              <a:srgbClr val="FFFF00"/>
            </a:solidFill>
          </c:spPr>
          <c:cat>
            <c:strRef>
              <c:f>'[resultscloudsurvey.xlsx]Sheet1'!$A$2:$A$9</c:f>
              <c:strCache>
                <c:ptCount val="8"/>
                <c:pt idx="0">
                  <c:v>Transparency</c:v>
                </c:pt>
                <c:pt idx="1">
                  <c:v>Data lock-in</c:v>
                </c:pt>
                <c:pt idx="2">
                  <c:v>Admin burden SLA's</c:v>
                </c:pt>
                <c:pt idx="3">
                  <c:v>Loss of control</c:v>
                </c:pt>
                <c:pt idx="4">
                  <c:v>Performance</c:v>
                </c:pt>
                <c:pt idx="5">
                  <c:v>data security</c:v>
                </c:pt>
                <c:pt idx="6">
                  <c:v>Long term reliability</c:v>
                </c:pt>
                <c:pt idx="7">
                  <c:v>Trust 3rd party</c:v>
                </c:pt>
              </c:strCache>
            </c:strRef>
          </c:cat>
          <c:val>
            <c:numRef>
              <c:f>'[resultscloudsurvey.xlsx]Sheet1'!$B$2:$B$9</c:f>
              <c:numCache>
                <c:formatCode>General</c:formatCode>
                <c:ptCount val="8"/>
                <c:pt idx="0">
                  <c:v>16.0</c:v>
                </c:pt>
                <c:pt idx="1">
                  <c:v>16.0</c:v>
                </c:pt>
                <c:pt idx="2">
                  <c:v>17.0</c:v>
                </c:pt>
                <c:pt idx="3">
                  <c:v>34.0</c:v>
                </c:pt>
                <c:pt idx="4">
                  <c:v>37.0</c:v>
                </c:pt>
                <c:pt idx="5">
                  <c:v>51.0</c:v>
                </c:pt>
                <c:pt idx="6">
                  <c:v>52.0</c:v>
                </c:pt>
                <c:pt idx="7">
                  <c:v>64.0</c:v>
                </c:pt>
              </c:numCache>
            </c:numRef>
          </c:val>
        </c:ser>
        <c:axId val="69697928"/>
        <c:axId val="549131848"/>
      </c:barChart>
      <c:catAx>
        <c:axId val="69697928"/>
        <c:scaling>
          <c:orientation val="minMax"/>
        </c:scaling>
        <c:axPos val="l"/>
        <c:tickLblPos val="nextTo"/>
        <c:txPr>
          <a:bodyPr/>
          <a:lstStyle/>
          <a:p>
            <a:pPr>
              <a:defRPr sz="1600"/>
            </a:pPr>
            <a:endParaRPr lang="en-US"/>
          </a:p>
        </c:txPr>
        <c:crossAx val="549131848"/>
        <c:crosses val="autoZero"/>
        <c:auto val="1"/>
        <c:lblAlgn val="ctr"/>
        <c:lblOffset val="100"/>
      </c:catAx>
      <c:valAx>
        <c:axId val="549131848"/>
        <c:scaling>
          <c:orientation val="minMax"/>
        </c:scaling>
        <c:axPos val="b"/>
        <c:majorGridlines/>
        <c:numFmt formatCode="General" sourceLinked="1"/>
        <c:tickLblPos val="nextTo"/>
        <c:txPr>
          <a:bodyPr/>
          <a:lstStyle/>
          <a:p>
            <a:pPr>
              <a:defRPr sz="1400"/>
            </a:pPr>
            <a:endParaRPr lang="en-US"/>
          </a:p>
        </c:txPr>
        <c:crossAx val="69697928"/>
        <c:crosses val="autoZero"/>
        <c:crossBetween val="between"/>
      </c:valAx>
    </c:plotArea>
    <c:legend>
      <c:legendPos val="r"/>
      <c:layout/>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sz="1300">
                <a:latin typeface="Calibri" charset="0"/>
              </a:defRPr>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fld id="{9535E2E9-5D86-0E46-8496-F44A02012140}" type="datetime1">
              <a:rPr lang="en-US"/>
              <a:pPr/>
              <a:t>4/6/12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sz="1300">
                <a:latin typeface="Calibri" charset="0"/>
              </a:defRPr>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fld id="{DD312845-C76E-A546-BA5D-765106E5A8A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 we will be talking about the features and functionality associated</a:t>
            </a:r>
            <a:r>
              <a:rPr lang="en-US" baseline="0" dirty="0" smtClean="0"/>
              <a:t> with the managed service.  </a:t>
            </a:r>
            <a:r>
              <a:rPr lang="en-US" baseline="0" dirty="0" err="1" smtClean="0"/>
              <a:t>DuraCloud</a:t>
            </a:r>
            <a:r>
              <a:rPr lang="en-US" baseline="0" dirty="0" smtClean="0"/>
              <a:t> software is open source, so if you choose you can run it yourself.  We will not talk about the OSS and architecture today however.  Joined by Carissa Smith- actual demo</a:t>
            </a:r>
          </a:p>
          <a:p>
            <a:endParaRPr lang="en-US" dirty="0"/>
          </a:p>
        </p:txBody>
      </p:sp>
      <p:sp>
        <p:nvSpPr>
          <p:cNvPr id="4" name="Slide Number Placeholder 3"/>
          <p:cNvSpPr>
            <a:spLocks noGrp="1"/>
          </p:cNvSpPr>
          <p:nvPr>
            <p:ph type="sldNum" sz="quarter" idx="10"/>
          </p:nvPr>
        </p:nvSpPr>
        <p:spPr/>
        <p:txBody>
          <a:bodyPr/>
          <a:lstStyle/>
          <a:p>
            <a:fld id="{DD312845-C76E-A546-BA5D-765106E5A8A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endParaRPr lang="en-US" smtClean="0">
              <a:latin typeface="Times New Roman" charset="0"/>
            </a:endParaRPr>
          </a:p>
        </p:txBody>
      </p:sp>
      <p:sp>
        <p:nvSpPr>
          <p:cNvPr id="36868" name="Slide Number Placeholder 3"/>
          <p:cNvSpPr>
            <a:spLocks noGrp="1"/>
          </p:cNvSpPr>
          <p:nvPr>
            <p:ph type="sldNum" sz="quarter" idx="5"/>
          </p:nvPr>
        </p:nvSpPr>
        <p:spPr bwMode="auto">
          <a:noFill/>
          <a:ln>
            <a:miter lim="800000"/>
            <a:headEnd/>
            <a:tailEnd/>
          </a:ln>
        </p:spPr>
        <p:txBody>
          <a:bodyPr/>
          <a:lstStyle/>
          <a:p>
            <a:fld id="{980E9BAC-4C5F-3242-82AC-0B4B1967CBAB}" type="slidenum">
              <a:rPr lang="en-US" smtClean="0"/>
              <a:pPr/>
              <a:t>14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Online archiving,</a:t>
            </a:r>
            <a:r>
              <a:rPr lang="en-US" baseline="0" dirty="0" smtClean="0"/>
              <a:t> media streaming and access, collaboration, cloud brokering</a:t>
            </a:r>
          </a:p>
          <a:p>
            <a:r>
              <a:rPr lang="en-US" baseline="0" dirty="0" smtClean="0"/>
              <a:t>We started at the beginning of the pilot exploring all of these use cases, in phase 2 we narrowed our focus to digital archiving a preservation as there was a strong interest- and of highest </a:t>
            </a:r>
            <a:r>
              <a:rPr lang="en-US" baseline="0" dirty="0" err="1" smtClean="0"/>
              <a:t>prioritySo</a:t>
            </a:r>
            <a:r>
              <a:rPr lang="en-US" baseline="0" dirty="0" smtClean="0"/>
              <a:t> for the sake of the pilot and initial launch this is what we have </a:t>
            </a:r>
            <a:r>
              <a:rPr lang="en-US" baseline="0" dirty="0" err="1" smtClean="0"/>
              <a:t>decidded</a:t>
            </a:r>
            <a:r>
              <a:rPr lang="en-US" baseline="0" dirty="0" smtClean="0"/>
              <a:t> to focus on. Functionality is there for the other use cases, it might not be as full featured though at this stage and we have projects in place now to build out those use cases</a:t>
            </a:r>
            <a:endParaRPr lang="en-US" dirty="0"/>
          </a:p>
        </p:txBody>
      </p:sp>
      <p:sp>
        <p:nvSpPr>
          <p:cNvPr id="4" name="Slide Number Placeholder 3"/>
          <p:cNvSpPr>
            <a:spLocks noGrp="1"/>
          </p:cNvSpPr>
          <p:nvPr>
            <p:ph type="sldNum" sz="quarter" idx="10"/>
          </p:nvPr>
        </p:nvSpPr>
        <p:spPr/>
        <p:txBody>
          <a:bodyPr/>
          <a:lstStyle/>
          <a:p>
            <a:fld id="{DD312845-C76E-A546-BA5D-765106E5A8AB}"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Glad to be here to talk to you about what is going on at Northwestern and the Library</a:t>
            </a:r>
          </a:p>
          <a:p>
            <a:r>
              <a:rPr lang="en-US" sz="1300" dirty="0" smtClean="0"/>
              <a:t>I had to come up with the requisite “cloud” title -- so there it is. NEXT SLIDE</a:t>
            </a:r>
          </a:p>
        </p:txBody>
      </p:sp>
      <p:sp>
        <p:nvSpPr>
          <p:cNvPr id="4" name="Slide Number Placeholder 3"/>
          <p:cNvSpPr>
            <a:spLocks noGrp="1"/>
          </p:cNvSpPr>
          <p:nvPr>
            <p:ph type="sldNum" sz="quarter" idx="10"/>
          </p:nvPr>
        </p:nvSpPr>
        <p:spPr/>
        <p:txBody>
          <a:bodyPr/>
          <a:lstStyle/>
          <a:p>
            <a:fld id="{BE42FB63-6300-634B-9FB4-C03B588AE0FB}" type="slidenum">
              <a:rPr lang="en-US" smtClean="0"/>
              <a:pPr/>
              <a:t>21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1995283"/>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our computing environment </a:t>
            </a:r>
          </a:p>
          <a:p>
            <a:endParaRPr lang="en-US" dirty="0" smtClean="0"/>
          </a:p>
          <a:p>
            <a:r>
              <a:rPr lang="en-US" dirty="0" smtClean="0"/>
              <a:t>Emerging Digital</a:t>
            </a:r>
            <a:r>
              <a:rPr lang="en-US" baseline="0" dirty="0" smtClean="0"/>
              <a:t> Preservation strategies –</a:t>
            </a:r>
            <a:r>
              <a:rPr lang="en-US" b="1" baseline="0" dirty="0" smtClean="0"/>
              <a:t> motivators for the strategy and benefits to a cloud based approach</a:t>
            </a:r>
          </a:p>
          <a:p>
            <a:endParaRPr lang="en-US" b="1" baseline="0" dirty="0" smtClean="0"/>
          </a:p>
          <a:p>
            <a:r>
              <a:rPr lang="en-US" baseline="0" dirty="0" err="1" smtClean="0"/>
              <a:t>Duracloud</a:t>
            </a:r>
            <a:r>
              <a:rPr lang="en-US" baseline="0" dirty="0" smtClean="0"/>
              <a:t> Pilot – </a:t>
            </a:r>
            <a:r>
              <a:rPr lang="en-US" b="1" baseline="0" dirty="0" smtClean="0"/>
              <a:t>what we did as a pilot partner and what we see happening moving forward as part of our strategy</a:t>
            </a:r>
          </a:p>
          <a:p>
            <a:endParaRPr lang="en-US" baseline="0" dirty="0" smtClean="0"/>
          </a:p>
          <a:p>
            <a:r>
              <a:rPr lang="en-US" baseline="0" dirty="0" smtClean="0"/>
              <a:t>Cloud Challenges – </a:t>
            </a:r>
            <a:r>
              <a:rPr lang="en-US" b="1" baseline="0" dirty="0" smtClean="0"/>
              <a:t>cloud services and storage hold promise, but there a few challenges to contend with.</a:t>
            </a:r>
            <a:endParaRPr lang="en-US" b="1" dirty="0"/>
          </a:p>
        </p:txBody>
      </p:sp>
      <p:sp>
        <p:nvSpPr>
          <p:cNvPr id="4" name="Slide Number Placeholder 3"/>
          <p:cNvSpPr>
            <a:spLocks noGrp="1"/>
          </p:cNvSpPr>
          <p:nvPr>
            <p:ph type="sldNum" sz="quarter" idx="10"/>
          </p:nvPr>
        </p:nvSpPr>
        <p:spPr/>
        <p:txBody>
          <a:bodyPr/>
          <a:lstStyle/>
          <a:p>
            <a:fld id="{BE42FB63-6300-634B-9FB4-C03B588AE0FB}" type="slidenum">
              <a:rPr lang="en-US" smtClean="0"/>
              <a:pPr/>
              <a:t>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51037210"/>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NU Distributed IT infrastructure</a:t>
            </a:r>
          </a:p>
          <a:p>
            <a:pPr defTabSz="483306">
              <a:defRPr/>
            </a:pPr>
            <a:r>
              <a:rPr lang="en-US" baseline="0" dirty="0" smtClean="0"/>
              <a:t>Enterprise systems all at the data center including </a:t>
            </a:r>
            <a:r>
              <a:rPr lang="en-US" dirty="0" smtClean="0">
                <a:latin typeface="Calibri" charset="0"/>
                <a:ea typeface="ＭＳ Ｐゴシック" charset="0"/>
                <a:cs typeface="ＭＳ Ｐゴシック" charset="0"/>
              </a:rPr>
              <a:t>Fedora repository</a:t>
            </a:r>
            <a:endParaRPr lang="en-US" baseline="0" dirty="0" smtClean="0"/>
          </a:p>
          <a:p>
            <a:pPr eaLnBrk="1" hangingPunct="1"/>
            <a:endParaRPr lang="en-US" dirty="0" smtClean="0">
              <a:latin typeface="Calibri" charset="0"/>
              <a:ea typeface="ＭＳ Ｐゴシック" charset="0"/>
              <a:cs typeface="ＭＳ Ｐゴシック" charset="0"/>
            </a:endParaRPr>
          </a:p>
          <a:p>
            <a:pPr eaLnBrk="1" hangingPunct="1"/>
            <a:r>
              <a:rPr lang="en-US" b="1" dirty="0" smtClean="0">
                <a:latin typeface="Calibri" charset="0"/>
                <a:ea typeface="ＭＳ Ｐゴシック" charset="0"/>
                <a:cs typeface="ＭＳ Ｐゴシック" charset="0"/>
              </a:rPr>
              <a:t>Library allocated 16 Tb replicated</a:t>
            </a:r>
            <a:r>
              <a:rPr lang="en-US" b="1" baseline="0" dirty="0" smtClean="0">
                <a:latin typeface="Calibri" charset="0"/>
                <a:ea typeface="ＭＳ Ｐゴシック" charset="0"/>
                <a:cs typeface="ＭＳ Ｐゴシック" charset="0"/>
              </a:rPr>
              <a:t> </a:t>
            </a:r>
            <a:r>
              <a:rPr lang="en-US" b="1" dirty="0" smtClean="0">
                <a:latin typeface="Calibri" charset="0"/>
                <a:ea typeface="ＭＳ Ｐゴシック" charset="0"/>
                <a:cs typeface="ＭＳ Ｐゴシック" charset="0"/>
              </a:rPr>
              <a:t>storage centrally per year; </a:t>
            </a:r>
            <a:r>
              <a:rPr lang="en-US" b="0" dirty="0" smtClean="0">
                <a:latin typeface="Calibri" charset="0"/>
                <a:ea typeface="ＭＳ Ｐゴシック" charset="0"/>
                <a:cs typeface="ＭＳ Ｐゴシック" charset="0"/>
              </a:rPr>
              <a:t>we requested for </a:t>
            </a:r>
            <a:r>
              <a:rPr lang="en-US" b="1" dirty="0" smtClean="0">
                <a:latin typeface="Calibri" charset="0"/>
                <a:ea typeface="ＭＳ Ｐゴシック" charset="0"/>
                <a:cs typeface="ＭＳ Ｐゴシック" charset="0"/>
              </a:rPr>
              <a:t>100Tb</a:t>
            </a:r>
            <a:r>
              <a:rPr lang="en-US" b="0" dirty="0" smtClean="0">
                <a:latin typeface="Calibri" charset="0"/>
                <a:ea typeface="ＭＳ Ｐゴシック" charset="0"/>
                <a:cs typeface="ＭＳ Ｐゴシック" charset="0"/>
              </a:rPr>
              <a:t> replicated …</a:t>
            </a:r>
            <a:endParaRPr lang="en-US" b="0" baseline="0" dirty="0" smtClean="0"/>
          </a:p>
          <a:p>
            <a:endParaRPr lang="en-US" baseline="0" dirty="0" smtClean="0"/>
          </a:p>
          <a:p>
            <a:r>
              <a:rPr lang="en-US" b="1" baseline="0" dirty="0" smtClean="0"/>
              <a:t>All storage is disk based, traditional backups, off-site tape storage, replication</a:t>
            </a:r>
          </a:p>
          <a:p>
            <a:pPr eaLnBrk="1" hangingPunct="1"/>
            <a:endParaRPr lang="en-US" dirty="0" smtClean="0">
              <a:latin typeface="Calibri" charset="0"/>
              <a:ea typeface="ＭＳ Ｐゴシック" charset="0"/>
              <a:cs typeface="ＭＳ Ｐゴシック" charset="0"/>
            </a:endParaRPr>
          </a:p>
          <a:p>
            <a:pPr eaLnBrk="1" hangingPunct="1"/>
            <a:r>
              <a:rPr lang="en-US" b="1" dirty="0" smtClean="0">
                <a:latin typeface="Calibri" charset="0"/>
                <a:ea typeface="ＭＳ Ｐゴシック" charset="0"/>
                <a:cs typeface="ＭＳ Ｐゴシック" charset="0"/>
              </a:rPr>
              <a:t>Curatorial storage solution not yet available. There are no</a:t>
            </a:r>
            <a:r>
              <a:rPr lang="en-US" b="1" baseline="0" dirty="0" smtClean="0">
                <a:latin typeface="Calibri" charset="0"/>
                <a:ea typeface="ＭＳ Ｐゴシック" charset="0"/>
                <a:cs typeface="ＭＳ Ｐゴシック" charset="0"/>
              </a:rPr>
              <a:t> Digital Preservation solutions in place</a:t>
            </a:r>
            <a:endParaRPr lang="en-US" b="1" dirty="0" smtClean="0">
              <a:latin typeface="Calibri" charset="0"/>
              <a:ea typeface="ＭＳ Ｐゴシック" charset="0"/>
              <a:cs typeface="ＭＳ Ｐゴシック" charset="0"/>
            </a:endParaRPr>
          </a:p>
          <a:p>
            <a:pPr eaLnBrk="1" hangingPunct="1"/>
            <a:endParaRPr lang="en-US" dirty="0" smtClean="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BE42FB63-6300-634B-9FB4-C03B588AE0FB}" type="slidenum">
              <a:rPr lang="en-US" smtClean="0"/>
              <a:pPr/>
              <a:t>23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5656202"/>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300" dirty="0" smtClean="0"/>
              <a:t>DATA Services in the cloud</a:t>
            </a:r>
          </a:p>
          <a:p>
            <a:r>
              <a:rPr lang="en-US" sz="1300" dirty="0" smtClean="0"/>
              <a:t>Digital Everything</a:t>
            </a:r>
          </a:p>
          <a:p>
            <a:r>
              <a:rPr lang="en-US" sz="1300" dirty="0" smtClean="0"/>
              <a:t>Mobile </a:t>
            </a:r>
            <a:r>
              <a:rPr lang="en-US" sz="1300" dirty="0" err="1" smtClean="0"/>
              <a:t>Everywhwere</a:t>
            </a:r>
            <a:endParaRPr lang="en-US" sz="1300" dirty="0" smtClean="0"/>
          </a:p>
          <a:p>
            <a:r>
              <a:rPr lang="en-US" sz="1300" dirty="0" smtClean="0"/>
              <a:t>Metadata</a:t>
            </a:r>
          </a:p>
          <a:p>
            <a:endParaRPr lang="en-US" sz="1300" dirty="0" smtClean="0"/>
          </a:p>
          <a:p>
            <a:pPr defTabSz="483306">
              <a:defRPr/>
            </a:pPr>
            <a:r>
              <a:rPr lang="en-US" sz="1300" b="1" dirty="0" smtClean="0"/>
              <a:t>WEB, REPO, LMS strategically moving to cloud services for several years. Moving to cloud storage seemed like a natural</a:t>
            </a:r>
          </a:p>
          <a:p>
            <a:endParaRPr lang="en-US" sz="1300" dirty="0" smtClean="0"/>
          </a:p>
          <a:p>
            <a:r>
              <a:rPr lang="en-US" sz="1300" dirty="0" smtClean="0"/>
              <a:t>Challenges in integrating the complex WORKFLOWs and systems to get the information and data into a neat package.</a:t>
            </a:r>
          </a:p>
          <a:p>
            <a:endParaRPr lang="en-US" sz="1300" dirty="0" smtClean="0"/>
          </a:p>
          <a:p>
            <a:pPr eaLnBrk="1" hangingPunct="1"/>
            <a:r>
              <a:rPr lang="en-US" sz="1300" b="1" dirty="0" smtClean="0"/>
              <a:t>We only </a:t>
            </a:r>
            <a:r>
              <a:rPr lang="en-US" b="1" dirty="0" smtClean="0">
                <a:latin typeface="Calibri" charset="0"/>
                <a:ea typeface="ＭＳ Ｐゴシック" charset="0"/>
                <a:cs typeface="ＭＳ Ｐゴシック" charset="0"/>
              </a:rPr>
              <a:t>have 22TB of unique</a:t>
            </a:r>
            <a:r>
              <a:rPr lang="en-US" b="1" baseline="0" dirty="0" smtClean="0">
                <a:latin typeface="Calibri" charset="0"/>
                <a:ea typeface="ＭＳ Ｐゴシック" charset="0"/>
                <a:cs typeface="ＭＳ Ｐゴシック" charset="0"/>
              </a:rPr>
              <a:t> digital content online </a:t>
            </a:r>
          </a:p>
          <a:p>
            <a:r>
              <a:rPr lang="en-US" sz="1300" dirty="0" smtClean="0"/>
              <a:t>Digital Everything – </a:t>
            </a:r>
            <a:r>
              <a:rPr lang="en-US" sz="1300" b="1" dirty="0" smtClean="0"/>
              <a:t>PRONOM Technical Registry currently list 820 different file formats</a:t>
            </a:r>
          </a:p>
          <a:p>
            <a:endParaRPr lang="en-US" sz="1300" dirty="0" smtClean="0"/>
          </a:p>
          <a:p>
            <a:pPr eaLnBrk="1" hangingPunct="1"/>
            <a:r>
              <a:rPr lang="en-US" b="1" baseline="0" dirty="0" smtClean="0">
                <a:latin typeface="Calibri" charset="0"/>
                <a:ea typeface="ＭＳ Ｐゴシック" charset="0"/>
                <a:cs typeface="ＭＳ Ｐゴシック" charset="0"/>
              </a:rPr>
              <a:t>Expect growth to increase significantly:</a:t>
            </a:r>
          </a:p>
          <a:p>
            <a:pPr eaLnBrk="1" hangingPunct="1"/>
            <a:r>
              <a:rPr lang="en-US" dirty="0" smtClean="0">
                <a:latin typeface="Calibri" charset="0"/>
                <a:ea typeface="ＭＳ Ｐゴシック" charset="0"/>
                <a:cs typeface="ＭＳ Ｐゴシック" charset="0"/>
              </a:rPr>
              <a:t>Research data, Images, Audio and Video content exploding</a:t>
            </a:r>
          </a:p>
          <a:p>
            <a:pPr eaLnBrk="1" hangingPunct="1"/>
            <a:r>
              <a:rPr lang="en-US" dirty="0" smtClean="0">
                <a:latin typeface="Calibri" charset="0"/>
                <a:ea typeface="ＭＳ Ｐゴシック" charset="0"/>
                <a:cs typeface="ＭＳ Ｐゴシック" charset="0"/>
              </a:rPr>
              <a:t>Film and Audio reformatting projects</a:t>
            </a:r>
            <a:r>
              <a:rPr lang="en-US" baseline="0" dirty="0" smtClean="0">
                <a:latin typeface="Calibri" charset="0"/>
                <a:ea typeface="ＭＳ Ｐゴシック" charset="0"/>
                <a:cs typeface="ＭＳ Ｐゴシック" charset="0"/>
              </a:rPr>
              <a:t> in the wings</a:t>
            </a:r>
            <a:endParaRPr lang="en-US" sz="1300" dirty="0" smtClean="0"/>
          </a:p>
          <a:p>
            <a:endParaRPr lang="en-US" sz="1300" dirty="0" smtClean="0"/>
          </a:p>
        </p:txBody>
      </p:sp>
      <p:sp>
        <p:nvSpPr>
          <p:cNvPr id="4" name="Slide Number Placeholder 3"/>
          <p:cNvSpPr>
            <a:spLocks noGrp="1"/>
          </p:cNvSpPr>
          <p:nvPr>
            <p:ph type="sldNum" sz="quarter" idx="10"/>
          </p:nvPr>
        </p:nvSpPr>
        <p:spPr/>
        <p:txBody>
          <a:bodyPr/>
          <a:lstStyle/>
          <a:p>
            <a:fld id="{BE42FB63-6300-634B-9FB4-C03B588AE0FB}" type="slidenum">
              <a:rPr lang="en-US" smtClean="0"/>
              <a:pPr/>
              <a:t>24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6408306"/>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483306">
              <a:defRPr/>
            </a:pPr>
            <a:r>
              <a:rPr lang="en-US" b="0" baseline="0" dirty="0" smtClean="0"/>
              <a:t>C</a:t>
            </a:r>
            <a:r>
              <a:rPr lang="en-US" b="1" baseline="0" dirty="0" smtClean="0"/>
              <a:t>onferences always a good sanity check</a:t>
            </a:r>
            <a:r>
              <a:rPr lang="en-US" baseline="0" dirty="0" smtClean="0"/>
              <a:t>. Think we are far behind and realize most institutions are grappling with the same issues.</a:t>
            </a:r>
          </a:p>
          <a:p>
            <a:endParaRPr lang="en-US" baseline="0" dirty="0" smtClean="0"/>
          </a:p>
          <a:p>
            <a:r>
              <a:rPr lang="en-US" baseline="0" dirty="0" smtClean="0"/>
              <a:t>A good digital preservation strategy should include all of the things listed in the first bullet.</a:t>
            </a:r>
          </a:p>
          <a:p>
            <a:r>
              <a:rPr lang="en-US" b="1" baseline="0" dirty="0" smtClean="0"/>
              <a:t>Best practices and frameworks such as OAIS exist but you still have to build or buy technology to execute the plan</a:t>
            </a:r>
            <a:endParaRPr lang="en-US" b="1" dirty="0" smtClean="0"/>
          </a:p>
          <a:p>
            <a:endParaRPr lang="en-US" dirty="0" smtClean="0"/>
          </a:p>
          <a:p>
            <a:r>
              <a:rPr lang="en-US" b="1" dirty="0" smtClean="0"/>
              <a:t>Shared infrastructure</a:t>
            </a:r>
            <a:r>
              <a:rPr lang="en-US" b="1" baseline="0" dirty="0" smtClean="0"/>
              <a:t> </a:t>
            </a:r>
            <a:r>
              <a:rPr lang="en-US" baseline="0" dirty="0" smtClean="0"/>
              <a:t>-</a:t>
            </a:r>
            <a:r>
              <a:rPr lang="en-US" dirty="0" smtClean="0"/>
              <a:t> storage layer</a:t>
            </a:r>
            <a:r>
              <a:rPr lang="en-US" baseline="0" dirty="0" smtClean="0"/>
              <a:t> that works with preservation services which support </a:t>
            </a:r>
            <a:r>
              <a:rPr lang="en-US" b="1" baseline="0" dirty="0" smtClean="0"/>
              <a:t>unique WORKFLOWs</a:t>
            </a:r>
          </a:p>
          <a:p>
            <a:r>
              <a:rPr lang="en-US" baseline="0" dirty="0" smtClean="0"/>
              <a:t>Have to Integrate those services with Open Source or Vendor provided products. </a:t>
            </a:r>
          </a:p>
          <a:p>
            <a:endParaRPr lang="en-US" baseline="0" dirty="0" smtClean="0"/>
          </a:p>
          <a:p>
            <a:r>
              <a:rPr lang="en-US" baseline="0" dirty="0" smtClean="0"/>
              <a:t>Scalable – </a:t>
            </a:r>
            <a:r>
              <a:rPr lang="en-US" b="1" baseline="0" dirty="0" smtClean="0"/>
              <a:t>want to buy in incrementally </a:t>
            </a:r>
            <a:r>
              <a:rPr lang="en-US" baseline="0" dirty="0" smtClean="0"/>
              <a:t>while we get a better handle on growth rates for campus content</a:t>
            </a:r>
          </a:p>
          <a:p>
            <a:endParaRPr lang="en-US" baseline="0" dirty="0" smtClean="0"/>
          </a:p>
          <a:p>
            <a:pPr defTabSz="483306">
              <a:defRPr/>
            </a:pPr>
            <a:r>
              <a:rPr lang="en-US" baseline="0" dirty="0" smtClean="0"/>
              <a:t>Hybrid – campus solutions for local curatorial storage are still being formulated. </a:t>
            </a:r>
          </a:p>
          <a:p>
            <a:pPr defTabSz="483306">
              <a:defRPr/>
            </a:pPr>
            <a:r>
              <a:rPr lang="en-US" baseline="0" dirty="0" smtClean="0"/>
              <a:t>Need something now to </a:t>
            </a:r>
            <a:r>
              <a:rPr lang="en-US" b="1" baseline="0" dirty="0" smtClean="0"/>
              <a:t>CYA or “Cover  your assets” </a:t>
            </a:r>
          </a:p>
          <a:p>
            <a:endParaRPr lang="en-US" baseline="0" dirty="0" smtClean="0"/>
          </a:p>
          <a:p>
            <a:pPr defTabSz="483306">
              <a:defRPr/>
            </a:pPr>
            <a:r>
              <a:rPr lang="en-US" baseline="0" dirty="0" smtClean="0">
                <a:latin typeface="Calibri" charset="0"/>
                <a:ea typeface="ＭＳ Ｐゴシック" charset="0"/>
                <a:cs typeface="ＭＳ Ｐゴシック" charset="0"/>
              </a:rPr>
              <a:t>Need Service that was easy to use so NON IT STAFF could manage the oversight of the system, free up IT staff and repurpose some local storage</a:t>
            </a:r>
            <a:br>
              <a:rPr lang="en-US" baseline="0" dirty="0" smtClean="0">
                <a:latin typeface="Calibri" charset="0"/>
                <a:ea typeface="ＭＳ Ｐゴシック" charset="0"/>
                <a:cs typeface="ＭＳ Ｐゴシック" charset="0"/>
              </a:rPr>
            </a:br>
            <a:endParaRPr lang="en-US" baseline="0" dirty="0" smtClean="0">
              <a:latin typeface="Calibri" charset="0"/>
              <a:ea typeface="ＭＳ Ｐゴシック" charset="0"/>
              <a:cs typeface="ＭＳ Ｐゴシック" charset="0"/>
            </a:endParaRPr>
          </a:p>
          <a:p>
            <a:r>
              <a:rPr lang="en-US" b="1" dirty="0" smtClean="0"/>
              <a:t>HOW DOES DURACLOUD Fit into the PRESERVATION strategy ?</a:t>
            </a:r>
          </a:p>
        </p:txBody>
      </p:sp>
      <p:sp>
        <p:nvSpPr>
          <p:cNvPr id="4" name="Slide Number Placeholder 3"/>
          <p:cNvSpPr>
            <a:spLocks noGrp="1"/>
          </p:cNvSpPr>
          <p:nvPr>
            <p:ph type="sldNum" sz="quarter" idx="10"/>
          </p:nvPr>
        </p:nvSpPr>
        <p:spPr/>
        <p:txBody>
          <a:bodyPr/>
          <a:lstStyle/>
          <a:p>
            <a:fld id="{BE42FB63-6300-634B-9FB4-C03B588AE0FB}" type="slidenum">
              <a:rPr lang="en-US" smtClean="0"/>
              <a:pPr/>
              <a:t>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7517671"/>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eaLnBrk="1" hangingPunct="1"/>
            <a:r>
              <a:rPr lang="en-US" b="1" dirty="0" smtClean="0">
                <a:latin typeface="Calibri" charset="0"/>
                <a:ea typeface="ＭＳ Ｐゴシック" charset="0"/>
                <a:cs typeface="ＭＳ Ｐゴシック" charset="0"/>
              </a:rPr>
              <a:t>So we saw </a:t>
            </a:r>
            <a:r>
              <a:rPr lang="en-US" b="1" dirty="0" err="1" smtClean="0">
                <a:latin typeface="Calibri" charset="0"/>
                <a:ea typeface="ＭＳ Ｐゴシック" charset="0"/>
                <a:cs typeface="ＭＳ Ｐゴシック" charset="0"/>
              </a:rPr>
              <a:t>Duracloud</a:t>
            </a:r>
            <a:r>
              <a:rPr lang="en-US" b="1" baseline="0" dirty="0" smtClean="0">
                <a:latin typeface="Calibri" charset="0"/>
                <a:ea typeface="ＭＳ Ｐゴシック" charset="0"/>
                <a:cs typeface="ＭＳ Ｐゴシック" charset="0"/>
              </a:rPr>
              <a:t> as a way to address some of our strategic goals</a:t>
            </a:r>
          </a:p>
          <a:p>
            <a:pPr eaLnBrk="1" hangingPunct="1"/>
            <a:r>
              <a:rPr lang="en-US" baseline="0" dirty="0" smtClean="0">
                <a:latin typeface="Calibri" charset="0"/>
                <a:ea typeface="ＭＳ Ｐゴシック" charset="0"/>
                <a:cs typeface="ＭＳ Ｐゴシック" charset="0"/>
              </a:rPr>
              <a:t>Worked with </a:t>
            </a:r>
            <a:r>
              <a:rPr lang="en-US" b="1" baseline="0" dirty="0" smtClean="0">
                <a:latin typeface="Calibri" charset="0"/>
                <a:ea typeface="ＭＳ Ｐゴシック" charset="0"/>
                <a:cs typeface="ＭＳ Ｐゴシック" charset="0"/>
              </a:rPr>
              <a:t>like minded community </a:t>
            </a:r>
            <a:r>
              <a:rPr lang="en-US" baseline="0" dirty="0" smtClean="0">
                <a:latin typeface="Calibri" charset="0"/>
                <a:ea typeface="ＭＳ Ｐゴシック" charset="0"/>
                <a:cs typeface="ＭＳ Ｐゴシック" charset="0"/>
              </a:rPr>
              <a:t>for many years. We are also part of a repository development community called the Hydra project that is trying to tackle many of these digital preservation issues</a:t>
            </a:r>
          </a:p>
          <a:p>
            <a:pPr eaLnBrk="1" hangingPunct="1"/>
            <a:endParaRPr lang="en-US" dirty="0" smtClean="0">
              <a:latin typeface="Calibri" charset="0"/>
              <a:ea typeface="ＭＳ Ｐゴシック" charset="0"/>
              <a:cs typeface="ＭＳ Ｐゴシック" charset="0"/>
            </a:endParaRPr>
          </a:p>
          <a:p>
            <a:pPr eaLnBrk="1" hangingPunct="1"/>
            <a:r>
              <a:rPr lang="en-US" b="1" dirty="0" smtClean="0">
                <a:latin typeface="Calibri" charset="0"/>
                <a:ea typeface="ＭＳ Ｐゴシック" charset="0"/>
                <a:cs typeface="ＭＳ Ｐゴシック" charset="0"/>
              </a:rPr>
              <a:t>MOTIVATION:</a:t>
            </a:r>
            <a:r>
              <a:rPr lang="en-US" b="1" baseline="0" dirty="0" smtClean="0">
                <a:latin typeface="Calibri" charset="0"/>
                <a:ea typeface="ＭＳ Ｐゴシック" charset="0"/>
                <a:cs typeface="ＭＳ Ｐゴシック" charset="0"/>
              </a:rPr>
              <a:t> trying to figure out how the cloud might work for us, the pilot seemed like an ideal way to start</a:t>
            </a:r>
          </a:p>
          <a:p>
            <a:pPr eaLnBrk="1" hangingPunct="1"/>
            <a:r>
              <a:rPr lang="en-US" b="1" baseline="0" dirty="0" smtClean="0">
                <a:latin typeface="Calibri" charset="0"/>
                <a:ea typeface="ＭＳ Ｐゴシック" charset="0"/>
                <a:cs typeface="ＭＳ Ｐゴシック" charset="0"/>
              </a:rPr>
              <a:t>USE CASE: Dark Archive for books</a:t>
            </a:r>
          </a:p>
          <a:p>
            <a:pPr eaLnBrk="1" hangingPunct="1"/>
            <a:r>
              <a:rPr lang="en-US" baseline="0" dirty="0" smtClean="0">
                <a:latin typeface="Calibri" charset="0"/>
                <a:ea typeface="ＭＳ Ｐゴシック" charset="0"/>
                <a:cs typeface="ＭＳ Ｐゴシック" charset="0"/>
              </a:rPr>
              <a:t>Used books in pilot because they were the most dynamic in terms of workflow and had large number of data streams</a:t>
            </a:r>
          </a:p>
          <a:p>
            <a:pPr eaLnBrk="1" hangingPunct="1"/>
            <a:endParaRPr lang="en-US" b="1" baseline="0" dirty="0" smtClean="0">
              <a:latin typeface="Calibri" charset="0"/>
              <a:ea typeface="ＭＳ Ｐゴシック" charset="0"/>
              <a:cs typeface="ＭＳ Ｐゴシック" charset="0"/>
            </a:endParaRPr>
          </a:p>
          <a:p>
            <a:pPr eaLnBrk="1" hangingPunct="1"/>
            <a:r>
              <a:rPr lang="en-US" b="1" baseline="0" dirty="0" smtClean="0">
                <a:latin typeface="Calibri" charset="0"/>
                <a:ea typeface="ＭＳ Ｐゴシック" charset="0"/>
                <a:cs typeface="ＭＳ Ｐゴシック" charset="0"/>
              </a:rPr>
              <a:t>What we did</a:t>
            </a:r>
          </a:p>
          <a:p>
            <a:pPr eaLnBrk="1" hangingPunct="1"/>
            <a:r>
              <a:rPr lang="en-US" baseline="0" dirty="0" smtClean="0">
                <a:latin typeface="Calibri" charset="0"/>
                <a:ea typeface="ＭＳ Ｐゴシック" charset="0"/>
                <a:cs typeface="ＭＳ Ｐゴシック" charset="0"/>
              </a:rPr>
              <a:t>Baseline Sync tools, tested APIs</a:t>
            </a:r>
          </a:p>
          <a:p>
            <a:pPr eaLnBrk="1" hangingPunct="1"/>
            <a:r>
              <a:rPr lang="en-US" baseline="0" dirty="0" smtClean="0">
                <a:latin typeface="Calibri" charset="0"/>
                <a:ea typeface="ＭＳ Ｐゴシック" charset="0"/>
                <a:cs typeface="ＭＳ Ｐゴシック" charset="0"/>
              </a:rPr>
              <a:t>FEDORA transfer to Cloud and selective restore and rebuild</a:t>
            </a:r>
          </a:p>
          <a:p>
            <a:pPr eaLnBrk="1" hangingPunct="1"/>
            <a:r>
              <a:rPr lang="en-US" baseline="0" dirty="0" smtClean="0">
                <a:latin typeface="Calibri" charset="0"/>
                <a:ea typeface="ＭＳ Ｐゴシック" charset="0"/>
                <a:cs typeface="ＭＳ Ｐゴシック" charset="0"/>
              </a:rPr>
              <a:t>Preservation Monitoring test</a:t>
            </a:r>
          </a:p>
          <a:p>
            <a:pPr eaLnBrk="1" hangingPunct="1"/>
            <a:endParaRPr lang="en-US" baseline="0" dirty="0" smtClean="0">
              <a:latin typeface="Calibri" charset="0"/>
              <a:ea typeface="ＭＳ Ｐゴシック" charset="0"/>
              <a:cs typeface="ＭＳ Ｐゴシック" charset="0"/>
            </a:endParaRPr>
          </a:p>
          <a:p>
            <a:pPr eaLnBrk="1" hangingPunct="1"/>
            <a:r>
              <a:rPr lang="en-US" b="1" baseline="0" dirty="0" smtClean="0">
                <a:latin typeface="Calibri" charset="0"/>
                <a:ea typeface="ＭＳ Ｐゴシック" charset="0"/>
                <a:cs typeface="ＭＳ Ｐゴシック" charset="0"/>
              </a:rPr>
              <a:t>What did we learn </a:t>
            </a:r>
            <a:r>
              <a:rPr lang="en-US" baseline="0" dirty="0" err="1" smtClean="0">
                <a:latin typeface="Calibri" charset="0"/>
                <a:ea typeface="ＭＳ Ｐゴシック" charset="0"/>
                <a:cs typeface="ＭＳ Ｐゴシック" charset="0"/>
              </a:rPr>
              <a:t>PILOTwas</a:t>
            </a:r>
            <a:r>
              <a:rPr lang="en-US" baseline="0" dirty="0" smtClean="0">
                <a:latin typeface="Calibri" charset="0"/>
                <a:ea typeface="ＭＳ Ｐゴシック" charset="0"/>
                <a:cs typeface="ＭＳ Ｐゴシック" charset="0"/>
              </a:rPr>
              <a:t> Overall success, </a:t>
            </a:r>
            <a:endParaRPr lang="en-US" b="1" baseline="0" dirty="0" smtClean="0">
              <a:latin typeface="Calibri" charset="0"/>
              <a:ea typeface="ＭＳ Ｐゴシック" charset="0"/>
              <a:cs typeface="ＭＳ Ｐゴシック" charset="0"/>
            </a:endParaRPr>
          </a:p>
          <a:p>
            <a:pPr eaLnBrk="1" hangingPunct="1"/>
            <a:r>
              <a:rPr lang="en-US" baseline="0" dirty="0" err="1" smtClean="0">
                <a:latin typeface="Calibri" charset="0"/>
                <a:ea typeface="ＭＳ Ｐゴシック" charset="0"/>
                <a:cs typeface="ＭＳ Ｐゴシック" charset="0"/>
              </a:rPr>
              <a:t>DuraCloud</a:t>
            </a:r>
            <a:r>
              <a:rPr lang="en-US" baseline="0" dirty="0" smtClean="0">
                <a:latin typeface="Calibri" charset="0"/>
                <a:ea typeface="ＭＳ Ｐゴシック" charset="0"/>
                <a:cs typeface="ＭＳ Ｐゴシック" charset="0"/>
              </a:rPr>
              <a:t> </a:t>
            </a:r>
            <a:r>
              <a:rPr lang="en-US" b="1" baseline="0" dirty="0" smtClean="0">
                <a:latin typeface="Calibri" charset="0"/>
                <a:ea typeface="ＭＳ Ｐゴシック" charset="0"/>
                <a:cs typeface="ＭＳ Ｐゴシック" charset="0"/>
              </a:rPr>
              <a:t>Dashboard was easy to use </a:t>
            </a:r>
            <a:r>
              <a:rPr lang="en-US" baseline="0" dirty="0" smtClean="0">
                <a:latin typeface="Calibri" charset="0"/>
                <a:ea typeface="ＭＳ Ｐゴシック" charset="0"/>
                <a:cs typeface="ＭＳ Ｐゴシック" charset="0"/>
              </a:rPr>
              <a:t>-- NON IT STAFF managed a lot of the work on the pilot</a:t>
            </a:r>
          </a:p>
          <a:p>
            <a:pPr eaLnBrk="1" hangingPunct="1"/>
            <a:r>
              <a:rPr lang="en-US" baseline="0" dirty="0" smtClean="0">
                <a:latin typeface="Calibri" charset="0"/>
                <a:ea typeface="ＭＳ Ｐゴシック" charset="0"/>
                <a:cs typeface="ＭＳ Ｐゴシック" charset="0"/>
              </a:rPr>
              <a:t>Has potential for building a suite of services that support our digital preservation strategies and workflows</a:t>
            </a:r>
          </a:p>
          <a:p>
            <a:pPr eaLnBrk="1" hangingPunct="1"/>
            <a:r>
              <a:rPr lang="en-US" b="1" baseline="0" dirty="0" smtClean="0">
                <a:latin typeface="Calibri" charset="0"/>
                <a:ea typeface="ＭＳ Ｐゴシック" charset="0"/>
                <a:cs typeface="ＭＳ Ｐゴシック" charset="0"/>
              </a:rPr>
              <a:t>Scalable architecture and geographically diverse </a:t>
            </a:r>
          </a:p>
          <a:p>
            <a:pPr eaLnBrk="1" hangingPunct="1"/>
            <a:endParaRPr lang="en-US" b="1" baseline="0" dirty="0" smtClean="0">
              <a:latin typeface="Calibri" charset="0"/>
              <a:ea typeface="ＭＳ Ｐゴシック" charset="0"/>
              <a:cs typeface="ＭＳ Ｐゴシック" charset="0"/>
            </a:endParaRPr>
          </a:p>
          <a:p>
            <a:pPr eaLnBrk="1" hangingPunct="1"/>
            <a:r>
              <a:rPr lang="en-US" baseline="0" dirty="0" smtClean="0">
                <a:latin typeface="Calibri" charset="0"/>
                <a:ea typeface="ＭＳ Ｐゴシック" charset="0"/>
                <a:cs typeface="ＭＳ Ｐゴシック" charset="0"/>
              </a:rPr>
              <a:t>Identified some use cases that were important to us that were subsequently addressed in a later release. </a:t>
            </a:r>
          </a:p>
          <a:p>
            <a:endParaRPr lang="en-US" dirty="0" smtClean="0"/>
          </a:p>
          <a:p>
            <a:r>
              <a:rPr lang="en-US" dirty="0" smtClean="0"/>
              <a:t>It really helped us understand the </a:t>
            </a:r>
            <a:r>
              <a:rPr lang="en-US" dirty="0"/>
              <a:t>challenges and issues that lie </a:t>
            </a:r>
            <a:r>
              <a:rPr lang="en-US" dirty="0" smtClean="0"/>
              <a:t>ahead.</a:t>
            </a:r>
            <a:r>
              <a:rPr lang="en-US" baseline="0" dirty="0" smtClean="0"/>
              <a:t> </a:t>
            </a:r>
          </a:p>
          <a:p>
            <a:r>
              <a:rPr lang="en-US" b="1" baseline="0" dirty="0" smtClean="0"/>
              <a:t>Speaking of challenges…next slide</a:t>
            </a:r>
            <a:endParaRPr lang="en-US" b="1"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E42FB63-6300-634B-9FB4-C03B588AE0FB}" type="slidenum">
              <a:rPr lang="en-US" smtClean="0"/>
              <a:pPr/>
              <a:t>26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52676366"/>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483306">
              <a:defRPr/>
            </a:pPr>
            <a:r>
              <a:rPr lang="da-DK" sz="1300" b="1" dirty="0" smtClean="0"/>
              <a:t>SPSA</a:t>
            </a:r>
            <a:r>
              <a:rPr lang="da-DK" sz="1300" dirty="0" smtClean="0"/>
              <a:t> - </a:t>
            </a:r>
            <a:r>
              <a:rPr lang="da-DK" sz="1300" dirty="0" err="1" smtClean="0"/>
              <a:t>Why</a:t>
            </a:r>
            <a:r>
              <a:rPr lang="da-DK" sz="1300" dirty="0" smtClean="0"/>
              <a:t> </a:t>
            </a:r>
            <a:r>
              <a:rPr lang="da-DK" sz="1300" dirty="0" err="1" smtClean="0"/>
              <a:t>was</a:t>
            </a:r>
            <a:r>
              <a:rPr lang="da-DK" sz="1300" dirty="0" smtClean="0"/>
              <a:t> </a:t>
            </a:r>
            <a:r>
              <a:rPr lang="da-DK" sz="1300" dirty="0" err="1" smtClean="0"/>
              <a:t>this</a:t>
            </a:r>
            <a:r>
              <a:rPr lang="da-DK" sz="1300" dirty="0" smtClean="0"/>
              <a:t> put in </a:t>
            </a:r>
            <a:r>
              <a:rPr lang="da-DK" sz="1300" dirty="0" err="1" smtClean="0"/>
              <a:t>place</a:t>
            </a:r>
            <a:r>
              <a:rPr lang="da-DK" sz="1300" dirty="0" smtClean="0"/>
              <a:t>, (Security </a:t>
            </a:r>
            <a:r>
              <a:rPr lang="da-DK" sz="1300" dirty="0" err="1" smtClean="0"/>
              <a:t>practices</a:t>
            </a:r>
            <a:r>
              <a:rPr lang="da-DK" sz="1300" dirty="0" smtClean="0"/>
              <a:t>, Data </a:t>
            </a:r>
            <a:r>
              <a:rPr lang="da-DK" sz="1300" dirty="0" err="1" smtClean="0"/>
              <a:t>Protection</a:t>
            </a:r>
            <a:r>
              <a:rPr lang="da-DK" sz="1300" dirty="0" smtClean="0"/>
              <a:t>, Architecture</a:t>
            </a:r>
          </a:p>
          <a:p>
            <a:pPr defTabSz="483306">
              <a:defRPr/>
            </a:pPr>
            <a:r>
              <a:rPr lang="da-DK" sz="1300" dirty="0" err="1" smtClean="0"/>
              <a:t>Was</a:t>
            </a:r>
            <a:r>
              <a:rPr lang="da-DK" sz="1300" dirty="0" smtClean="0"/>
              <a:t> </a:t>
            </a:r>
            <a:r>
              <a:rPr lang="da-DK" sz="1300" dirty="0" err="1" smtClean="0"/>
              <a:t>difficult</a:t>
            </a:r>
            <a:r>
              <a:rPr lang="da-DK" sz="1300" dirty="0" smtClean="0"/>
              <a:t> to </a:t>
            </a:r>
            <a:r>
              <a:rPr lang="da-DK" sz="1300" dirty="0" err="1" smtClean="0"/>
              <a:t>fill</a:t>
            </a:r>
            <a:r>
              <a:rPr lang="da-DK" sz="1300" dirty="0" smtClean="0"/>
              <a:t> out the </a:t>
            </a:r>
            <a:r>
              <a:rPr lang="da-DK" sz="1300" dirty="0" err="1" smtClean="0"/>
              <a:t>security</a:t>
            </a:r>
            <a:r>
              <a:rPr lang="da-DK" sz="1300" dirty="0" smtClean="0"/>
              <a:t> </a:t>
            </a:r>
            <a:r>
              <a:rPr lang="da-DK" sz="1300" dirty="0" err="1" smtClean="0"/>
              <a:t>assessment</a:t>
            </a:r>
            <a:r>
              <a:rPr lang="da-DK" sz="1300" dirty="0" smtClean="0"/>
              <a:t> given </a:t>
            </a:r>
            <a:r>
              <a:rPr lang="da-DK" sz="1300" dirty="0" err="1" smtClean="0"/>
              <a:t>we</a:t>
            </a:r>
            <a:r>
              <a:rPr lang="da-DK" sz="1300" dirty="0" smtClean="0"/>
              <a:t> </a:t>
            </a:r>
            <a:r>
              <a:rPr lang="da-DK" sz="1300" dirty="0" err="1" smtClean="0"/>
              <a:t>are</a:t>
            </a:r>
            <a:r>
              <a:rPr lang="da-DK" sz="1300" dirty="0" smtClean="0"/>
              <a:t> </a:t>
            </a:r>
            <a:r>
              <a:rPr lang="da-DK" sz="1300" dirty="0" err="1" smtClean="0"/>
              <a:t>running</a:t>
            </a:r>
            <a:r>
              <a:rPr lang="da-DK" sz="1300" dirty="0" smtClean="0"/>
              <a:t> </a:t>
            </a:r>
            <a:r>
              <a:rPr lang="da-DK" sz="1300" dirty="0" err="1" smtClean="0"/>
              <a:t>our</a:t>
            </a:r>
            <a:r>
              <a:rPr lang="da-DK" sz="1300" dirty="0" smtClean="0"/>
              <a:t> platform on Amazon and not </a:t>
            </a:r>
            <a:r>
              <a:rPr lang="da-DK" sz="1300" dirty="0" err="1" smtClean="0"/>
              <a:t>our</a:t>
            </a:r>
            <a:r>
              <a:rPr lang="da-DK" sz="1300" dirty="0" smtClean="0"/>
              <a:t> </a:t>
            </a:r>
            <a:r>
              <a:rPr lang="da-DK" sz="1300" dirty="0" err="1" smtClean="0"/>
              <a:t>own</a:t>
            </a:r>
            <a:r>
              <a:rPr lang="da-DK" sz="1300" dirty="0" smtClean="0"/>
              <a:t> data center.  Look at the </a:t>
            </a:r>
            <a:r>
              <a:rPr lang="da-DK" sz="1300" dirty="0" err="1" smtClean="0"/>
              <a:t>combined</a:t>
            </a:r>
            <a:r>
              <a:rPr lang="da-DK" sz="1300" dirty="0" smtClean="0"/>
              <a:t> software </a:t>
            </a:r>
            <a:r>
              <a:rPr lang="da-DK" sz="1300" dirty="0" err="1" smtClean="0"/>
              <a:t>stack</a:t>
            </a:r>
            <a:r>
              <a:rPr lang="da-DK" sz="1300" dirty="0" smtClean="0"/>
              <a:t> </a:t>
            </a:r>
            <a:r>
              <a:rPr lang="da-DK" sz="1300" dirty="0" err="1" smtClean="0"/>
              <a:t>running</a:t>
            </a:r>
            <a:r>
              <a:rPr lang="da-DK" sz="1300" dirty="0" smtClean="0"/>
              <a:t> on </a:t>
            </a:r>
            <a:r>
              <a:rPr lang="da-DK" sz="1300" dirty="0" err="1" smtClean="0"/>
              <a:t>amazon</a:t>
            </a:r>
            <a:r>
              <a:rPr lang="da-DK" sz="1300" dirty="0" smtClean="0"/>
              <a:t> and </a:t>
            </a:r>
            <a:r>
              <a:rPr lang="da-DK" sz="1300" dirty="0" err="1" smtClean="0"/>
              <a:t>took</a:t>
            </a:r>
            <a:r>
              <a:rPr lang="da-DK" sz="1300" dirty="0" smtClean="0"/>
              <a:t> </a:t>
            </a:r>
            <a:r>
              <a:rPr lang="da-DK" sz="1300" dirty="0" err="1" smtClean="0"/>
              <a:t>their</a:t>
            </a:r>
            <a:r>
              <a:rPr lang="da-DK" sz="1300" dirty="0" smtClean="0"/>
              <a:t> </a:t>
            </a:r>
            <a:r>
              <a:rPr lang="da-DK" sz="1300" dirty="0" err="1" smtClean="0"/>
              <a:t>best</a:t>
            </a:r>
            <a:r>
              <a:rPr lang="da-DK" sz="1300" dirty="0" smtClean="0"/>
              <a:t> </a:t>
            </a:r>
            <a:r>
              <a:rPr lang="da-DK" sz="1300" dirty="0" err="1" smtClean="0"/>
              <a:t>shot</a:t>
            </a:r>
            <a:r>
              <a:rPr lang="da-DK" sz="1300" dirty="0" smtClean="0"/>
              <a:t>.</a:t>
            </a:r>
          </a:p>
          <a:p>
            <a:pPr defTabSz="483306">
              <a:defRPr/>
            </a:pPr>
            <a:endParaRPr lang="da-DK" sz="1300" dirty="0" smtClean="0"/>
          </a:p>
          <a:p>
            <a:pPr defTabSz="483306">
              <a:defRPr/>
            </a:pPr>
            <a:r>
              <a:rPr lang="da-DK" sz="1300" dirty="0" err="1" smtClean="0"/>
              <a:t>Many</a:t>
            </a:r>
            <a:r>
              <a:rPr lang="da-DK" sz="1300" dirty="0" smtClean="0"/>
              <a:t> of the types of </a:t>
            </a:r>
            <a:r>
              <a:rPr lang="da-DK" sz="1300" dirty="0" err="1" smtClean="0"/>
              <a:t>certifications</a:t>
            </a:r>
            <a:r>
              <a:rPr lang="da-DK" sz="1300" dirty="0" smtClean="0"/>
              <a:t> and </a:t>
            </a:r>
            <a:r>
              <a:rPr lang="da-DK" sz="1300" dirty="0" err="1" smtClean="0"/>
              <a:t>protocol</a:t>
            </a:r>
            <a:r>
              <a:rPr lang="da-DK" sz="1300" dirty="0" smtClean="0"/>
              <a:t> the </a:t>
            </a:r>
            <a:r>
              <a:rPr lang="da-DK" sz="1300" dirty="0" err="1" smtClean="0"/>
              <a:t>survey</a:t>
            </a:r>
            <a:r>
              <a:rPr lang="da-DK" sz="1300" dirty="0" smtClean="0"/>
              <a:t> </a:t>
            </a:r>
            <a:r>
              <a:rPr lang="da-DK" sz="1300" dirty="0" err="1" smtClean="0"/>
              <a:t>asked</a:t>
            </a:r>
            <a:r>
              <a:rPr lang="da-DK" sz="1300" dirty="0" smtClean="0"/>
              <a:t> for Amazon </a:t>
            </a:r>
            <a:r>
              <a:rPr lang="da-DK" sz="1300" dirty="0" err="1" smtClean="0"/>
              <a:t>does</a:t>
            </a:r>
            <a:r>
              <a:rPr lang="da-DK" sz="1300" dirty="0" smtClean="0"/>
              <a:t> not provide and most </a:t>
            </a:r>
            <a:r>
              <a:rPr lang="da-DK" sz="1300" dirty="0" err="1" smtClean="0"/>
              <a:t>likely</a:t>
            </a:r>
            <a:r>
              <a:rPr lang="da-DK" sz="1300" dirty="0" smtClean="0"/>
              <a:t> </a:t>
            </a:r>
            <a:r>
              <a:rPr lang="da-DK" sz="1300" dirty="0" err="1" smtClean="0"/>
              <a:t>will</a:t>
            </a:r>
            <a:r>
              <a:rPr lang="da-DK" sz="1300" dirty="0" smtClean="0"/>
              <a:t> </a:t>
            </a:r>
            <a:r>
              <a:rPr lang="da-DK" sz="1300" dirty="0" err="1" smtClean="0"/>
              <a:t>probably</a:t>
            </a:r>
            <a:r>
              <a:rPr lang="da-DK" sz="1300" dirty="0" smtClean="0"/>
              <a:t> never provide, as it </a:t>
            </a:r>
            <a:r>
              <a:rPr lang="da-DK" sz="1300" dirty="0" err="1" smtClean="0"/>
              <a:t>would</a:t>
            </a:r>
            <a:r>
              <a:rPr lang="da-DK" sz="1300" dirty="0" smtClean="0"/>
              <a:t> </a:t>
            </a:r>
            <a:r>
              <a:rPr lang="da-DK" sz="1300" dirty="0" err="1" smtClean="0"/>
              <a:t>be</a:t>
            </a:r>
            <a:r>
              <a:rPr lang="da-DK" sz="1300" dirty="0" smtClean="0"/>
              <a:t> </a:t>
            </a:r>
            <a:r>
              <a:rPr lang="da-DK" sz="1300" dirty="0" err="1" smtClean="0"/>
              <a:t>too</a:t>
            </a:r>
            <a:r>
              <a:rPr lang="da-DK" sz="1300" dirty="0" smtClean="0"/>
              <a:t> </a:t>
            </a:r>
            <a:r>
              <a:rPr lang="da-DK" sz="1300" dirty="0" err="1" smtClean="0"/>
              <a:t>costly</a:t>
            </a:r>
            <a:r>
              <a:rPr lang="da-DK" sz="1300" dirty="0" smtClean="0"/>
              <a:t> and </a:t>
            </a:r>
            <a:r>
              <a:rPr lang="da-DK" sz="1300" dirty="0" err="1" smtClean="0"/>
              <a:t>inflexible</a:t>
            </a:r>
            <a:r>
              <a:rPr lang="da-DK" sz="1300" dirty="0" smtClean="0"/>
              <a:t> for </a:t>
            </a:r>
            <a:r>
              <a:rPr lang="da-DK" sz="1300" dirty="0" err="1" smtClean="0"/>
              <a:t>them</a:t>
            </a:r>
            <a:r>
              <a:rPr lang="da-DK" sz="1300" dirty="0" smtClean="0"/>
              <a:t> to </a:t>
            </a:r>
            <a:r>
              <a:rPr lang="da-DK" sz="1300" dirty="0" err="1" smtClean="0"/>
              <a:t>follow</a:t>
            </a:r>
            <a:r>
              <a:rPr lang="da-DK" sz="1300" dirty="0" smtClean="0"/>
              <a:t>.</a:t>
            </a:r>
          </a:p>
          <a:p>
            <a:pPr defTabSz="483306">
              <a:defRPr/>
            </a:pPr>
            <a:endParaRPr lang="da-DK" sz="1300" dirty="0" smtClean="0"/>
          </a:p>
          <a:p>
            <a:pPr defTabSz="483306">
              <a:defRPr/>
            </a:pPr>
            <a:r>
              <a:rPr lang="en-US" b="1" i="1" dirty="0" smtClean="0"/>
              <a:t>Need to</a:t>
            </a:r>
            <a:r>
              <a:rPr lang="en-US" b="1" i="1" baseline="0" dirty="0" smtClean="0"/>
              <a:t> make sure to provide </a:t>
            </a:r>
            <a:r>
              <a:rPr lang="en-US" b="1" i="1" baseline="0" dirty="0" err="1" smtClean="0"/>
              <a:t>segragated</a:t>
            </a:r>
            <a:r>
              <a:rPr lang="en-US" b="1" i="1" baseline="0" dirty="0" smtClean="0"/>
              <a:t> storage for </a:t>
            </a:r>
            <a:r>
              <a:rPr lang="da-DK" dirty="0" smtClean="0"/>
              <a:t>PCI and HIPAA data </a:t>
            </a:r>
          </a:p>
          <a:p>
            <a:pPr defTabSz="483306">
              <a:defRPr/>
            </a:pPr>
            <a:endParaRPr lang="da-DK" sz="1300" b="1" dirty="0" smtClean="0"/>
          </a:p>
          <a:p>
            <a:pPr defTabSz="483306">
              <a:defRPr/>
            </a:pPr>
            <a:r>
              <a:rPr lang="da-DK" sz="1300" b="1" dirty="0" smtClean="0"/>
              <a:t>Access Control </a:t>
            </a:r>
            <a:r>
              <a:rPr lang="da-DK" sz="1300" dirty="0" err="1" smtClean="0"/>
              <a:t>big</a:t>
            </a:r>
            <a:r>
              <a:rPr lang="da-DK" sz="1300" dirty="0" smtClean="0"/>
              <a:t> </a:t>
            </a:r>
            <a:r>
              <a:rPr lang="da-DK" sz="1300" dirty="0" err="1" smtClean="0"/>
              <a:t>issue</a:t>
            </a:r>
            <a:r>
              <a:rPr lang="da-DK" sz="1300" dirty="0" smtClean="0"/>
              <a:t> for </a:t>
            </a:r>
            <a:r>
              <a:rPr lang="da-DK" sz="1300" dirty="0" err="1" smtClean="0"/>
              <a:t>us</a:t>
            </a:r>
            <a:r>
              <a:rPr lang="da-DK" sz="1300" dirty="0" smtClean="0"/>
              <a:t>. </a:t>
            </a:r>
            <a:r>
              <a:rPr lang="da-DK" sz="1300" dirty="0" err="1" smtClean="0"/>
              <a:t>Need</a:t>
            </a:r>
            <a:r>
              <a:rPr lang="da-DK" sz="1300" dirty="0" smtClean="0"/>
              <a:t> </a:t>
            </a:r>
            <a:r>
              <a:rPr lang="da-DK" sz="1300" dirty="0" err="1" smtClean="0"/>
              <a:t>better</a:t>
            </a:r>
            <a:r>
              <a:rPr lang="da-DK" sz="1300" dirty="0" smtClean="0"/>
              <a:t> support for Federated IdM so </a:t>
            </a:r>
            <a:r>
              <a:rPr lang="da-DK" sz="1300" dirty="0" err="1" smtClean="0"/>
              <a:t>we</a:t>
            </a:r>
            <a:r>
              <a:rPr lang="da-DK" sz="1300" dirty="0" smtClean="0"/>
              <a:t> </a:t>
            </a:r>
            <a:r>
              <a:rPr lang="da-DK" sz="1300" dirty="0" err="1" smtClean="0"/>
              <a:t>can</a:t>
            </a:r>
            <a:r>
              <a:rPr lang="da-DK" sz="1300" dirty="0" smtClean="0"/>
              <a:t> tie </a:t>
            </a:r>
            <a:r>
              <a:rPr lang="da-DK" sz="1300" dirty="0" err="1" smtClean="0"/>
              <a:t>into</a:t>
            </a:r>
            <a:r>
              <a:rPr lang="da-DK" sz="1300" dirty="0" smtClean="0"/>
              <a:t> </a:t>
            </a:r>
            <a:r>
              <a:rPr lang="da-DK" sz="1300" dirty="0" err="1" smtClean="0"/>
              <a:t>our</a:t>
            </a:r>
            <a:r>
              <a:rPr lang="da-DK" sz="1300" dirty="0" smtClean="0"/>
              <a:t> </a:t>
            </a:r>
            <a:r>
              <a:rPr lang="da-DK" sz="1300" dirty="0" err="1" smtClean="0"/>
              <a:t>provisioning</a:t>
            </a:r>
            <a:r>
              <a:rPr lang="da-DK" sz="1300" dirty="0" smtClean="0"/>
              <a:t> systems and support </a:t>
            </a:r>
            <a:r>
              <a:rPr lang="da-DK" sz="1300" dirty="0" err="1" smtClean="0"/>
              <a:t>collaborative</a:t>
            </a:r>
            <a:r>
              <a:rPr lang="da-DK" sz="1300" dirty="0" smtClean="0"/>
              <a:t> research </a:t>
            </a:r>
            <a:r>
              <a:rPr lang="da-DK" sz="1300" dirty="0" err="1" smtClean="0"/>
              <a:t>using</a:t>
            </a:r>
            <a:r>
              <a:rPr lang="da-DK" sz="1300" dirty="0" smtClean="0"/>
              <a:t> digital </a:t>
            </a:r>
            <a:r>
              <a:rPr lang="da-DK" sz="1300" dirty="0" err="1" smtClean="0"/>
              <a:t>content</a:t>
            </a:r>
            <a:r>
              <a:rPr lang="da-DK" sz="1300" dirty="0" smtClean="0"/>
              <a:t>.</a:t>
            </a:r>
          </a:p>
          <a:p>
            <a:pPr defTabSz="483306">
              <a:defRPr/>
            </a:pPr>
            <a:endParaRPr lang="da-DK" sz="1300" dirty="0" smtClean="0"/>
          </a:p>
          <a:p>
            <a:pPr defTabSz="483306">
              <a:defRPr/>
            </a:pPr>
            <a:r>
              <a:rPr lang="da-DK" sz="1300" dirty="0" err="1" smtClean="0"/>
              <a:t>Lifecycle</a:t>
            </a:r>
            <a:r>
              <a:rPr lang="da-DK" sz="1300" dirty="0" smtClean="0"/>
              <a:t> </a:t>
            </a:r>
            <a:r>
              <a:rPr lang="da-DK" sz="1300" dirty="0" err="1" smtClean="0"/>
              <a:t>costs</a:t>
            </a:r>
            <a:r>
              <a:rPr lang="da-DK" sz="1300" dirty="0" smtClean="0"/>
              <a:t> (LIFE Project in UK) </a:t>
            </a:r>
            <a:r>
              <a:rPr lang="da-DK" sz="1300" dirty="0" err="1" smtClean="0"/>
              <a:t>can</a:t>
            </a:r>
            <a:r>
              <a:rPr lang="da-DK" sz="1300" dirty="0" smtClean="0"/>
              <a:t> </a:t>
            </a:r>
            <a:r>
              <a:rPr lang="da-DK" sz="1300" dirty="0" err="1" smtClean="0"/>
              <a:t>be</a:t>
            </a:r>
            <a:r>
              <a:rPr lang="da-DK" sz="1300" dirty="0" smtClean="0"/>
              <a:t> </a:t>
            </a:r>
            <a:r>
              <a:rPr lang="da-DK" sz="1300" dirty="0" err="1" smtClean="0"/>
              <a:t>calculated</a:t>
            </a:r>
            <a:r>
              <a:rPr lang="da-DK" sz="1300" dirty="0" smtClean="0"/>
              <a:t> but </a:t>
            </a:r>
            <a:r>
              <a:rPr lang="da-DK" sz="1300" dirty="0" err="1" smtClean="0"/>
              <a:t>there</a:t>
            </a:r>
            <a:r>
              <a:rPr lang="da-DK" sz="1300" dirty="0" smtClean="0"/>
              <a:t> a </a:t>
            </a:r>
            <a:r>
              <a:rPr lang="da-DK" sz="1300" dirty="0" err="1" smtClean="0"/>
              <a:t>lot</a:t>
            </a:r>
            <a:r>
              <a:rPr lang="da-DK" sz="1300" dirty="0" smtClean="0"/>
              <a:t> of factors to </a:t>
            </a:r>
            <a:r>
              <a:rPr lang="da-DK" sz="1300" dirty="0" err="1" smtClean="0"/>
              <a:t>weigh</a:t>
            </a:r>
            <a:endParaRPr lang="da-DK" sz="1300" dirty="0" smtClean="0"/>
          </a:p>
          <a:p>
            <a:pPr defTabSz="483306">
              <a:defRPr/>
            </a:pPr>
            <a:r>
              <a:rPr lang="da-DK" sz="1300" dirty="0" err="1" smtClean="0"/>
              <a:t>We</a:t>
            </a:r>
            <a:r>
              <a:rPr lang="da-DK" sz="1300" dirty="0" smtClean="0"/>
              <a:t> </a:t>
            </a:r>
            <a:r>
              <a:rPr lang="da-DK" sz="1300" dirty="0" err="1" smtClean="0"/>
              <a:t>are</a:t>
            </a:r>
            <a:r>
              <a:rPr lang="da-DK" sz="1300" dirty="0" smtClean="0"/>
              <a:t> still </a:t>
            </a:r>
            <a:r>
              <a:rPr lang="da-DK" sz="1300" b="1" dirty="0" err="1" smtClean="0"/>
              <a:t>trying</a:t>
            </a:r>
            <a:r>
              <a:rPr lang="da-DK" sz="1300" b="1" dirty="0" smtClean="0"/>
              <a:t> to </a:t>
            </a:r>
            <a:r>
              <a:rPr lang="da-DK" sz="1300" b="1" dirty="0" err="1" smtClean="0"/>
              <a:t>determine</a:t>
            </a:r>
            <a:r>
              <a:rPr lang="da-DK" sz="1300" b="1" dirty="0" smtClean="0"/>
              <a:t> TCO of a </a:t>
            </a:r>
            <a:r>
              <a:rPr lang="da-DK" sz="1300" b="1" dirty="0" err="1" smtClean="0"/>
              <a:t>cloud</a:t>
            </a:r>
            <a:r>
              <a:rPr lang="da-DK" sz="1300" b="1" dirty="0" smtClean="0"/>
              <a:t> </a:t>
            </a:r>
            <a:r>
              <a:rPr lang="da-DK" sz="1300" b="1" dirty="0" err="1" smtClean="0"/>
              <a:t>storage</a:t>
            </a:r>
            <a:r>
              <a:rPr lang="da-DK" sz="1300" b="1" dirty="0" smtClean="0"/>
              <a:t> solution </a:t>
            </a:r>
            <a:r>
              <a:rPr lang="da-DK" sz="1300" b="1" dirty="0" err="1" smtClean="0"/>
              <a:t>vs</a:t>
            </a:r>
            <a:r>
              <a:rPr lang="da-DK" sz="1300" b="1" dirty="0" smtClean="0"/>
              <a:t> </a:t>
            </a:r>
            <a:r>
              <a:rPr lang="da-DK" sz="1300" b="1" dirty="0" err="1" smtClean="0"/>
              <a:t>traditional</a:t>
            </a:r>
            <a:r>
              <a:rPr lang="da-DK" sz="1300" b="1" dirty="0" smtClean="0"/>
              <a:t> tapes, disk</a:t>
            </a:r>
            <a:r>
              <a:rPr lang="da-DK" sz="1300" dirty="0" smtClean="0"/>
              <a:t>.</a:t>
            </a:r>
          </a:p>
          <a:p>
            <a:pPr defTabSz="483306">
              <a:defRPr/>
            </a:pPr>
            <a:endParaRPr lang="da-DK" sz="1300" dirty="0" smtClean="0"/>
          </a:p>
          <a:p>
            <a:pPr defTabSz="483306">
              <a:defRPr/>
            </a:pPr>
            <a:r>
              <a:rPr lang="da-DK" sz="1300" dirty="0" smtClean="0"/>
              <a:t>Suggestion: Look to </a:t>
            </a:r>
            <a:r>
              <a:rPr lang="da-DK" sz="1300" dirty="0" err="1" smtClean="0"/>
              <a:t>consortial</a:t>
            </a:r>
            <a:r>
              <a:rPr lang="da-DK" sz="1300" dirty="0" smtClean="0"/>
              <a:t> deals and </a:t>
            </a:r>
            <a:r>
              <a:rPr lang="da-DK" sz="1300" dirty="0" err="1" smtClean="0"/>
              <a:t>partnerships</a:t>
            </a:r>
            <a:r>
              <a:rPr lang="da-DK" sz="1300" dirty="0" smtClean="0"/>
              <a:t> with </a:t>
            </a:r>
            <a:r>
              <a:rPr lang="da-DK" sz="1300" dirty="0" err="1" smtClean="0"/>
              <a:t>industry</a:t>
            </a:r>
            <a:r>
              <a:rPr lang="da-DK" sz="1300" dirty="0" smtClean="0"/>
              <a:t> </a:t>
            </a:r>
          </a:p>
          <a:p>
            <a:pPr defTabSz="483306">
              <a:defRPr/>
            </a:pPr>
            <a:endParaRPr lang="da-DK" sz="1300" dirty="0" smtClean="0"/>
          </a:p>
          <a:p>
            <a:pPr defTabSz="483306">
              <a:defRPr/>
            </a:pPr>
            <a:r>
              <a:rPr lang="da-DK" sz="1300" b="1" dirty="0" smtClean="0"/>
              <a:t>Will the </a:t>
            </a:r>
            <a:r>
              <a:rPr lang="da-DK" sz="1300" b="1" dirty="0" err="1" smtClean="0"/>
              <a:t>cloud</a:t>
            </a:r>
            <a:r>
              <a:rPr lang="da-DK" sz="1300" b="1" dirty="0" smtClean="0"/>
              <a:t> give </a:t>
            </a:r>
            <a:r>
              <a:rPr lang="da-DK" sz="1300" b="1" dirty="0" err="1" smtClean="0"/>
              <a:t>us</a:t>
            </a:r>
            <a:r>
              <a:rPr lang="da-DK" sz="1300" b="1" dirty="0" smtClean="0"/>
              <a:t> </a:t>
            </a:r>
            <a:r>
              <a:rPr lang="da-DK" sz="1300" b="1" dirty="0" err="1" smtClean="0"/>
              <a:t>everything</a:t>
            </a:r>
            <a:r>
              <a:rPr lang="da-DK" sz="1300" b="1" dirty="0" smtClean="0"/>
              <a:t>? </a:t>
            </a:r>
            <a:r>
              <a:rPr lang="da-DK" sz="1300" dirty="0" err="1" smtClean="0"/>
              <a:t>convenience</a:t>
            </a:r>
            <a:r>
              <a:rPr lang="da-DK" sz="1300" dirty="0" smtClean="0"/>
              <a:t>, </a:t>
            </a:r>
            <a:r>
              <a:rPr lang="da-DK" sz="1300" dirty="0" err="1" smtClean="0"/>
              <a:t>cost</a:t>
            </a:r>
            <a:r>
              <a:rPr lang="da-DK" sz="1300" dirty="0" smtClean="0"/>
              <a:t>, </a:t>
            </a:r>
            <a:r>
              <a:rPr lang="da-DK" sz="1300" dirty="0" err="1" smtClean="0"/>
              <a:t>reliability</a:t>
            </a:r>
            <a:r>
              <a:rPr lang="da-DK" sz="1300" dirty="0" smtClean="0"/>
              <a:t>  </a:t>
            </a:r>
            <a:r>
              <a:rPr lang="da-DK" sz="1300" dirty="0" err="1" smtClean="0"/>
              <a:t>scalability</a:t>
            </a:r>
            <a:r>
              <a:rPr lang="da-DK" sz="1300" dirty="0" smtClean="0"/>
              <a:t>, </a:t>
            </a:r>
            <a:r>
              <a:rPr lang="da-DK" sz="1300" b="1" dirty="0" smtClean="0"/>
              <a:t>service and incident management. </a:t>
            </a:r>
            <a:br>
              <a:rPr lang="da-DK" sz="1300" b="1" dirty="0" smtClean="0"/>
            </a:br>
            <a:endParaRPr lang="da-DK" sz="1300" dirty="0" smtClean="0"/>
          </a:p>
          <a:p>
            <a:pPr defTabSz="483306">
              <a:defRPr/>
            </a:pPr>
            <a:r>
              <a:rPr lang="da-DK" sz="1300" b="1" dirty="0" smtClean="0"/>
              <a:t>CURRENTLY 3% of </a:t>
            </a:r>
            <a:r>
              <a:rPr lang="da-DK" sz="1300" b="1" dirty="0" err="1" smtClean="0"/>
              <a:t>archival</a:t>
            </a:r>
            <a:r>
              <a:rPr lang="da-DK" sz="1300" b="1" dirty="0" smtClean="0"/>
              <a:t> </a:t>
            </a:r>
            <a:r>
              <a:rPr lang="da-DK" sz="1300" b="1" dirty="0" err="1" smtClean="0"/>
              <a:t>storage</a:t>
            </a:r>
            <a:r>
              <a:rPr lang="da-DK" sz="1300" b="1" dirty="0" smtClean="0"/>
              <a:t> in the </a:t>
            </a:r>
            <a:r>
              <a:rPr lang="da-DK" sz="1300" b="1" dirty="0" err="1" smtClean="0"/>
              <a:t>cloud</a:t>
            </a:r>
            <a:r>
              <a:rPr lang="da-DK" sz="1300" b="1" dirty="0" smtClean="0"/>
              <a:t> </a:t>
            </a:r>
            <a:r>
              <a:rPr lang="da-DK" sz="1300" b="1" dirty="0" err="1" smtClean="0"/>
              <a:t>anticipate</a:t>
            </a:r>
            <a:r>
              <a:rPr lang="da-DK" sz="1300" b="1" dirty="0" smtClean="0"/>
              <a:t> 15% or </a:t>
            </a:r>
            <a:r>
              <a:rPr lang="da-DK" sz="1300" b="1" dirty="0" err="1" smtClean="0"/>
              <a:t>higher</a:t>
            </a:r>
            <a:r>
              <a:rPr lang="da-DK" sz="1300" b="1" dirty="0" smtClean="0"/>
              <a:t> by 2015</a:t>
            </a:r>
          </a:p>
          <a:p>
            <a:pPr defTabSz="483306">
              <a:defRPr/>
            </a:pPr>
            <a:r>
              <a:rPr lang="da-DK" b="1" dirty="0" err="1" smtClean="0"/>
              <a:t>SDSC's</a:t>
            </a:r>
            <a:r>
              <a:rPr lang="da-DK" b="1" dirty="0" smtClean="0"/>
              <a:t> </a:t>
            </a:r>
            <a:r>
              <a:rPr lang="da-DK" b="1" dirty="0" err="1" smtClean="0"/>
              <a:t>Cloud</a:t>
            </a:r>
            <a:r>
              <a:rPr lang="da-DK" b="1" dirty="0" smtClean="0"/>
              <a:t> Storage, </a:t>
            </a:r>
            <a:r>
              <a:rPr lang="da-DK" b="1" dirty="0" err="1" smtClean="0"/>
              <a:t>Metaarchive</a:t>
            </a:r>
            <a:r>
              <a:rPr lang="da-DK" b="1" dirty="0" smtClean="0"/>
              <a:t>, </a:t>
            </a:r>
            <a:r>
              <a:rPr lang="da-DK" b="1" dirty="0" err="1" smtClean="0"/>
              <a:t>Chronopolis</a:t>
            </a:r>
            <a:endParaRPr lang="da-DK" b="1" dirty="0" smtClean="0"/>
          </a:p>
          <a:p>
            <a:pPr defTabSz="483306">
              <a:defRPr/>
            </a:pPr>
            <a:endParaRPr lang="da-DK" b="1" dirty="0" smtClean="0"/>
          </a:p>
          <a:p>
            <a:pPr defTabSz="483306">
              <a:defRPr/>
            </a:pPr>
            <a:r>
              <a:rPr lang="da-DK" b="1" dirty="0" smtClean="0"/>
              <a:t>THANK YOU</a:t>
            </a:r>
          </a:p>
        </p:txBody>
      </p:sp>
      <p:sp>
        <p:nvSpPr>
          <p:cNvPr id="4" name="Slide Number Placeholder 3"/>
          <p:cNvSpPr>
            <a:spLocks noGrp="1"/>
          </p:cNvSpPr>
          <p:nvPr>
            <p:ph type="sldNum" sz="quarter" idx="10"/>
          </p:nvPr>
        </p:nvSpPr>
        <p:spPr/>
        <p:txBody>
          <a:bodyPr/>
          <a:lstStyle/>
          <a:p>
            <a:fld id="{BE42FB63-6300-634B-9FB4-C03B588AE0FB}" type="slidenum">
              <a:rPr lang="en-US" smtClean="0"/>
              <a:pPr/>
              <a:t>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2410531"/>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312845-C76E-A546-BA5D-765106E5A8AB}"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endParaRPr lang="en-US" smtClean="0"/>
          </a:p>
        </p:txBody>
      </p:sp>
      <p:sp>
        <p:nvSpPr>
          <p:cNvPr id="16388" name="Slide Number Placeholder 3"/>
          <p:cNvSpPr>
            <a:spLocks noGrp="1"/>
          </p:cNvSpPr>
          <p:nvPr>
            <p:ph type="sldNum" sz="quarter" idx="5"/>
          </p:nvPr>
        </p:nvSpPr>
        <p:spPr bwMode="auto">
          <a:noFill/>
          <a:ln>
            <a:miter lim="800000"/>
            <a:headEnd/>
            <a:tailEnd/>
          </a:ln>
        </p:spPr>
        <p:txBody>
          <a:bodyPr/>
          <a:lstStyle/>
          <a:p>
            <a:fld id="{7AC7EAEB-A11B-534C-880C-14D0F88BD77E}"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Mission is to provide leadership and support in the development of OS technologies and services that promote durable </a:t>
            </a:r>
            <a:r>
              <a:rPr lang="en-US" dirty="0" err="1" smtClean="0"/>
              <a:t>peristent</a:t>
            </a:r>
            <a:r>
              <a:rPr lang="en-US" dirty="0" smtClean="0"/>
              <a:t> access to the scholarly record- define the scholarly record- we believe it is the summation of all output from the academic community- ETD’s, journal articles, books, more recently video, audio and data sets.</a:t>
            </a:r>
          </a:p>
          <a:p>
            <a:pPr eaLnBrk="1" hangingPunct="1">
              <a:spcBef>
                <a:spcPct val="0"/>
              </a:spcBef>
            </a:pPr>
            <a:r>
              <a:rPr lang="en-US" dirty="0" smtClean="0"/>
              <a:t>Our goal is to drive the technologies we support forward to be able to manage and persist a variety of content  and to ensure the content can move easily across institutions, technology platforms, and</a:t>
            </a:r>
            <a:r>
              <a:rPr lang="en-US" baseline="0" dirty="0" smtClean="0"/>
              <a:t> time</a:t>
            </a:r>
          </a:p>
          <a:p>
            <a:pPr eaLnBrk="1" hangingPunct="1">
              <a:spcBef>
                <a:spcPct val="0"/>
              </a:spcBef>
            </a:pPr>
            <a:r>
              <a:rPr lang="en-US" baseline="0" dirty="0" smtClean="0"/>
              <a:t>Goals is to help our community advance their preservation strategies through technology, services and collaborations.  </a:t>
            </a:r>
            <a:endParaRPr lang="en-US" dirty="0"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286D3E-691E-2B48-8C80-66BABC470B07}"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Easy access to scalable infrastructure  </a:t>
            </a:r>
          </a:p>
          <a:p>
            <a:r>
              <a:rPr lang="en-US" dirty="0" smtClean="0"/>
              <a:t>Goal was to build a cloud based platform, that would</a:t>
            </a:r>
            <a:r>
              <a:rPr lang="en-US" baseline="0" dirty="0" smtClean="0"/>
              <a:t> allow our community to use cloud </a:t>
            </a:r>
            <a:r>
              <a:rPr lang="en-US" baseline="0" dirty="0" err="1" smtClean="0"/>
              <a:t>infrastucture</a:t>
            </a:r>
            <a:r>
              <a:rPr lang="en-US" baseline="0" dirty="0" smtClean="0"/>
              <a:t> for some of the more challenging tasks- in association with stewarding content</a:t>
            </a:r>
            <a:endParaRPr lang="en-US" dirty="0"/>
          </a:p>
        </p:txBody>
      </p:sp>
      <p:sp>
        <p:nvSpPr>
          <p:cNvPr id="4" name="Slide Number Placeholder 3"/>
          <p:cNvSpPr>
            <a:spLocks noGrp="1"/>
          </p:cNvSpPr>
          <p:nvPr>
            <p:ph type="sldNum" sz="quarter" idx="10"/>
          </p:nvPr>
        </p:nvSpPr>
        <p:spPr/>
        <p:txBody>
          <a:bodyPr/>
          <a:lstStyle/>
          <a:p>
            <a:fld id="{DD312845-C76E-A546-BA5D-765106E5A8AB}"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goal when building the </a:t>
            </a:r>
            <a:r>
              <a:rPr lang="en-US" dirty="0" err="1" smtClean="0"/>
              <a:t>duracloud</a:t>
            </a:r>
            <a:r>
              <a:rPr lang="en-US" dirty="0" smtClean="0"/>
              <a:t> platform</a:t>
            </a:r>
            <a:r>
              <a:rPr lang="en-US" baseline="0" dirty="0" smtClean="0"/>
              <a:t> and service was to mitigate the risks of trusting a single cloud provider yet take advantage of the </a:t>
            </a:r>
            <a:r>
              <a:rPr lang="en-US" baseline="0" dirty="0" err="1" smtClean="0"/>
              <a:t>beneifts</a:t>
            </a:r>
            <a:r>
              <a:rPr lang="en-US" baseline="0" dirty="0" smtClean="0"/>
              <a:t> of being able to scale quickly, only pay for what you need, and have additional services and applications specific to Academia available in the platform, without investing additional technical resources.</a:t>
            </a:r>
            <a:endParaRPr lang="en-US" dirty="0"/>
          </a:p>
        </p:txBody>
      </p:sp>
      <p:sp>
        <p:nvSpPr>
          <p:cNvPr id="4" name="Slide Number Placeholder 3"/>
          <p:cNvSpPr>
            <a:spLocks noGrp="1"/>
          </p:cNvSpPr>
          <p:nvPr>
            <p:ph type="sldNum" sz="quarter" idx="10"/>
          </p:nvPr>
        </p:nvSpPr>
        <p:spPr/>
        <p:txBody>
          <a:bodyPr/>
          <a:lstStyle/>
          <a:p>
            <a:fld id="{DD312845-C76E-A546-BA5D-765106E5A8AB}"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endParaRPr lang="en-US" smtClean="0">
              <a:latin typeface="Times New Roman" charset="0"/>
              <a:ea typeface="MS PGothic" charset="0"/>
              <a:cs typeface="MS PGothic" charset="0"/>
            </a:endParaRPr>
          </a:p>
        </p:txBody>
      </p:sp>
      <p:sp>
        <p:nvSpPr>
          <p:cNvPr id="21508" name="Date Placeholder 3"/>
          <p:cNvSpPr>
            <a:spLocks noGrp="1"/>
          </p:cNvSpPr>
          <p:nvPr>
            <p:ph type="dt" sz="quarter" idx="1"/>
          </p:nvPr>
        </p:nvSpPr>
        <p:spPr bwMode="auto">
          <a:noFill/>
          <a:ln>
            <a:miter lim="800000"/>
            <a:headEnd/>
            <a:tailEnd/>
          </a:ln>
        </p:spPr>
        <p:txBody>
          <a:bodyPr/>
          <a:lstStyle/>
          <a:p>
            <a:r>
              <a:rPr lang="en-US"/>
              <a:t>04/15/09</a:t>
            </a:r>
          </a:p>
        </p:txBody>
      </p:sp>
      <p:sp>
        <p:nvSpPr>
          <p:cNvPr id="21509" name="Slide Number Placeholder 4"/>
          <p:cNvSpPr>
            <a:spLocks noGrp="1"/>
          </p:cNvSpPr>
          <p:nvPr>
            <p:ph type="sldNum" sz="quarter" idx="5"/>
          </p:nvPr>
        </p:nvSpPr>
        <p:spPr bwMode="auto">
          <a:noFill/>
          <a:ln>
            <a:miter lim="800000"/>
            <a:headEnd/>
            <a:tailEnd/>
          </a:ln>
        </p:spPr>
        <p:txBody>
          <a:bodyPr/>
          <a:lstStyle/>
          <a:p>
            <a:fld id="{0EF5B385-1BDF-2F47-9B9D-42E0C67C8D34}" type="slidenum">
              <a:rPr lang="en-US"/>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endParaRPr lang="en-US" dirty="0" smtClean="0"/>
          </a:p>
        </p:txBody>
      </p:sp>
      <p:sp>
        <p:nvSpPr>
          <p:cNvPr id="23556" name="Slide Number Placeholder 3"/>
          <p:cNvSpPr>
            <a:spLocks noGrp="1"/>
          </p:cNvSpPr>
          <p:nvPr>
            <p:ph type="sldNum" sz="quarter" idx="5"/>
          </p:nvPr>
        </p:nvSpPr>
        <p:spPr bwMode="auto">
          <a:noFill/>
          <a:ln>
            <a:miter lim="800000"/>
            <a:headEnd/>
            <a:tailEnd/>
          </a:ln>
        </p:spPr>
        <p:txBody>
          <a:bodyPr/>
          <a:lstStyle/>
          <a:p>
            <a:fld id="{A4DC869B-8191-624A-B889-FA2FD70C1576}" type="slidenum">
              <a:rPr lang="en-US" smtClean="0"/>
              <a:pPr/>
              <a:t>11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Security is built</a:t>
            </a:r>
            <a:r>
              <a:rPr lang="en-US" baseline="0" dirty="0" smtClean="0"/>
              <a:t> in at the cloud provider and within the </a:t>
            </a:r>
            <a:r>
              <a:rPr lang="en-US" baseline="0" dirty="0" err="1" smtClean="0"/>
              <a:t>DuraCloud</a:t>
            </a:r>
            <a:r>
              <a:rPr lang="en-US" baseline="0" dirty="0" smtClean="0"/>
              <a:t> application layer.  Firewalls are in place so only http and https access, data is transferred over https, so encrypted over the wire, There is no direct access to your cloud provider account, access is only allowed through the </a:t>
            </a:r>
            <a:r>
              <a:rPr lang="en-US" baseline="0" dirty="0" err="1" smtClean="0"/>
              <a:t>duracloud</a:t>
            </a:r>
            <a:r>
              <a:rPr lang="en-US" baseline="0" dirty="0" smtClean="0"/>
              <a:t> applications, which as a user authorization layer- and a level of access control.  The access to your account in </a:t>
            </a:r>
            <a:r>
              <a:rPr lang="en-US" baseline="0" dirty="0" err="1" smtClean="0"/>
              <a:t>DuraCloud</a:t>
            </a:r>
            <a:r>
              <a:rPr lang="en-US" baseline="0" dirty="0" smtClean="0"/>
              <a:t> is tightly controlled within our own organization and by the user organization.</a:t>
            </a:r>
            <a:endParaRPr lang="en-US" dirty="0"/>
          </a:p>
        </p:txBody>
      </p:sp>
      <p:sp>
        <p:nvSpPr>
          <p:cNvPr id="4" name="Slide Number Placeholder 3"/>
          <p:cNvSpPr>
            <a:spLocks noGrp="1"/>
          </p:cNvSpPr>
          <p:nvPr>
            <p:ph type="sldNum" sz="quarter" idx="10"/>
          </p:nvPr>
        </p:nvSpPr>
        <p:spPr/>
        <p:txBody>
          <a:bodyPr/>
          <a:lstStyle/>
          <a:p>
            <a:fld id="{DD312845-C76E-A546-BA5D-765106E5A8AB}"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 releases of the software</a:t>
            </a:r>
            <a:r>
              <a:rPr lang="en-US" baseline="0" dirty="0" smtClean="0"/>
              <a:t> and ran 2 pilot programs- engaging with 15 partners total to help test the </a:t>
            </a:r>
            <a:r>
              <a:rPr lang="en-US" baseline="0" dirty="0" err="1" smtClean="0"/>
              <a:t>sofware</a:t>
            </a:r>
            <a:r>
              <a:rPr lang="en-US" baseline="0" dirty="0" smtClean="0"/>
              <a:t> and provide feedback</a:t>
            </a:r>
            <a:endParaRPr lang="en-US" dirty="0"/>
          </a:p>
        </p:txBody>
      </p:sp>
      <p:sp>
        <p:nvSpPr>
          <p:cNvPr id="4" name="Slide Number Placeholder 3"/>
          <p:cNvSpPr>
            <a:spLocks noGrp="1"/>
          </p:cNvSpPr>
          <p:nvPr>
            <p:ph type="sldNum" sz="quarter" idx="10"/>
          </p:nvPr>
        </p:nvSpPr>
        <p:spPr/>
        <p:txBody>
          <a:bodyPr/>
          <a:lstStyle/>
          <a:p>
            <a:fld id="{DD312845-C76E-A546-BA5D-765106E5A8AB}"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130425"/>
            <a:ext cx="6629400" cy="1470025"/>
          </a:xfrm>
          <a:prstGeom prst="rect">
            <a:avLst/>
          </a:prstGeom>
        </p:spPr>
        <p:txBody>
          <a:bodyPr/>
          <a:lstStyle>
            <a:lvl1pPr algn="r">
              <a:defRPr b="1" baseline="0">
                <a:ln>
                  <a:noFill/>
                </a:ln>
                <a:solidFill>
                  <a:srgbClr val="F6D036"/>
                </a:solidFill>
                <a:latin typeface="Cambr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6629400" cy="1752600"/>
          </a:xfrm>
          <a:prstGeom prst="rect">
            <a:avLst/>
          </a:prstGeom>
        </p:spPr>
        <p:txBody>
          <a:bodyPr>
            <a:noAutofit/>
          </a:bodyPr>
          <a:lstStyle>
            <a:lvl1pPr marL="0" indent="0" algn="r">
              <a:spcBef>
                <a:spcPts val="0"/>
              </a:spcBef>
              <a:buNone/>
              <a:defRPr sz="2800" baseline="0">
                <a:solidFill>
                  <a:schemeClr val="tx1">
                    <a:tint val="7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371600" y="6356350"/>
            <a:ext cx="1752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F1175E3-29FB-494F-A6DF-F7DABCB093A5}" type="datetime1">
              <a:rPr lang="en-US"/>
              <a:pPr/>
              <a:t>4/6/12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C4DFD8-3A30-8C4E-9761-5613620E1B3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371600" y="6356350"/>
            <a:ext cx="1752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EFE292F-F0C0-5D44-A305-882E0CCBB7A6}" type="datetime1">
              <a:rPr lang="en-US"/>
              <a:pPr/>
              <a:t>4/6/12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BC3055-BEA1-F743-9B07-5EA5CCEF252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52567"/>
            <a:ext cx="7772400" cy="1688357"/>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371600" y="3414712"/>
            <a:ext cx="6400800" cy="790942"/>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08735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45767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89906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6088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8503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2533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5301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9924555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82000" cy="792162"/>
          </a:xfrm>
          <a:prstGeom prst="rect">
            <a:avLst/>
          </a:prstGeom>
        </p:spPr>
        <p:txBody>
          <a:bodyPr/>
          <a:lstStyle>
            <a:lvl1pPr>
              <a:defRPr sz="3600">
                <a:ln>
                  <a:noFill/>
                </a:ln>
                <a:solidFill>
                  <a:srgbClr val="F6D036"/>
                </a:solidFill>
                <a:latin typeface="Cambr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219200"/>
            <a:ext cx="8382000" cy="4906963"/>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1"/>
          </p:nvPr>
        </p:nvSpPr>
        <p:spPr>
          <a:xfrm>
            <a:off x="3886200" y="6492875"/>
            <a:ext cx="1371600" cy="365125"/>
          </a:xfrm>
        </p:spPr>
        <p:txBody>
          <a:bodyPr/>
          <a:lstStyle>
            <a:lvl1pPr algn="ctr">
              <a:defRPr/>
            </a:lvl1pPr>
          </a:lstStyle>
          <a:p>
            <a:fld id="{8FD6BDFC-3491-EF46-A444-D47188DD682D}"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0918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8648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3168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52567"/>
            <a:ext cx="7772400" cy="1688357"/>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371600" y="3414712"/>
            <a:ext cx="6400800" cy="790942"/>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descr="NU_Logo_purple.bmp"/>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29380" y="4599922"/>
            <a:ext cx="2485241" cy="1487003"/>
          </a:xfrm>
          <a:prstGeom prst="rect">
            <a:avLst/>
          </a:prstGeom>
        </p:spPr>
      </p:pic>
      <p:sp>
        <p:nvSpPr>
          <p:cNvPr id="6" name="Rectangle 5"/>
          <p:cNvSpPr/>
          <p:nvPr/>
        </p:nvSpPr>
        <p:spPr>
          <a:xfrm>
            <a:off x="0" y="0"/>
            <a:ext cx="9144000" cy="167115"/>
          </a:xfrm>
          <a:prstGeom prst="rect">
            <a:avLst/>
          </a:prstGeom>
          <a:solidFill>
            <a:srgbClr val="3C1B66"/>
          </a:solidFill>
          <a:ln>
            <a:solidFill>
              <a:srgbClr val="3C1B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97126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3413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7289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3468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812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4290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09169607"/>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371600" y="6356350"/>
            <a:ext cx="1752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CFF901C-C10A-6249-A726-DAD5E74BE469}" type="datetime1">
              <a:rPr lang="en-US"/>
              <a:pPr/>
              <a:t>4/6/12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670E0E-0A7D-2741-966E-48383EB6EA4E}"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00570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23127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2676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59303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1_Section Header">
    <p:spTree>
      <p:nvGrpSpPr>
        <p:cNvPr id="1" name=""/>
        <p:cNvGrpSpPr/>
        <p:nvPr/>
      </p:nvGrpSpPr>
      <p:grpSpPr>
        <a:xfrm>
          <a:off x="0" y="0"/>
          <a:ext cx="0" cy="0"/>
          <a:chOff x="0" y="0"/>
          <a:chExt cx="0" cy="0"/>
        </a:xfrm>
      </p:grpSpPr>
      <p:sp>
        <p:nvSpPr>
          <p:cNvPr id="10" name="Rectangle 9"/>
          <p:cNvSpPr/>
          <p:nvPr/>
        </p:nvSpPr>
        <p:spPr>
          <a:xfrm flipV="1">
            <a:off x="0" y="6324600"/>
            <a:ext cx="9144000" cy="533400"/>
          </a:xfrm>
          <a:prstGeom prst="rect">
            <a:avLst/>
          </a:prstGeom>
          <a:gradFill>
            <a:gsLst>
              <a:gs pos="100000">
                <a:schemeClr val="bg1"/>
              </a:gs>
              <a:gs pos="100000">
                <a:schemeClr val="accent6">
                  <a:lumMod val="20000"/>
                  <a:lumOff val="80000"/>
                </a:schemeClr>
              </a:gs>
              <a:gs pos="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4978" y="3085578"/>
            <a:ext cx="5181600" cy="533400"/>
          </a:xfrm>
        </p:spPr>
        <p:txBody>
          <a:bodyPr anchor="t">
            <a:normAutofit/>
          </a:bodyPr>
          <a:lstStyle>
            <a:lvl1pPr algn="l">
              <a:defRPr sz="2400" b="1" cap="none" baseline="0">
                <a:solidFill>
                  <a:schemeClr val="accent6"/>
                </a:solidFill>
              </a:defRPr>
            </a:lvl1pPr>
          </a:lstStyle>
          <a:p>
            <a:r>
              <a:rPr lang="en-US" smtClean="0"/>
              <a:t>Click to edit Master title style</a:t>
            </a:r>
            <a:endParaRPr lang="en-US" dirty="0"/>
          </a:p>
        </p:txBody>
      </p:sp>
      <p:cxnSp>
        <p:nvCxnSpPr>
          <p:cNvPr id="8" name="Straight Connector 7"/>
          <p:cNvCxnSpPr/>
          <p:nvPr/>
        </p:nvCxnSpPr>
        <p:spPr>
          <a:xfrm rot="5400000" flipH="1" flipV="1">
            <a:off x="1896269" y="3285332"/>
            <a:ext cx="384175" cy="1587"/>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089150" y="3092450"/>
            <a:ext cx="5214938" cy="1588"/>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pic>
        <p:nvPicPr>
          <p:cNvPr id="11" name="Picture 6" descr="mavenwavepartners.ai"/>
          <p:cNvPicPr>
            <a:picLocks noChangeAspect="1"/>
          </p:cNvPicPr>
          <p:nvPr/>
        </p:nvPicPr>
        <p:blipFill>
          <a:blip r:embed="rId2" cstate="print"/>
          <a:srcRect r="71"/>
          <a:stretch>
            <a:fillRect/>
          </a:stretch>
        </p:blipFill>
        <p:spPr bwMode="auto">
          <a:xfrm>
            <a:off x="304800" y="6019800"/>
            <a:ext cx="2133600" cy="762000"/>
          </a:xfrm>
          <a:prstGeom prst="rect">
            <a:avLst/>
          </a:prstGeom>
          <a:noFill/>
          <a:ln w="9525">
            <a:noFill/>
            <a:miter lim="800000"/>
            <a:headEnd/>
            <a:tailEnd/>
          </a:ln>
        </p:spPr>
      </p:pic>
      <p:sp>
        <p:nvSpPr>
          <p:cNvPr id="12" name="Rectangle 11"/>
          <p:cNvSpPr/>
          <p:nvPr/>
        </p:nvSpPr>
        <p:spPr>
          <a:xfrm>
            <a:off x="0" y="0"/>
            <a:ext cx="9144000" cy="228600"/>
          </a:xfrm>
          <a:prstGeom prst="rect">
            <a:avLst/>
          </a:prstGeom>
          <a:solidFill>
            <a:srgbClr val="5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p:nvSpPr>
        <p:spPr>
          <a:xfrm>
            <a:off x="3886200" y="6400800"/>
            <a:ext cx="6096000" cy="228600"/>
          </a:xfrm>
          <a:prstGeom prst="rect">
            <a:avLst/>
          </a:prstGeom>
        </p:spPr>
        <p:txBody>
          <a:bodyPr/>
          <a:lstStyle>
            <a:lvl1pPr>
              <a:defRPr sz="1100">
                <a:latin typeface="Franklin Gothic Book"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D8BBCE-EFDD-49B2-AA26-5EEA8F7AE9FF}" type="datetime1">
              <a:rPr kumimoji="0" lang="en-US" sz="1100" b="0" i="0" u="none" strike="noStrike" kern="1200" cap="none" spc="0" normalizeH="0" baseline="0" noProof="0" smtClean="0">
                <a:ln>
                  <a:noFill/>
                </a:ln>
                <a:solidFill>
                  <a:schemeClr val="accent6"/>
                </a:solidFill>
                <a:effectLst/>
                <a:uLnTx/>
                <a:uFillTx/>
                <a:latin typeface="Franklin Gothic Book"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4/6/12</a:t>
            </a:fld>
            <a:r>
              <a:rPr kumimoji="0" lang="en-US" sz="1100" b="0" i="0" u="none" strike="noStrike" kern="1200" cap="none" spc="0" normalizeH="0" baseline="0" noProof="0" dirty="0" smtClean="0">
                <a:ln>
                  <a:noFill/>
                </a:ln>
                <a:solidFill>
                  <a:schemeClr val="accent6"/>
                </a:solidFill>
                <a:effectLst/>
                <a:uLnTx/>
                <a:uFillTx/>
                <a:latin typeface="Franklin Gothic Book" pitchFamily="34" charset="0"/>
                <a:ea typeface="+mn-ea"/>
                <a:cs typeface="+mn-cs"/>
              </a:rPr>
              <a:t>   |   ©2009 Maven Wave Partners   |   Proprietary and Confidential </a:t>
            </a:r>
            <a:endParaRPr lang="en-US" sz="1100" dirty="0" smtClean="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accent6"/>
              </a:solidFill>
              <a:effectLst/>
              <a:uLnTx/>
              <a:uFillTx/>
              <a:latin typeface="Franklin Gothic Book" pitchFamily="34" charset="0"/>
              <a:ea typeface="+mn-ea"/>
              <a:cs typeface="+mn-cs"/>
            </a:endParaRPr>
          </a:p>
        </p:txBody>
      </p:sp>
      <p:sp>
        <p:nvSpPr>
          <p:cNvPr id="13" name="Rectangle 12"/>
          <p:cNvSpPr/>
          <p:nvPr userDrawn="1"/>
        </p:nvSpPr>
        <p:spPr>
          <a:xfrm flipV="1">
            <a:off x="0" y="6324600"/>
            <a:ext cx="9144000" cy="533400"/>
          </a:xfrm>
          <a:prstGeom prst="rect">
            <a:avLst/>
          </a:prstGeom>
          <a:gradFill>
            <a:gsLst>
              <a:gs pos="100000">
                <a:schemeClr val="bg1"/>
              </a:gs>
              <a:gs pos="100000">
                <a:schemeClr val="accent6">
                  <a:lumMod val="20000"/>
                  <a:lumOff val="80000"/>
                </a:schemeClr>
              </a:gs>
              <a:gs pos="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rot="5400000" flipH="1" flipV="1">
            <a:off x="1896269" y="3285332"/>
            <a:ext cx="384175" cy="1587"/>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2089150" y="3092450"/>
            <a:ext cx="5214938" cy="1588"/>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pic>
        <p:nvPicPr>
          <p:cNvPr id="17" name="Picture 6" descr="mavenwavepartners.ai"/>
          <p:cNvPicPr>
            <a:picLocks noChangeAspect="1"/>
          </p:cNvPicPr>
          <p:nvPr userDrawn="1"/>
        </p:nvPicPr>
        <p:blipFill>
          <a:blip r:embed="rId2" cstate="print"/>
          <a:srcRect r="71"/>
          <a:stretch>
            <a:fillRect/>
          </a:stretch>
        </p:blipFill>
        <p:spPr bwMode="auto">
          <a:xfrm>
            <a:off x="304800" y="6019800"/>
            <a:ext cx="2133600" cy="762000"/>
          </a:xfrm>
          <a:prstGeom prst="rect">
            <a:avLst/>
          </a:prstGeom>
          <a:noFill/>
          <a:ln w="9525">
            <a:noFill/>
            <a:miter lim="800000"/>
            <a:headEnd/>
            <a:tailEnd/>
          </a:ln>
        </p:spPr>
      </p:pic>
      <p:sp>
        <p:nvSpPr>
          <p:cNvPr id="18" name="Rectangle 17"/>
          <p:cNvSpPr/>
          <p:nvPr userDrawn="1"/>
        </p:nvSpPr>
        <p:spPr>
          <a:xfrm>
            <a:off x="0" y="0"/>
            <a:ext cx="9144000" cy="228600"/>
          </a:xfrm>
          <a:prstGeom prst="rect">
            <a:avLst/>
          </a:prstGeom>
          <a:solidFill>
            <a:srgbClr val="5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p:cNvSpPr txBox="1">
            <a:spLocks/>
          </p:cNvSpPr>
          <p:nvPr userDrawn="1"/>
        </p:nvSpPr>
        <p:spPr>
          <a:xfrm>
            <a:off x="3886200" y="6400800"/>
            <a:ext cx="6096000" cy="228600"/>
          </a:xfrm>
          <a:prstGeom prst="rect">
            <a:avLst/>
          </a:prstGeom>
        </p:spPr>
        <p:txBody>
          <a:bodyPr/>
          <a:lstStyle>
            <a:lvl1pPr>
              <a:defRPr sz="1100">
                <a:latin typeface="Franklin Gothic Book"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D8BBCE-EFDD-49B2-AA26-5EEA8F7AE9FF}" type="datetime1">
              <a:rPr kumimoji="0" lang="en-US" sz="1100" b="0" i="0" u="none" strike="noStrike" kern="1200" cap="none" spc="0" normalizeH="0" baseline="0" noProof="0" smtClean="0">
                <a:ln>
                  <a:noFill/>
                </a:ln>
                <a:solidFill>
                  <a:schemeClr val="accent6"/>
                </a:solidFill>
                <a:effectLst/>
                <a:uLnTx/>
                <a:uFillTx/>
                <a:latin typeface="Franklin Gothic Book"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4/6/12</a:t>
            </a:fld>
            <a:r>
              <a:rPr kumimoji="0" lang="en-US" sz="1100" b="0" i="0" u="none" strike="noStrike" kern="1200" cap="none" spc="0" normalizeH="0" baseline="0" noProof="0" dirty="0" smtClean="0">
                <a:ln>
                  <a:noFill/>
                </a:ln>
                <a:solidFill>
                  <a:schemeClr val="accent6"/>
                </a:solidFill>
                <a:effectLst/>
                <a:uLnTx/>
                <a:uFillTx/>
                <a:latin typeface="Franklin Gothic Book" pitchFamily="34" charset="0"/>
                <a:ea typeface="+mn-ea"/>
                <a:cs typeface="+mn-cs"/>
              </a:rPr>
              <a:t>   |   ©2009 Maven Wave Partners   |   Proprietary and Confidential </a:t>
            </a:r>
            <a:endParaRPr lang="en-US" sz="1100" dirty="0" smtClean="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accent6"/>
              </a:solidFill>
              <a:effectLst/>
              <a:uLnTx/>
              <a:uFillTx/>
              <a:latin typeface="Franklin Gothic Book" pitchFamily="34" charset="0"/>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7914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_Section Header">
    <p:spTree>
      <p:nvGrpSpPr>
        <p:cNvPr id="1" name=""/>
        <p:cNvGrpSpPr/>
        <p:nvPr/>
      </p:nvGrpSpPr>
      <p:grpSpPr>
        <a:xfrm>
          <a:off x="0" y="0"/>
          <a:ext cx="0" cy="0"/>
          <a:chOff x="0" y="0"/>
          <a:chExt cx="0" cy="0"/>
        </a:xfrm>
      </p:grpSpPr>
      <p:sp>
        <p:nvSpPr>
          <p:cNvPr id="10" name="Rectangle 9"/>
          <p:cNvSpPr/>
          <p:nvPr/>
        </p:nvSpPr>
        <p:spPr>
          <a:xfrm flipV="1">
            <a:off x="0" y="6324600"/>
            <a:ext cx="9144000" cy="533400"/>
          </a:xfrm>
          <a:prstGeom prst="rect">
            <a:avLst/>
          </a:prstGeom>
          <a:gradFill>
            <a:gsLst>
              <a:gs pos="100000">
                <a:schemeClr val="bg1"/>
              </a:gs>
              <a:gs pos="100000">
                <a:schemeClr val="accent6">
                  <a:lumMod val="20000"/>
                  <a:lumOff val="80000"/>
                </a:schemeClr>
              </a:gs>
              <a:gs pos="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4978" y="3085578"/>
            <a:ext cx="5181600" cy="533400"/>
          </a:xfrm>
        </p:spPr>
        <p:txBody>
          <a:bodyPr anchor="t">
            <a:normAutofit/>
          </a:bodyPr>
          <a:lstStyle>
            <a:lvl1pPr algn="l">
              <a:defRPr sz="2400" b="1" cap="none" baseline="0">
                <a:solidFill>
                  <a:schemeClr val="accent6"/>
                </a:solidFill>
              </a:defRPr>
            </a:lvl1pPr>
          </a:lstStyle>
          <a:p>
            <a:r>
              <a:rPr lang="en-US" smtClean="0"/>
              <a:t>Click to edit Master title style</a:t>
            </a:r>
            <a:endParaRPr lang="en-US" dirty="0"/>
          </a:p>
        </p:txBody>
      </p:sp>
      <p:cxnSp>
        <p:nvCxnSpPr>
          <p:cNvPr id="8" name="Straight Connector 7"/>
          <p:cNvCxnSpPr/>
          <p:nvPr/>
        </p:nvCxnSpPr>
        <p:spPr>
          <a:xfrm rot="5400000" flipH="1" flipV="1">
            <a:off x="1896269" y="3285332"/>
            <a:ext cx="384175" cy="1587"/>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089150" y="3092450"/>
            <a:ext cx="5214938" cy="1588"/>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pic>
        <p:nvPicPr>
          <p:cNvPr id="11" name="Picture 6" descr="mavenwavepartners.ai"/>
          <p:cNvPicPr>
            <a:picLocks noChangeAspect="1"/>
          </p:cNvPicPr>
          <p:nvPr/>
        </p:nvPicPr>
        <p:blipFill>
          <a:blip r:embed="rId2" cstate="print"/>
          <a:srcRect r="71"/>
          <a:stretch>
            <a:fillRect/>
          </a:stretch>
        </p:blipFill>
        <p:spPr bwMode="auto">
          <a:xfrm>
            <a:off x="304800" y="6019800"/>
            <a:ext cx="2133600" cy="762000"/>
          </a:xfrm>
          <a:prstGeom prst="rect">
            <a:avLst/>
          </a:prstGeom>
          <a:noFill/>
          <a:ln w="9525">
            <a:noFill/>
            <a:miter lim="800000"/>
            <a:headEnd/>
            <a:tailEnd/>
          </a:ln>
        </p:spPr>
      </p:pic>
      <p:sp>
        <p:nvSpPr>
          <p:cNvPr id="12" name="Rectangle 11"/>
          <p:cNvSpPr/>
          <p:nvPr/>
        </p:nvSpPr>
        <p:spPr>
          <a:xfrm>
            <a:off x="0" y="0"/>
            <a:ext cx="9144000" cy="228600"/>
          </a:xfrm>
          <a:prstGeom prst="rect">
            <a:avLst/>
          </a:prstGeom>
          <a:solidFill>
            <a:srgbClr val="5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p:nvSpPr>
        <p:spPr>
          <a:xfrm>
            <a:off x="3886200" y="6400800"/>
            <a:ext cx="6096000" cy="228600"/>
          </a:xfrm>
          <a:prstGeom prst="rect">
            <a:avLst/>
          </a:prstGeom>
        </p:spPr>
        <p:txBody>
          <a:bodyPr/>
          <a:lstStyle>
            <a:lvl1pPr>
              <a:defRPr sz="1100">
                <a:latin typeface="Franklin Gothic Book"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D8BBCE-EFDD-49B2-AA26-5EEA8F7AE9FF}" type="datetime1">
              <a:rPr kumimoji="0" lang="en-US" sz="1100" b="0" i="0" u="none" strike="noStrike" kern="1200" cap="none" spc="0" normalizeH="0" baseline="0" noProof="0" smtClean="0">
                <a:ln>
                  <a:noFill/>
                </a:ln>
                <a:solidFill>
                  <a:schemeClr val="accent6"/>
                </a:solidFill>
                <a:effectLst/>
                <a:uLnTx/>
                <a:uFillTx/>
                <a:latin typeface="Franklin Gothic Book"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4/6/12</a:t>
            </a:fld>
            <a:r>
              <a:rPr kumimoji="0" lang="en-US" sz="1100" b="0" i="0" u="none" strike="noStrike" kern="1200" cap="none" spc="0" normalizeH="0" baseline="0" noProof="0" dirty="0" smtClean="0">
                <a:ln>
                  <a:noFill/>
                </a:ln>
                <a:solidFill>
                  <a:schemeClr val="accent6"/>
                </a:solidFill>
                <a:effectLst/>
                <a:uLnTx/>
                <a:uFillTx/>
                <a:latin typeface="Franklin Gothic Book" pitchFamily="34" charset="0"/>
                <a:ea typeface="+mn-ea"/>
                <a:cs typeface="+mn-cs"/>
              </a:rPr>
              <a:t>   |   ©2009 Maven Wave Partners   |   Proprietary and Confidential </a:t>
            </a:r>
            <a:endParaRPr lang="en-US" sz="1100" dirty="0" smtClean="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accent6"/>
              </a:solidFill>
              <a:effectLst/>
              <a:uLnTx/>
              <a:uFillTx/>
              <a:latin typeface="Franklin Gothic Book" pitchFamily="34" charset="0"/>
              <a:ea typeface="+mn-ea"/>
              <a:cs typeface="+mn-cs"/>
            </a:endParaRPr>
          </a:p>
        </p:txBody>
      </p:sp>
      <p:sp>
        <p:nvSpPr>
          <p:cNvPr id="13" name="Rectangle 12"/>
          <p:cNvSpPr/>
          <p:nvPr userDrawn="1"/>
        </p:nvSpPr>
        <p:spPr>
          <a:xfrm flipV="1">
            <a:off x="0" y="6324600"/>
            <a:ext cx="9144000" cy="533400"/>
          </a:xfrm>
          <a:prstGeom prst="rect">
            <a:avLst/>
          </a:prstGeom>
          <a:gradFill>
            <a:gsLst>
              <a:gs pos="100000">
                <a:schemeClr val="bg1"/>
              </a:gs>
              <a:gs pos="100000">
                <a:schemeClr val="accent6">
                  <a:lumMod val="20000"/>
                  <a:lumOff val="80000"/>
                </a:schemeClr>
              </a:gs>
              <a:gs pos="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rot="5400000" flipH="1" flipV="1">
            <a:off x="1896269" y="3285332"/>
            <a:ext cx="384175" cy="1587"/>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2089150" y="3092450"/>
            <a:ext cx="5214938" cy="1588"/>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pic>
        <p:nvPicPr>
          <p:cNvPr id="17" name="Picture 6" descr="mavenwavepartners.ai"/>
          <p:cNvPicPr>
            <a:picLocks noChangeAspect="1"/>
          </p:cNvPicPr>
          <p:nvPr userDrawn="1"/>
        </p:nvPicPr>
        <p:blipFill>
          <a:blip r:embed="rId2" cstate="print"/>
          <a:srcRect r="71"/>
          <a:stretch>
            <a:fillRect/>
          </a:stretch>
        </p:blipFill>
        <p:spPr bwMode="auto">
          <a:xfrm>
            <a:off x="304800" y="6019800"/>
            <a:ext cx="2133600" cy="762000"/>
          </a:xfrm>
          <a:prstGeom prst="rect">
            <a:avLst/>
          </a:prstGeom>
          <a:noFill/>
          <a:ln w="9525">
            <a:noFill/>
            <a:miter lim="800000"/>
            <a:headEnd/>
            <a:tailEnd/>
          </a:ln>
        </p:spPr>
      </p:pic>
      <p:sp>
        <p:nvSpPr>
          <p:cNvPr id="18" name="Rectangle 17"/>
          <p:cNvSpPr/>
          <p:nvPr userDrawn="1"/>
        </p:nvSpPr>
        <p:spPr>
          <a:xfrm>
            <a:off x="0" y="0"/>
            <a:ext cx="9144000" cy="228600"/>
          </a:xfrm>
          <a:prstGeom prst="rect">
            <a:avLst/>
          </a:prstGeom>
          <a:solidFill>
            <a:srgbClr val="5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p:cNvSpPr txBox="1">
            <a:spLocks/>
          </p:cNvSpPr>
          <p:nvPr userDrawn="1"/>
        </p:nvSpPr>
        <p:spPr>
          <a:xfrm>
            <a:off x="3886200" y="6400800"/>
            <a:ext cx="6096000" cy="228600"/>
          </a:xfrm>
          <a:prstGeom prst="rect">
            <a:avLst/>
          </a:prstGeom>
        </p:spPr>
        <p:txBody>
          <a:bodyPr/>
          <a:lstStyle>
            <a:lvl1pPr>
              <a:defRPr sz="1100">
                <a:latin typeface="Franklin Gothic Book"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D8BBCE-EFDD-49B2-AA26-5EEA8F7AE9FF}" type="datetime1">
              <a:rPr kumimoji="0" lang="en-US" sz="1100" b="0" i="0" u="none" strike="noStrike" kern="1200" cap="none" spc="0" normalizeH="0" baseline="0" noProof="0" smtClean="0">
                <a:ln>
                  <a:noFill/>
                </a:ln>
                <a:solidFill>
                  <a:schemeClr val="accent6"/>
                </a:solidFill>
                <a:effectLst/>
                <a:uLnTx/>
                <a:uFillTx/>
                <a:latin typeface="Franklin Gothic Book"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4/6/12</a:t>
            </a:fld>
            <a:r>
              <a:rPr kumimoji="0" lang="en-US" sz="1100" b="0" i="0" u="none" strike="noStrike" kern="1200" cap="none" spc="0" normalizeH="0" baseline="0" noProof="0" dirty="0" smtClean="0">
                <a:ln>
                  <a:noFill/>
                </a:ln>
                <a:solidFill>
                  <a:schemeClr val="accent6"/>
                </a:solidFill>
                <a:effectLst/>
                <a:uLnTx/>
                <a:uFillTx/>
                <a:latin typeface="Franklin Gothic Book" pitchFamily="34" charset="0"/>
                <a:ea typeface="+mn-ea"/>
                <a:cs typeface="+mn-cs"/>
              </a:rPr>
              <a:t>   |   ©2009 Maven Wave Partners   |   Proprietary and Confidential </a:t>
            </a:r>
            <a:endParaRPr lang="en-US" sz="1100" dirty="0" smtClean="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accent6"/>
              </a:solidFill>
              <a:effectLst/>
              <a:uLnTx/>
              <a:uFillTx/>
              <a:latin typeface="Franklin Gothic Book" pitchFamily="34" charset="0"/>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4781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_Section Header">
    <p:spTree>
      <p:nvGrpSpPr>
        <p:cNvPr id="1" name=""/>
        <p:cNvGrpSpPr/>
        <p:nvPr/>
      </p:nvGrpSpPr>
      <p:grpSpPr>
        <a:xfrm>
          <a:off x="0" y="0"/>
          <a:ext cx="0" cy="0"/>
          <a:chOff x="0" y="0"/>
          <a:chExt cx="0" cy="0"/>
        </a:xfrm>
      </p:grpSpPr>
      <p:sp>
        <p:nvSpPr>
          <p:cNvPr id="10" name="Rectangle 9"/>
          <p:cNvSpPr/>
          <p:nvPr/>
        </p:nvSpPr>
        <p:spPr>
          <a:xfrm flipV="1">
            <a:off x="0" y="6324600"/>
            <a:ext cx="9144000" cy="533400"/>
          </a:xfrm>
          <a:prstGeom prst="rect">
            <a:avLst/>
          </a:prstGeom>
          <a:gradFill>
            <a:gsLst>
              <a:gs pos="100000">
                <a:schemeClr val="bg1"/>
              </a:gs>
              <a:gs pos="100000">
                <a:schemeClr val="accent6">
                  <a:lumMod val="20000"/>
                  <a:lumOff val="80000"/>
                </a:schemeClr>
              </a:gs>
              <a:gs pos="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4978" y="3085578"/>
            <a:ext cx="5181600" cy="533400"/>
          </a:xfrm>
        </p:spPr>
        <p:txBody>
          <a:bodyPr anchor="t">
            <a:normAutofit/>
          </a:bodyPr>
          <a:lstStyle>
            <a:lvl1pPr algn="l">
              <a:defRPr sz="2400" b="1" cap="none" baseline="0">
                <a:solidFill>
                  <a:schemeClr val="accent6"/>
                </a:solidFill>
              </a:defRPr>
            </a:lvl1pPr>
          </a:lstStyle>
          <a:p>
            <a:r>
              <a:rPr lang="en-US" smtClean="0"/>
              <a:t>Click to edit Master title style</a:t>
            </a:r>
            <a:endParaRPr lang="en-US" dirty="0"/>
          </a:p>
        </p:txBody>
      </p:sp>
      <p:cxnSp>
        <p:nvCxnSpPr>
          <p:cNvPr id="8" name="Straight Connector 7"/>
          <p:cNvCxnSpPr/>
          <p:nvPr/>
        </p:nvCxnSpPr>
        <p:spPr>
          <a:xfrm rot="5400000" flipH="1" flipV="1">
            <a:off x="1896269" y="3285332"/>
            <a:ext cx="384175" cy="1587"/>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089150" y="3092450"/>
            <a:ext cx="5214938" cy="1588"/>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pic>
        <p:nvPicPr>
          <p:cNvPr id="11" name="Picture 6" descr="mavenwavepartners.ai"/>
          <p:cNvPicPr>
            <a:picLocks noChangeAspect="1"/>
          </p:cNvPicPr>
          <p:nvPr/>
        </p:nvPicPr>
        <p:blipFill>
          <a:blip r:embed="rId2" cstate="print"/>
          <a:srcRect r="71"/>
          <a:stretch>
            <a:fillRect/>
          </a:stretch>
        </p:blipFill>
        <p:spPr bwMode="auto">
          <a:xfrm>
            <a:off x="304800" y="6019800"/>
            <a:ext cx="2133600" cy="762000"/>
          </a:xfrm>
          <a:prstGeom prst="rect">
            <a:avLst/>
          </a:prstGeom>
          <a:noFill/>
          <a:ln w="9525">
            <a:noFill/>
            <a:miter lim="800000"/>
            <a:headEnd/>
            <a:tailEnd/>
          </a:ln>
        </p:spPr>
      </p:pic>
      <p:sp>
        <p:nvSpPr>
          <p:cNvPr id="12" name="Rectangle 11"/>
          <p:cNvSpPr/>
          <p:nvPr/>
        </p:nvSpPr>
        <p:spPr>
          <a:xfrm>
            <a:off x="0" y="0"/>
            <a:ext cx="9144000" cy="228600"/>
          </a:xfrm>
          <a:prstGeom prst="rect">
            <a:avLst/>
          </a:prstGeom>
          <a:solidFill>
            <a:srgbClr val="5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p:nvSpPr>
        <p:spPr>
          <a:xfrm>
            <a:off x="3886200" y="6400800"/>
            <a:ext cx="6096000" cy="228600"/>
          </a:xfrm>
          <a:prstGeom prst="rect">
            <a:avLst/>
          </a:prstGeom>
        </p:spPr>
        <p:txBody>
          <a:bodyPr/>
          <a:lstStyle>
            <a:lvl1pPr>
              <a:defRPr sz="1100">
                <a:latin typeface="Franklin Gothic Book"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D8BBCE-EFDD-49B2-AA26-5EEA8F7AE9FF}" type="datetime1">
              <a:rPr kumimoji="0" lang="en-US" sz="1100" b="0" i="0" u="none" strike="noStrike" kern="1200" cap="none" spc="0" normalizeH="0" baseline="0" noProof="0" smtClean="0">
                <a:ln>
                  <a:noFill/>
                </a:ln>
                <a:solidFill>
                  <a:schemeClr val="accent6"/>
                </a:solidFill>
                <a:effectLst/>
                <a:uLnTx/>
                <a:uFillTx/>
                <a:latin typeface="Franklin Gothic Book"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4/6/12</a:t>
            </a:fld>
            <a:r>
              <a:rPr kumimoji="0" lang="en-US" sz="1100" b="0" i="0" u="none" strike="noStrike" kern="1200" cap="none" spc="0" normalizeH="0" baseline="0" noProof="0" dirty="0" smtClean="0">
                <a:ln>
                  <a:noFill/>
                </a:ln>
                <a:solidFill>
                  <a:schemeClr val="accent6"/>
                </a:solidFill>
                <a:effectLst/>
                <a:uLnTx/>
                <a:uFillTx/>
                <a:latin typeface="Franklin Gothic Book" pitchFamily="34" charset="0"/>
                <a:ea typeface="+mn-ea"/>
                <a:cs typeface="+mn-cs"/>
              </a:rPr>
              <a:t>   |   ©2009 Maven Wave Partners   |   Proprietary and Confidential </a:t>
            </a:r>
            <a:endParaRPr lang="en-US" sz="1100" dirty="0" smtClean="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accent6"/>
              </a:solidFill>
              <a:effectLst/>
              <a:uLnTx/>
              <a:uFillTx/>
              <a:latin typeface="Franklin Gothic Book" pitchFamily="34" charset="0"/>
              <a:ea typeface="+mn-ea"/>
              <a:cs typeface="+mn-cs"/>
            </a:endParaRPr>
          </a:p>
        </p:txBody>
      </p:sp>
      <p:sp>
        <p:nvSpPr>
          <p:cNvPr id="13" name="Rectangle 12"/>
          <p:cNvSpPr/>
          <p:nvPr userDrawn="1"/>
        </p:nvSpPr>
        <p:spPr>
          <a:xfrm flipV="1">
            <a:off x="0" y="6324600"/>
            <a:ext cx="9144000" cy="533400"/>
          </a:xfrm>
          <a:prstGeom prst="rect">
            <a:avLst/>
          </a:prstGeom>
          <a:gradFill>
            <a:gsLst>
              <a:gs pos="100000">
                <a:schemeClr val="bg1"/>
              </a:gs>
              <a:gs pos="100000">
                <a:schemeClr val="accent6">
                  <a:lumMod val="20000"/>
                  <a:lumOff val="80000"/>
                </a:schemeClr>
              </a:gs>
              <a:gs pos="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rot="5400000" flipH="1" flipV="1">
            <a:off x="1896269" y="3285332"/>
            <a:ext cx="384175" cy="1587"/>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2089150" y="3092450"/>
            <a:ext cx="5214938" cy="1588"/>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pic>
        <p:nvPicPr>
          <p:cNvPr id="17" name="Picture 6" descr="mavenwavepartners.ai"/>
          <p:cNvPicPr>
            <a:picLocks noChangeAspect="1"/>
          </p:cNvPicPr>
          <p:nvPr userDrawn="1"/>
        </p:nvPicPr>
        <p:blipFill>
          <a:blip r:embed="rId2" cstate="print"/>
          <a:srcRect r="71"/>
          <a:stretch>
            <a:fillRect/>
          </a:stretch>
        </p:blipFill>
        <p:spPr bwMode="auto">
          <a:xfrm>
            <a:off x="304800" y="6019800"/>
            <a:ext cx="2133600" cy="762000"/>
          </a:xfrm>
          <a:prstGeom prst="rect">
            <a:avLst/>
          </a:prstGeom>
          <a:noFill/>
          <a:ln w="9525">
            <a:noFill/>
            <a:miter lim="800000"/>
            <a:headEnd/>
            <a:tailEnd/>
          </a:ln>
        </p:spPr>
      </p:pic>
      <p:sp>
        <p:nvSpPr>
          <p:cNvPr id="18" name="Rectangle 17"/>
          <p:cNvSpPr/>
          <p:nvPr userDrawn="1"/>
        </p:nvSpPr>
        <p:spPr>
          <a:xfrm>
            <a:off x="0" y="0"/>
            <a:ext cx="9144000" cy="228600"/>
          </a:xfrm>
          <a:prstGeom prst="rect">
            <a:avLst/>
          </a:prstGeom>
          <a:solidFill>
            <a:srgbClr val="5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p:cNvSpPr txBox="1">
            <a:spLocks/>
          </p:cNvSpPr>
          <p:nvPr userDrawn="1"/>
        </p:nvSpPr>
        <p:spPr>
          <a:xfrm>
            <a:off x="3886200" y="6400800"/>
            <a:ext cx="6096000" cy="228600"/>
          </a:xfrm>
          <a:prstGeom prst="rect">
            <a:avLst/>
          </a:prstGeom>
        </p:spPr>
        <p:txBody>
          <a:bodyPr/>
          <a:lstStyle>
            <a:lvl1pPr>
              <a:defRPr sz="1100">
                <a:latin typeface="Franklin Gothic Book"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D8BBCE-EFDD-49B2-AA26-5EEA8F7AE9FF}" type="datetime1">
              <a:rPr kumimoji="0" lang="en-US" sz="1100" b="0" i="0" u="none" strike="noStrike" kern="1200" cap="none" spc="0" normalizeH="0" baseline="0" noProof="0" smtClean="0">
                <a:ln>
                  <a:noFill/>
                </a:ln>
                <a:solidFill>
                  <a:schemeClr val="accent6"/>
                </a:solidFill>
                <a:effectLst/>
                <a:uLnTx/>
                <a:uFillTx/>
                <a:latin typeface="Franklin Gothic Book"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4/6/12</a:t>
            </a:fld>
            <a:r>
              <a:rPr kumimoji="0" lang="en-US" sz="1100" b="0" i="0" u="none" strike="noStrike" kern="1200" cap="none" spc="0" normalizeH="0" baseline="0" noProof="0" dirty="0" smtClean="0">
                <a:ln>
                  <a:noFill/>
                </a:ln>
                <a:solidFill>
                  <a:schemeClr val="accent6"/>
                </a:solidFill>
                <a:effectLst/>
                <a:uLnTx/>
                <a:uFillTx/>
                <a:latin typeface="Franklin Gothic Book" pitchFamily="34" charset="0"/>
                <a:ea typeface="+mn-ea"/>
                <a:cs typeface="+mn-cs"/>
              </a:rPr>
              <a:t>   |   ©2009 Maven Wave Partners   |   Proprietary and Confidential </a:t>
            </a:r>
            <a:endParaRPr lang="en-US" sz="1100" dirty="0" smtClean="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accent6"/>
              </a:solidFill>
              <a:effectLst/>
              <a:uLnTx/>
              <a:uFillTx/>
              <a:latin typeface="Franklin Gothic Book" pitchFamily="34" charset="0"/>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29195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4_Section Header">
    <p:spTree>
      <p:nvGrpSpPr>
        <p:cNvPr id="1" name=""/>
        <p:cNvGrpSpPr/>
        <p:nvPr/>
      </p:nvGrpSpPr>
      <p:grpSpPr>
        <a:xfrm>
          <a:off x="0" y="0"/>
          <a:ext cx="0" cy="0"/>
          <a:chOff x="0" y="0"/>
          <a:chExt cx="0" cy="0"/>
        </a:xfrm>
      </p:grpSpPr>
      <p:sp>
        <p:nvSpPr>
          <p:cNvPr id="10" name="Rectangle 9"/>
          <p:cNvSpPr/>
          <p:nvPr userDrawn="1"/>
        </p:nvSpPr>
        <p:spPr>
          <a:xfrm flipV="1">
            <a:off x="0" y="6324600"/>
            <a:ext cx="9144000" cy="533400"/>
          </a:xfrm>
          <a:prstGeom prst="rect">
            <a:avLst/>
          </a:prstGeom>
          <a:gradFill>
            <a:gsLst>
              <a:gs pos="100000">
                <a:schemeClr val="bg1"/>
              </a:gs>
              <a:gs pos="100000">
                <a:schemeClr val="accent6">
                  <a:lumMod val="20000"/>
                  <a:lumOff val="80000"/>
                </a:schemeClr>
              </a:gs>
              <a:gs pos="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4978" y="3085578"/>
            <a:ext cx="5181600" cy="533400"/>
          </a:xfrm>
        </p:spPr>
        <p:txBody>
          <a:bodyPr anchor="t">
            <a:normAutofit/>
          </a:bodyPr>
          <a:lstStyle>
            <a:lvl1pPr algn="l">
              <a:defRPr sz="2400" b="1" cap="none" baseline="0">
                <a:solidFill>
                  <a:schemeClr val="accent6"/>
                </a:solidFill>
              </a:defRPr>
            </a:lvl1pPr>
          </a:lstStyle>
          <a:p>
            <a:r>
              <a:rPr lang="en-US" smtClean="0"/>
              <a:t>Click to edit Master title style</a:t>
            </a:r>
            <a:endParaRPr lang="en-US" dirty="0"/>
          </a:p>
        </p:txBody>
      </p:sp>
      <p:cxnSp>
        <p:nvCxnSpPr>
          <p:cNvPr id="8" name="Straight Connector 7"/>
          <p:cNvCxnSpPr/>
          <p:nvPr userDrawn="1"/>
        </p:nvCxnSpPr>
        <p:spPr>
          <a:xfrm rot="5400000" flipH="1" flipV="1">
            <a:off x="1896269" y="3285332"/>
            <a:ext cx="384175" cy="1587"/>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089150" y="3092450"/>
            <a:ext cx="5214938" cy="1588"/>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pic>
        <p:nvPicPr>
          <p:cNvPr id="11" name="Picture 6" descr="mavenwavepartners.ai"/>
          <p:cNvPicPr>
            <a:picLocks noChangeAspect="1"/>
          </p:cNvPicPr>
          <p:nvPr userDrawn="1"/>
        </p:nvPicPr>
        <p:blipFill>
          <a:blip r:embed="rId2" cstate="print"/>
          <a:srcRect r="71"/>
          <a:stretch>
            <a:fillRect/>
          </a:stretch>
        </p:blipFill>
        <p:spPr bwMode="auto">
          <a:xfrm>
            <a:off x="304800" y="6019800"/>
            <a:ext cx="2133600" cy="762000"/>
          </a:xfrm>
          <a:prstGeom prst="rect">
            <a:avLst/>
          </a:prstGeom>
          <a:noFill/>
          <a:ln w="9525">
            <a:noFill/>
            <a:miter lim="800000"/>
            <a:headEnd/>
            <a:tailEnd/>
          </a:ln>
        </p:spPr>
      </p:pic>
      <p:sp>
        <p:nvSpPr>
          <p:cNvPr id="12" name="Rectangle 11"/>
          <p:cNvSpPr/>
          <p:nvPr userDrawn="1"/>
        </p:nvSpPr>
        <p:spPr>
          <a:xfrm>
            <a:off x="0" y="0"/>
            <a:ext cx="9144000" cy="228600"/>
          </a:xfrm>
          <a:prstGeom prst="rect">
            <a:avLst/>
          </a:prstGeom>
          <a:solidFill>
            <a:srgbClr val="5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3886200" y="6400800"/>
            <a:ext cx="6096000" cy="228600"/>
          </a:xfrm>
          <a:prstGeom prst="rect">
            <a:avLst/>
          </a:prstGeom>
        </p:spPr>
        <p:txBody>
          <a:bodyPr/>
          <a:lstStyle>
            <a:lvl1pPr>
              <a:defRPr sz="1100">
                <a:latin typeface="Franklin Gothic Book"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D8BBCE-EFDD-49B2-AA26-5EEA8F7AE9FF}" type="datetime1">
              <a:rPr kumimoji="0" lang="en-US" sz="1100" b="0" i="0" u="none" strike="noStrike" kern="1200" cap="none" spc="0" normalizeH="0" baseline="0" noProof="0" smtClean="0">
                <a:ln>
                  <a:noFill/>
                </a:ln>
                <a:solidFill>
                  <a:schemeClr val="accent6"/>
                </a:solidFill>
                <a:effectLst/>
                <a:uLnTx/>
                <a:uFillTx/>
                <a:latin typeface="Franklin Gothic Book"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4/6/12</a:t>
            </a:fld>
            <a:r>
              <a:rPr kumimoji="0" lang="en-US" sz="1100" b="0" i="0" u="none" strike="noStrike" kern="1200" cap="none" spc="0" normalizeH="0" baseline="0" noProof="0" dirty="0" smtClean="0">
                <a:ln>
                  <a:noFill/>
                </a:ln>
                <a:solidFill>
                  <a:schemeClr val="accent6"/>
                </a:solidFill>
                <a:effectLst/>
                <a:uLnTx/>
                <a:uFillTx/>
                <a:latin typeface="Franklin Gothic Book" pitchFamily="34" charset="0"/>
                <a:ea typeface="+mn-ea"/>
                <a:cs typeface="+mn-cs"/>
              </a:rPr>
              <a:t>   |   ©2009 Maven Wave Partners   |   Proprietary and Confidential </a:t>
            </a:r>
            <a:endParaRPr lang="en-US" sz="1100" dirty="0" smtClean="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accent6"/>
              </a:solidFill>
              <a:effectLst/>
              <a:uLnTx/>
              <a:uFillTx/>
              <a:latin typeface="Franklin Gothic Book" pitchFamily="34" charset="0"/>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1458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5_Section Header">
    <p:spTree>
      <p:nvGrpSpPr>
        <p:cNvPr id="1" name=""/>
        <p:cNvGrpSpPr/>
        <p:nvPr/>
      </p:nvGrpSpPr>
      <p:grpSpPr>
        <a:xfrm>
          <a:off x="0" y="0"/>
          <a:ext cx="0" cy="0"/>
          <a:chOff x="0" y="0"/>
          <a:chExt cx="0" cy="0"/>
        </a:xfrm>
      </p:grpSpPr>
      <p:sp>
        <p:nvSpPr>
          <p:cNvPr id="10" name="Rectangle 9"/>
          <p:cNvSpPr/>
          <p:nvPr userDrawn="1"/>
        </p:nvSpPr>
        <p:spPr>
          <a:xfrm flipV="1">
            <a:off x="0" y="6324600"/>
            <a:ext cx="9144000" cy="533400"/>
          </a:xfrm>
          <a:prstGeom prst="rect">
            <a:avLst/>
          </a:prstGeom>
          <a:gradFill>
            <a:gsLst>
              <a:gs pos="100000">
                <a:schemeClr val="bg1"/>
              </a:gs>
              <a:gs pos="100000">
                <a:schemeClr val="accent6">
                  <a:lumMod val="20000"/>
                  <a:lumOff val="80000"/>
                </a:schemeClr>
              </a:gs>
              <a:gs pos="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4978" y="3085578"/>
            <a:ext cx="5181600" cy="533400"/>
          </a:xfrm>
        </p:spPr>
        <p:txBody>
          <a:bodyPr anchor="t">
            <a:normAutofit/>
          </a:bodyPr>
          <a:lstStyle>
            <a:lvl1pPr algn="l">
              <a:defRPr sz="2400" b="1" cap="none" baseline="0">
                <a:solidFill>
                  <a:schemeClr val="accent6"/>
                </a:solidFill>
              </a:defRPr>
            </a:lvl1pPr>
          </a:lstStyle>
          <a:p>
            <a:r>
              <a:rPr lang="en-US" smtClean="0"/>
              <a:t>Click to edit Master title style</a:t>
            </a:r>
            <a:endParaRPr lang="en-US" dirty="0"/>
          </a:p>
        </p:txBody>
      </p:sp>
      <p:cxnSp>
        <p:nvCxnSpPr>
          <p:cNvPr id="8" name="Straight Connector 7"/>
          <p:cNvCxnSpPr/>
          <p:nvPr userDrawn="1"/>
        </p:nvCxnSpPr>
        <p:spPr>
          <a:xfrm rot="5400000" flipH="1" flipV="1">
            <a:off x="1896269" y="3285332"/>
            <a:ext cx="384175" cy="1587"/>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089150" y="3092450"/>
            <a:ext cx="5214938" cy="1588"/>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pic>
        <p:nvPicPr>
          <p:cNvPr id="11" name="Picture 6" descr="mavenwavepartners.ai"/>
          <p:cNvPicPr>
            <a:picLocks noChangeAspect="1"/>
          </p:cNvPicPr>
          <p:nvPr userDrawn="1"/>
        </p:nvPicPr>
        <p:blipFill>
          <a:blip r:embed="rId2" cstate="print"/>
          <a:srcRect r="71"/>
          <a:stretch>
            <a:fillRect/>
          </a:stretch>
        </p:blipFill>
        <p:spPr bwMode="auto">
          <a:xfrm>
            <a:off x="304800" y="6019800"/>
            <a:ext cx="2133600" cy="762000"/>
          </a:xfrm>
          <a:prstGeom prst="rect">
            <a:avLst/>
          </a:prstGeom>
          <a:noFill/>
          <a:ln w="9525">
            <a:noFill/>
            <a:miter lim="800000"/>
            <a:headEnd/>
            <a:tailEnd/>
          </a:ln>
        </p:spPr>
      </p:pic>
      <p:sp>
        <p:nvSpPr>
          <p:cNvPr id="12" name="Rectangle 11"/>
          <p:cNvSpPr/>
          <p:nvPr userDrawn="1"/>
        </p:nvSpPr>
        <p:spPr>
          <a:xfrm>
            <a:off x="0" y="0"/>
            <a:ext cx="9144000" cy="228600"/>
          </a:xfrm>
          <a:prstGeom prst="rect">
            <a:avLst/>
          </a:prstGeom>
          <a:solidFill>
            <a:srgbClr val="5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3886200" y="6400800"/>
            <a:ext cx="6096000" cy="228600"/>
          </a:xfrm>
          <a:prstGeom prst="rect">
            <a:avLst/>
          </a:prstGeom>
        </p:spPr>
        <p:txBody>
          <a:bodyPr/>
          <a:lstStyle>
            <a:lvl1pPr>
              <a:defRPr sz="1100">
                <a:latin typeface="Franklin Gothic Book"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D8BBCE-EFDD-49B2-AA26-5EEA8F7AE9FF}" type="datetime1">
              <a:rPr kumimoji="0" lang="en-US" sz="1100" b="0" i="0" u="none" strike="noStrike" kern="1200" cap="none" spc="0" normalizeH="0" baseline="0" noProof="0" smtClean="0">
                <a:ln>
                  <a:noFill/>
                </a:ln>
                <a:solidFill>
                  <a:schemeClr val="accent6"/>
                </a:solidFill>
                <a:effectLst/>
                <a:uLnTx/>
                <a:uFillTx/>
                <a:latin typeface="Franklin Gothic Book"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4/6/12</a:t>
            </a:fld>
            <a:r>
              <a:rPr kumimoji="0" lang="en-US" sz="1100" b="0" i="0" u="none" strike="noStrike" kern="1200" cap="none" spc="0" normalizeH="0" baseline="0" noProof="0" dirty="0" smtClean="0">
                <a:ln>
                  <a:noFill/>
                </a:ln>
                <a:solidFill>
                  <a:schemeClr val="accent6"/>
                </a:solidFill>
                <a:effectLst/>
                <a:uLnTx/>
                <a:uFillTx/>
                <a:latin typeface="Franklin Gothic Book" pitchFamily="34" charset="0"/>
                <a:ea typeface="+mn-ea"/>
                <a:cs typeface="+mn-cs"/>
              </a:rPr>
              <a:t>   |   ©2009 Maven Wave Partners   |   Proprietary and Confidential </a:t>
            </a:r>
            <a:endParaRPr lang="en-US" sz="1100" dirty="0" smtClean="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accent6"/>
              </a:solidFill>
              <a:effectLst/>
              <a:uLnTx/>
              <a:uFillTx/>
              <a:latin typeface="Franklin Gothic Book" pitchFamily="34" charset="0"/>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96909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6_Section Header">
    <p:spTree>
      <p:nvGrpSpPr>
        <p:cNvPr id="1" name=""/>
        <p:cNvGrpSpPr/>
        <p:nvPr/>
      </p:nvGrpSpPr>
      <p:grpSpPr>
        <a:xfrm>
          <a:off x="0" y="0"/>
          <a:ext cx="0" cy="0"/>
          <a:chOff x="0" y="0"/>
          <a:chExt cx="0" cy="0"/>
        </a:xfrm>
      </p:grpSpPr>
      <p:sp>
        <p:nvSpPr>
          <p:cNvPr id="10" name="Rectangle 9"/>
          <p:cNvSpPr/>
          <p:nvPr userDrawn="1"/>
        </p:nvSpPr>
        <p:spPr>
          <a:xfrm flipV="1">
            <a:off x="0" y="6324600"/>
            <a:ext cx="9144000" cy="533400"/>
          </a:xfrm>
          <a:prstGeom prst="rect">
            <a:avLst/>
          </a:prstGeom>
          <a:gradFill>
            <a:gsLst>
              <a:gs pos="100000">
                <a:schemeClr val="bg1"/>
              </a:gs>
              <a:gs pos="100000">
                <a:schemeClr val="accent6">
                  <a:lumMod val="20000"/>
                  <a:lumOff val="80000"/>
                </a:schemeClr>
              </a:gs>
              <a:gs pos="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4978" y="3085578"/>
            <a:ext cx="5181600" cy="533400"/>
          </a:xfrm>
        </p:spPr>
        <p:txBody>
          <a:bodyPr anchor="t">
            <a:normAutofit/>
          </a:bodyPr>
          <a:lstStyle>
            <a:lvl1pPr algn="l">
              <a:defRPr sz="2400" b="1" cap="none" baseline="0">
                <a:solidFill>
                  <a:schemeClr val="accent6"/>
                </a:solidFill>
              </a:defRPr>
            </a:lvl1pPr>
          </a:lstStyle>
          <a:p>
            <a:r>
              <a:rPr lang="en-US" smtClean="0"/>
              <a:t>Click to edit Master title style</a:t>
            </a:r>
            <a:endParaRPr lang="en-US" dirty="0"/>
          </a:p>
        </p:txBody>
      </p:sp>
      <p:cxnSp>
        <p:nvCxnSpPr>
          <p:cNvPr id="8" name="Straight Connector 7"/>
          <p:cNvCxnSpPr/>
          <p:nvPr userDrawn="1"/>
        </p:nvCxnSpPr>
        <p:spPr>
          <a:xfrm rot="5400000" flipH="1" flipV="1">
            <a:off x="1896269" y="3285332"/>
            <a:ext cx="384175" cy="1587"/>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089150" y="3092450"/>
            <a:ext cx="5214938" cy="1588"/>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pic>
        <p:nvPicPr>
          <p:cNvPr id="11" name="Picture 6" descr="mavenwavepartners.ai"/>
          <p:cNvPicPr>
            <a:picLocks noChangeAspect="1"/>
          </p:cNvPicPr>
          <p:nvPr userDrawn="1"/>
        </p:nvPicPr>
        <p:blipFill>
          <a:blip r:embed="rId2" cstate="print"/>
          <a:srcRect r="71"/>
          <a:stretch>
            <a:fillRect/>
          </a:stretch>
        </p:blipFill>
        <p:spPr bwMode="auto">
          <a:xfrm>
            <a:off x="304800" y="6019800"/>
            <a:ext cx="2133600" cy="762000"/>
          </a:xfrm>
          <a:prstGeom prst="rect">
            <a:avLst/>
          </a:prstGeom>
          <a:noFill/>
          <a:ln w="9525">
            <a:noFill/>
            <a:miter lim="800000"/>
            <a:headEnd/>
            <a:tailEnd/>
          </a:ln>
        </p:spPr>
      </p:pic>
      <p:sp>
        <p:nvSpPr>
          <p:cNvPr id="12" name="Rectangle 11"/>
          <p:cNvSpPr/>
          <p:nvPr userDrawn="1"/>
        </p:nvSpPr>
        <p:spPr>
          <a:xfrm>
            <a:off x="0" y="0"/>
            <a:ext cx="9144000" cy="228600"/>
          </a:xfrm>
          <a:prstGeom prst="rect">
            <a:avLst/>
          </a:prstGeom>
          <a:solidFill>
            <a:srgbClr val="5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3886200" y="6400800"/>
            <a:ext cx="6096000" cy="228600"/>
          </a:xfrm>
          <a:prstGeom prst="rect">
            <a:avLst/>
          </a:prstGeom>
        </p:spPr>
        <p:txBody>
          <a:bodyPr/>
          <a:lstStyle>
            <a:lvl1pPr>
              <a:defRPr sz="1100">
                <a:latin typeface="Franklin Gothic Book"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D8BBCE-EFDD-49B2-AA26-5EEA8F7AE9FF}" type="datetime1">
              <a:rPr kumimoji="0" lang="en-US" sz="1100" b="0" i="0" u="none" strike="noStrike" kern="1200" cap="none" spc="0" normalizeH="0" baseline="0" noProof="0" smtClean="0">
                <a:ln>
                  <a:noFill/>
                </a:ln>
                <a:solidFill>
                  <a:schemeClr val="accent6"/>
                </a:solidFill>
                <a:effectLst/>
                <a:uLnTx/>
                <a:uFillTx/>
                <a:latin typeface="Franklin Gothic Book"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4/6/12</a:t>
            </a:fld>
            <a:r>
              <a:rPr kumimoji="0" lang="en-US" sz="1100" b="0" i="0" u="none" strike="noStrike" kern="1200" cap="none" spc="0" normalizeH="0" baseline="0" noProof="0" dirty="0" smtClean="0">
                <a:ln>
                  <a:noFill/>
                </a:ln>
                <a:solidFill>
                  <a:schemeClr val="accent6"/>
                </a:solidFill>
                <a:effectLst/>
                <a:uLnTx/>
                <a:uFillTx/>
                <a:latin typeface="Franklin Gothic Book" pitchFamily="34" charset="0"/>
                <a:ea typeface="+mn-ea"/>
                <a:cs typeface="+mn-cs"/>
              </a:rPr>
              <a:t>   |   ©2009 Maven Wave Partners   |   Proprietary and Confidential </a:t>
            </a:r>
            <a:endParaRPr lang="en-US" sz="1100" dirty="0" smtClean="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accent6"/>
              </a:solidFill>
              <a:effectLst/>
              <a:uLnTx/>
              <a:uFillTx/>
              <a:latin typeface="Franklin Gothic Book" pitchFamily="34" charset="0"/>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81787995"/>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371600" y="6356350"/>
            <a:ext cx="1752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E0300D4-15C3-C54C-8009-20E08CFA7636}" type="datetime1">
              <a:rPr lang="en-US"/>
              <a:pPr/>
              <a:t>4/6/12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4E6766-D756-E740-8B08-D1A48DD86E3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371600" y="6356350"/>
            <a:ext cx="1752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0F0ACBB-507D-FF41-A99F-61C888CE154F}" type="datetime1">
              <a:rPr lang="en-US"/>
              <a:pPr/>
              <a:t>4/6/12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9B3E4DA-F0F1-A84E-9D58-AAC62ECA601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371600" y="6356350"/>
            <a:ext cx="1752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839C480-5861-FC4F-89DF-DC5B4725475A}" type="datetime1">
              <a:rPr lang="en-US"/>
              <a:pPr/>
              <a:t>4/6/12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18D294E-F407-F143-9323-E60EB0272AF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71600" y="6356350"/>
            <a:ext cx="1752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57F8EC7-7F3F-A440-B060-9D667321985B}" type="datetime1">
              <a:rPr lang="en-US"/>
              <a:pPr/>
              <a:t>4/6/12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57A1F0C-79AA-0949-8B62-49E503B1699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371600" y="6356350"/>
            <a:ext cx="1752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02CB8A6D-9192-094E-A9E1-41DC3D6AA3C4}" type="datetime1">
              <a:rPr lang="en-US"/>
              <a:pPr/>
              <a:t>4/6/12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9FD9CD7-444A-C148-A72D-D2C3536651E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371600" y="6356350"/>
            <a:ext cx="1752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A59DA38-7C68-8642-B7D4-30B7752BFD2A}" type="datetime1">
              <a:rPr lang="en-US"/>
              <a:pPr/>
              <a:t>4/6/12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E5EA5DA-027E-3545-9D86-C68E829E312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theme" Target="../theme/theme3.xml"/><Relationship Id="rId19" Type="http://schemas.openxmlformats.org/officeDocument/2006/relationships/image" Target="../media/image5.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696200" y="6356350"/>
            <a:ext cx="1371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charset="0"/>
              </a:defRPr>
            </a:lvl1pPr>
          </a:lstStyle>
          <a:p>
            <a:fld id="{5C8000FC-4911-B64B-83E8-69E5E96CB1D2}" type="slidenum">
              <a:rPr lang="en-US"/>
              <a:pPr/>
              <a:t>‹#›</a:t>
            </a:fld>
            <a:endParaRPr lang="en-US"/>
          </a:p>
        </p:txBody>
      </p:sp>
      <p:pic>
        <p:nvPicPr>
          <p:cNvPr id="5" name="Picture 4" descr="duraspace_logo_1in.png"/>
          <p:cNvPicPr>
            <a:picLocks noChangeAspect="1"/>
          </p:cNvPicPr>
          <p:nvPr userDrawn="1"/>
        </p:nvPicPr>
        <p:blipFill>
          <a:blip r:embed="rId13"/>
          <a:stretch>
            <a:fillRect/>
          </a:stretch>
        </p:blipFill>
        <p:spPr>
          <a:xfrm>
            <a:off x="0" y="6394704"/>
            <a:ext cx="2438400" cy="463296"/>
          </a:xfrm>
          <a:prstGeom prst="rect">
            <a:avLst/>
          </a:prstGeom>
        </p:spPr>
      </p:pic>
      <p:pic>
        <p:nvPicPr>
          <p:cNvPr id="7" name="Picture 6" descr="duracloud_logo_7in.png"/>
          <p:cNvPicPr>
            <a:picLocks noChangeAspect="1"/>
          </p:cNvPicPr>
          <p:nvPr userDrawn="1"/>
        </p:nvPicPr>
        <p:blipFill>
          <a:blip r:embed="rId14"/>
          <a:stretch>
            <a:fillRect/>
          </a:stretch>
        </p:blipFill>
        <p:spPr>
          <a:xfrm>
            <a:off x="7315200" y="6218791"/>
            <a:ext cx="1828800" cy="639209"/>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15950"/>
            <a:ext cx="8229600" cy="6921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en-US"/>
              <a:t>Click to edit Page Title</a:t>
            </a:r>
          </a:p>
        </p:txBody>
      </p:sp>
      <p:sp>
        <p:nvSpPr>
          <p:cNvPr id="1027" name="Text Placeholder 2"/>
          <p:cNvSpPr>
            <a:spLocks noGrp="1"/>
          </p:cNvSpPr>
          <p:nvPr>
            <p:ph type="body" idx="1"/>
          </p:nvPr>
        </p:nvSpPr>
        <p:spPr bwMode="auto">
          <a:xfrm>
            <a:off x="457200" y="1673225"/>
            <a:ext cx="8229600" cy="3886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fontAlgn="base" hangingPunct="1">
        <a:spcBef>
          <a:spcPct val="0"/>
        </a:spcBef>
        <a:spcAft>
          <a:spcPct val="0"/>
        </a:spcAft>
        <a:defRPr sz="28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15950"/>
            <a:ext cx="8229600" cy="6921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Page Title</a:t>
            </a:r>
          </a:p>
        </p:txBody>
      </p:sp>
      <p:sp>
        <p:nvSpPr>
          <p:cNvPr id="1027" name="Text Placeholder 2"/>
          <p:cNvSpPr>
            <a:spLocks noGrp="1"/>
          </p:cNvSpPr>
          <p:nvPr>
            <p:ph type="body" idx="1"/>
          </p:nvPr>
        </p:nvSpPr>
        <p:spPr bwMode="auto">
          <a:xfrm>
            <a:off x="457200" y="1673225"/>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6" name="Straight Connector 5"/>
          <p:cNvCxnSpPr/>
          <p:nvPr/>
        </p:nvCxnSpPr>
        <p:spPr>
          <a:xfrm>
            <a:off x="1737736" y="6656649"/>
            <a:ext cx="6949064" cy="0"/>
          </a:xfrm>
          <a:prstGeom prst="line">
            <a:avLst/>
          </a:prstGeom>
          <a:ln>
            <a:solidFill>
              <a:srgbClr val="3C1B66"/>
            </a:solidFill>
          </a:ln>
        </p:spPr>
        <p:style>
          <a:lnRef idx="2">
            <a:schemeClr val="accent1"/>
          </a:lnRef>
          <a:fillRef idx="0">
            <a:schemeClr val="accent1"/>
          </a:fillRef>
          <a:effectRef idx="1">
            <a:schemeClr val="accent1"/>
          </a:effectRef>
          <a:fontRef idx="minor">
            <a:schemeClr val="tx1"/>
          </a:fontRef>
        </p:style>
      </p:cxnSp>
      <p:pic>
        <p:nvPicPr>
          <p:cNvPr id="7" name="Picture 6" descr="NU_Logo_purple.bmp"/>
          <p:cNvPicPr>
            <a:picLocks noChangeAspect="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6053226"/>
            <a:ext cx="906417" cy="54234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62848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fontAlgn="base" hangingPunct="1">
        <a:spcBef>
          <a:spcPct val="0"/>
        </a:spcBef>
        <a:spcAft>
          <a:spcPct val="0"/>
        </a:spcAft>
        <a:defRPr sz="28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ts val="600"/>
        </a:spcBef>
        <a:spcAft>
          <a:spcPts val="600"/>
        </a:spcAft>
        <a:buFont typeface="Arial" charset="0"/>
        <a:buChar char="•"/>
        <a:defRPr sz="16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ts val="600"/>
        </a:spcBef>
        <a:spcAft>
          <a:spcPts val="600"/>
        </a:spcAft>
        <a:buFont typeface="Arial" charset="0"/>
        <a:buChar char="–"/>
        <a:defRPr sz="1400" kern="1200">
          <a:solidFill>
            <a:schemeClr val="tx1"/>
          </a:solidFill>
          <a:latin typeface="+mn-lt"/>
          <a:ea typeface="ＭＳ Ｐゴシック" charset="-128"/>
          <a:cs typeface="+mn-cs"/>
        </a:defRPr>
      </a:lvl2pPr>
      <a:lvl3pPr marL="1143000" indent="-228600" algn="l" defTabSz="457200" rtl="0" eaLnBrk="1" fontAlgn="base" hangingPunct="1">
        <a:spcBef>
          <a:spcPts val="600"/>
        </a:spcBef>
        <a:spcAft>
          <a:spcPts val="600"/>
        </a:spcAft>
        <a:buFont typeface="Arial" charset="0"/>
        <a:buChar char="•"/>
        <a:defRPr sz="1200" kern="1200">
          <a:solidFill>
            <a:schemeClr val="tx1"/>
          </a:solidFill>
          <a:latin typeface="+mn-lt"/>
          <a:ea typeface="ＭＳ Ｐゴシック" charset="-128"/>
          <a:cs typeface="+mn-cs"/>
        </a:defRPr>
      </a:lvl3pPr>
      <a:lvl4pPr marL="1600200" indent="-228600" algn="l" defTabSz="457200" rtl="0" eaLnBrk="1" fontAlgn="base" hangingPunct="1">
        <a:spcBef>
          <a:spcPts val="600"/>
        </a:spcBef>
        <a:spcAft>
          <a:spcPts val="600"/>
        </a:spcAft>
        <a:buFont typeface="Arial" charset="0"/>
        <a:buChar char="–"/>
        <a:defRPr sz="1100" kern="1200">
          <a:solidFill>
            <a:schemeClr val="tx1"/>
          </a:solidFill>
          <a:latin typeface="+mn-lt"/>
          <a:ea typeface="ＭＳ Ｐゴシック" charset="-128"/>
          <a:cs typeface="+mn-cs"/>
        </a:defRPr>
      </a:lvl4pPr>
      <a:lvl5pPr marL="2057400" indent="-228600" algn="l" defTabSz="457200" rtl="0" eaLnBrk="1" fontAlgn="base" hangingPunct="1">
        <a:spcBef>
          <a:spcPts val="600"/>
        </a:spcBef>
        <a:spcAft>
          <a:spcPts val="600"/>
        </a:spcAft>
        <a:buFont typeface="Arial" charset="0"/>
        <a:buChar char="»"/>
        <a:defRPr sz="105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hyperlink" Target="mailto:stubaker@northwestern.edu"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 Id="rId3"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 name="Picture 2" descr="duracloud_logo_7in.png"/>
          <p:cNvPicPr>
            <a:picLocks noChangeAspect="1"/>
          </p:cNvPicPr>
          <p:nvPr/>
        </p:nvPicPr>
        <p:blipFill>
          <a:blip r:embed="rId3"/>
          <a:stretch>
            <a:fillRect/>
          </a:stretch>
        </p:blipFill>
        <p:spPr>
          <a:xfrm>
            <a:off x="0" y="76200"/>
            <a:ext cx="9144000" cy="3196046"/>
          </a:xfrm>
          <a:prstGeom prst="rect">
            <a:avLst/>
          </a:prstGeom>
        </p:spPr>
      </p:pic>
      <p:sp>
        <p:nvSpPr>
          <p:cNvPr id="5" name="Title 4"/>
          <p:cNvSpPr>
            <a:spLocks noGrp="1"/>
          </p:cNvSpPr>
          <p:nvPr>
            <p:ph type="ctrTitle"/>
          </p:nvPr>
        </p:nvSpPr>
        <p:spPr>
          <a:xfrm>
            <a:off x="0" y="3254375"/>
            <a:ext cx="8763000" cy="1470025"/>
          </a:xfrm>
        </p:spPr>
        <p:txBody>
          <a:bodyPr/>
          <a:lstStyle/>
          <a:p>
            <a:r>
              <a:rPr lang="en-US" dirty="0" smtClean="0"/>
              <a:t>Preserving the scholarly record</a:t>
            </a:r>
            <a:endParaRPr lang="en-US" dirty="0"/>
          </a:p>
        </p:txBody>
      </p:sp>
      <p:sp>
        <p:nvSpPr>
          <p:cNvPr id="6" name="Subtitle 5"/>
          <p:cNvSpPr>
            <a:spLocks noGrp="1"/>
          </p:cNvSpPr>
          <p:nvPr>
            <p:ph type="subTitle" idx="1"/>
          </p:nvPr>
        </p:nvSpPr>
        <p:spPr>
          <a:xfrm>
            <a:off x="1828800" y="4038600"/>
            <a:ext cx="6934200" cy="1752600"/>
          </a:xfrm>
        </p:spPr>
        <p:txBody>
          <a:bodyPr/>
          <a:lstStyle/>
          <a:p>
            <a:r>
              <a:rPr lang="en-US" dirty="0" smtClean="0"/>
              <a:t>Michele Kimpton</a:t>
            </a:r>
          </a:p>
          <a:p>
            <a:r>
              <a:rPr lang="en-US" sz="2000" dirty="0" smtClean="0">
                <a:latin typeface="Calibri"/>
              </a:rPr>
              <a:t>CEO, </a:t>
            </a:r>
            <a:r>
              <a:rPr lang="en-US" sz="2000" dirty="0" err="1" smtClean="0">
                <a:latin typeface="Calibri"/>
              </a:rPr>
              <a:t>DuraSpace</a:t>
            </a:r>
            <a:endParaRPr lang="en-US" sz="2000" dirty="0" smtClean="0">
              <a:latin typeface="Calibri"/>
            </a:endParaRPr>
          </a:p>
          <a:p>
            <a:endParaRPr lang="en-US" sz="2000" dirty="0" smtClean="0">
              <a:latin typeface="Calibri"/>
            </a:endParaRPr>
          </a:p>
          <a:p>
            <a:r>
              <a:rPr lang="en-US" dirty="0" smtClean="0">
                <a:latin typeface="Calibri"/>
              </a:rPr>
              <a:t>Stu Baker</a:t>
            </a:r>
          </a:p>
          <a:p>
            <a:r>
              <a:rPr lang="en-US" sz="2000" dirty="0" smtClean="0">
                <a:latin typeface="Calibri"/>
              </a:rPr>
              <a:t>Northwestern University</a:t>
            </a:r>
          </a:p>
          <a:p>
            <a:endParaRPr lang="en-US" sz="2000" dirty="0" smtClean="0">
              <a:latin typeface="Calibri"/>
            </a:endParaRPr>
          </a:p>
          <a:p>
            <a:r>
              <a:rPr lang="en-US" sz="2000" dirty="0" err="1" smtClean="0">
                <a:latin typeface="Calibri"/>
              </a:rPr>
              <a:t>Educause</a:t>
            </a:r>
            <a:r>
              <a:rPr lang="en-US" sz="2000" dirty="0" smtClean="0">
                <a:latin typeface="Calibri"/>
              </a:rPr>
              <a:t> Conference</a:t>
            </a:r>
          </a:p>
          <a:p>
            <a:r>
              <a:rPr lang="en-US" sz="2000" dirty="0" smtClean="0">
                <a:latin typeface="Calibri"/>
              </a:rPr>
              <a:t>October  19,2011</a:t>
            </a:r>
          </a:p>
          <a:p>
            <a:endParaRPr lang="en-US" sz="2000" dirty="0" smtClean="0">
              <a:latin typeface="Calibri"/>
            </a:endParaRPr>
          </a:p>
          <a:p>
            <a:endParaRPr lang="en-US" sz="2000" dirty="0" smtClean="0">
              <a:latin typeface="Calibri"/>
            </a:endParaRPr>
          </a:p>
          <a:p>
            <a:endParaRPr lang="en-US" sz="2000" dirty="0" smtClean="0"/>
          </a:p>
          <a:p>
            <a:endParaRPr lang="en-US" dirty="0" smtClean="0"/>
          </a:p>
          <a:p>
            <a:endParaRPr lang="en-US" dirty="0"/>
          </a:p>
        </p:txBody>
      </p:sp>
      <p:pic>
        <p:nvPicPr>
          <p:cNvPr id="7" name="Picture 6" descr="creativecommons.png"/>
          <p:cNvPicPr>
            <a:picLocks noChangeAspect="1"/>
          </p:cNvPicPr>
          <p:nvPr/>
        </p:nvPicPr>
        <p:blipFill>
          <a:blip r:embed="rId4"/>
          <a:stretch>
            <a:fillRect/>
          </a:stretch>
        </p:blipFill>
        <p:spPr>
          <a:xfrm>
            <a:off x="144156" y="6248400"/>
            <a:ext cx="1227444" cy="42945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err="1" smtClean="0"/>
              <a:t>DuraCloud</a:t>
            </a:r>
            <a:r>
              <a:rPr lang="en-US" dirty="0" smtClean="0"/>
              <a:t> apps</a:t>
            </a:r>
          </a:p>
        </p:txBody>
      </p:sp>
      <p:pic>
        <p:nvPicPr>
          <p:cNvPr id="20483" name="Picture 5" descr="1.png"/>
          <p:cNvPicPr>
            <a:picLocks noChangeAspect="1"/>
          </p:cNvPicPr>
          <p:nvPr/>
        </p:nvPicPr>
        <p:blipFill>
          <a:blip r:embed="rId3"/>
          <a:srcRect/>
          <a:stretch>
            <a:fillRect/>
          </a:stretch>
        </p:blipFill>
        <p:spPr bwMode="auto">
          <a:xfrm>
            <a:off x="1003300" y="1279525"/>
            <a:ext cx="1206500" cy="1235075"/>
          </a:xfrm>
          <a:prstGeom prst="rect">
            <a:avLst/>
          </a:prstGeom>
          <a:noFill/>
          <a:ln w="9525">
            <a:noFill/>
            <a:miter lim="800000"/>
            <a:headEnd/>
            <a:tailEnd/>
          </a:ln>
        </p:spPr>
      </p:pic>
      <p:pic>
        <p:nvPicPr>
          <p:cNvPr id="20484" name="Picture 6" descr="2.png"/>
          <p:cNvPicPr>
            <a:picLocks noChangeAspect="1"/>
          </p:cNvPicPr>
          <p:nvPr/>
        </p:nvPicPr>
        <p:blipFill>
          <a:blip r:embed="rId4"/>
          <a:srcRect/>
          <a:stretch>
            <a:fillRect/>
          </a:stretch>
        </p:blipFill>
        <p:spPr bwMode="auto">
          <a:xfrm>
            <a:off x="914400" y="4953000"/>
            <a:ext cx="1243013" cy="1228725"/>
          </a:xfrm>
          <a:prstGeom prst="rect">
            <a:avLst/>
          </a:prstGeom>
          <a:noFill/>
          <a:ln w="9525">
            <a:noFill/>
            <a:miter lim="800000"/>
            <a:headEnd/>
            <a:tailEnd/>
          </a:ln>
        </p:spPr>
      </p:pic>
      <p:pic>
        <p:nvPicPr>
          <p:cNvPr id="20485" name="Picture 7" descr="3.png"/>
          <p:cNvPicPr>
            <a:picLocks noChangeAspect="1"/>
          </p:cNvPicPr>
          <p:nvPr/>
        </p:nvPicPr>
        <p:blipFill>
          <a:blip r:embed="rId5"/>
          <a:srcRect/>
          <a:stretch>
            <a:fillRect/>
          </a:stretch>
        </p:blipFill>
        <p:spPr bwMode="auto">
          <a:xfrm>
            <a:off x="914400" y="3733800"/>
            <a:ext cx="1243013" cy="1228725"/>
          </a:xfrm>
          <a:prstGeom prst="rect">
            <a:avLst/>
          </a:prstGeom>
          <a:noFill/>
          <a:ln w="9525">
            <a:noFill/>
            <a:miter lim="800000"/>
            <a:headEnd/>
            <a:tailEnd/>
          </a:ln>
        </p:spPr>
      </p:pic>
      <p:pic>
        <p:nvPicPr>
          <p:cNvPr id="20486" name="Picture 8" descr="4.png"/>
          <p:cNvPicPr>
            <a:picLocks noChangeAspect="1"/>
          </p:cNvPicPr>
          <p:nvPr/>
        </p:nvPicPr>
        <p:blipFill>
          <a:blip r:embed="rId6"/>
          <a:srcRect/>
          <a:stretch>
            <a:fillRect/>
          </a:stretch>
        </p:blipFill>
        <p:spPr bwMode="auto">
          <a:xfrm>
            <a:off x="4876800" y="1295400"/>
            <a:ext cx="1243013" cy="1228725"/>
          </a:xfrm>
          <a:prstGeom prst="rect">
            <a:avLst/>
          </a:prstGeom>
          <a:noFill/>
          <a:ln w="9525">
            <a:noFill/>
            <a:miter lim="800000"/>
            <a:headEnd/>
            <a:tailEnd/>
          </a:ln>
        </p:spPr>
      </p:pic>
      <p:pic>
        <p:nvPicPr>
          <p:cNvPr id="20487" name="Picture 9" descr="5.png"/>
          <p:cNvPicPr>
            <a:picLocks noChangeAspect="1"/>
          </p:cNvPicPr>
          <p:nvPr/>
        </p:nvPicPr>
        <p:blipFill>
          <a:blip r:embed="rId7"/>
          <a:srcRect/>
          <a:stretch>
            <a:fillRect/>
          </a:stretch>
        </p:blipFill>
        <p:spPr bwMode="auto">
          <a:xfrm>
            <a:off x="4876800" y="2514600"/>
            <a:ext cx="1243013" cy="1228725"/>
          </a:xfrm>
          <a:prstGeom prst="rect">
            <a:avLst/>
          </a:prstGeom>
          <a:noFill/>
          <a:ln w="9525">
            <a:noFill/>
            <a:miter lim="800000"/>
            <a:headEnd/>
            <a:tailEnd/>
          </a:ln>
        </p:spPr>
      </p:pic>
      <p:sp>
        <p:nvSpPr>
          <p:cNvPr id="20488" name="TextBox 10"/>
          <p:cNvSpPr txBox="1">
            <a:spLocks noChangeArrowheads="1"/>
          </p:cNvSpPr>
          <p:nvPr/>
        </p:nvSpPr>
        <p:spPr bwMode="auto">
          <a:xfrm>
            <a:off x="2209800" y="1371600"/>
            <a:ext cx="2133600" cy="400110"/>
          </a:xfrm>
          <a:prstGeom prst="rect">
            <a:avLst/>
          </a:prstGeom>
          <a:noFill/>
          <a:ln w="9525">
            <a:noFill/>
            <a:miter lim="800000"/>
            <a:headEnd/>
            <a:tailEnd/>
          </a:ln>
        </p:spPr>
        <p:txBody>
          <a:bodyPr>
            <a:prstTxWarp prst="textNoShape">
              <a:avLst/>
            </a:prstTxWarp>
            <a:spAutoFit/>
          </a:bodyPr>
          <a:lstStyle/>
          <a:p>
            <a:r>
              <a:rPr lang="en-US" sz="2000" b="1" dirty="0">
                <a:latin typeface="Calibri" charset="0"/>
              </a:rPr>
              <a:t>Online</a:t>
            </a:r>
            <a:r>
              <a:rPr lang="en-US" sz="2000" b="1" dirty="0" smtClean="0">
                <a:latin typeface="Calibri" charset="0"/>
              </a:rPr>
              <a:t> </a:t>
            </a:r>
            <a:r>
              <a:rPr lang="en-US" sz="2000" b="1" dirty="0" err="1" smtClean="0">
                <a:latin typeface="Calibri" charset="0"/>
              </a:rPr>
              <a:t>Backup</a:t>
            </a:r>
            <a:r>
              <a:rPr lang="en-US" sz="2000" b="1" dirty="0" err="1">
                <a:latin typeface="Calibri" charset="0"/>
              </a:rPr>
              <a:t>(s</a:t>
            </a:r>
            <a:r>
              <a:rPr lang="en-US" sz="2000" b="1" dirty="0" smtClean="0">
                <a:latin typeface="Calibri" charset="0"/>
              </a:rPr>
              <a:t>)</a:t>
            </a:r>
            <a:endParaRPr lang="en-US" sz="2000" b="1" dirty="0">
              <a:latin typeface="Calibri" charset="0"/>
            </a:endParaRPr>
          </a:p>
        </p:txBody>
      </p:sp>
      <p:grpSp>
        <p:nvGrpSpPr>
          <p:cNvPr id="20489" name="Group 17"/>
          <p:cNvGrpSpPr>
            <a:grpSpLocks/>
          </p:cNvGrpSpPr>
          <p:nvPr/>
        </p:nvGrpSpPr>
        <p:grpSpPr bwMode="auto">
          <a:xfrm>
            <a:off x="4876800" y="3733800"/>
            <a:ext cx="3200400" cy="1228725"/>
            <a:chOff x="1371600" y="2286000"/>
            <a:chExt cx="3200400" cy="1228725"/>
          </a:xfrm>
        </p:grpSpPr>
        <p:pic>
          <p:nvPicPr>
            <p:cNvPr id="20499" name="Picture 4" descr="6.png"/>
            <p:cNvPicPr>
              <a:picLocks noChangeAspect="1"/>
            </p:cNvPicPr>
            <p:nvPr/>
          </p:nvPicPr>
          <p:blipFill>
            <a:blip r:embed="rId8"/>
            <a:srcRect/>
            <a:stretch>
              <a:fillRect/>
            </a:stretch>
          </p:blipFill>
          <p:spPr bwMode="auto">
            <a:xfrm>
              <a:off x="1371600" y="2286000"/>
              <a:ext cx="1243013" cy="1228725"/>
            </a:xfrm>
            <a:prstGeom prst="rect">
              <a:avLst/>
            </a:prstGeom>
            <a:noFill/>
            <a:ln w="9525">
              <a:noFill/>
              <a:miter lim="800000"/>
              <a:headEnd/>
              <a:tailEnd/>
            </a:ln>
          </p:spPr>
        </p:pic>
        <p:sp>
          <p:nvSpPr>
            <p:cNvPr id="20500" name="TextBox 11"/>
            <p:cNvSpPr txBox="1">
              <a:spLocks noChangeArrowheads="1"/>
            </p:cNvSpPr>
            <p:nvPr/>
          </p:nvSpPr>
          <p:spPr bwMode="auto">
            <a:xfrm>
              <a:off x="2667000" y="2514600"/>
              <a:ext cx="1905000" cy="708025"/>
            </a:xfrm>
            <a:prstGeom prst="rect">
              <a:avLst/>
            </a:prstGeom>
            <a:noFill/>
            <a:ln w="9525">
              <a:noFill/>
              <a:miter lim="800000"/>
              <a:headEnd/>
              <a:tailEnd/>
            </a:ln>
          </p:spPr>
          <p:txBody>
            <a:bodyPr>
              <a:prstTxWarp prst="textNoShape">
                <a:avLst/>
              </a:prstTxWarp>
              <a:spAutoFit/>
            </a:bodyPr>
            <a:lstStyle/>
            <a:p>
              <a:r>
                <a:rPr lang="en-US" sz="2000" b="1" dirty="0">
                  <a:latin typeface="Calibri" charset="0"/>
                </a:rPr>
                <a:t>Image Transformation</a:t>
              </a:r>
            </a:p>
          </p:txBody>
        </p:sp>
      </p:grpSp>
      <p:sp>
        <p:nvSpPr>
          <p:cNvPr id="20490" name="TextBox 13"/>
          <p:cNvSpPr txBox="1">
            <a:spLocks noChangeArrowheads="1"/>
          </p:cNvSpPr>
          <p:nvPr/>
        </p:nvSpPr>
        <p:spPr bwMode="auto">
          <a:xfrm>
            <a:off x="2209800" y="4038600"/>
            <a:ext cx="2209800" cy="400110"/>
          </a:xfrm>
          <a:prstGeom prst="rect">
            <a:avLst/>
          </a:prstGeom>
          <a:noFill/>
          <a:ln w="9525">
            <a:noFill/>
            <a:miter lim="800000"/>
            <a:headEnd/>
            <a:tailEnd/>
          </a:ln>
        </p:spPr>
        <p:txBody>
          <a:bodyPr wrap="square">
            <a:prstTxWarp prst="textNoShape">
              <a:avLst/>
            </a:prstTxWarp>
            <a:spAutoFit/>
          </a:bodyPr>
          <a:lstStyle/>
          <a:p>
            <a:r>
              <a:rPr lang="en-US" sz="2000" b="1" dirty="0" smtClean="0">
                <a:latin typeface="Calibri" charset="0"/>
              </a:rPr>
              <a:t>File health check</a:t>
            </a:r>
            <a:endParaRPr lang="en-US" sz="2000" b="1" dirty="0">
              <a:latin typeface="Calibri" charset="0"/>
            </a:endParaRPr>
          </a:p>
        </p:txBody>
      </p:sp>
      <p:sp>
        <p:nvSpPr>
          <p:cNvPr id="20491" name="TextBox 14"/>
          <p:cNvSpPr txBox="1">
            <a:spLocks noChangeArrowheads="1"/>
          </p:cNvSpPr>
          <p:nvPr/>
        </p:nvSpPr>
        <p:spPr bwMode="auto">
          <a:xfrm>
            <a:off x="6172200" y="1501775"/>
            <a:ext cx="1905000" cy="708025"/>
          </a:xfrm>
          <a:prstGeom prst="rect">
            <a:avLst/>
          </a:prstGeom>
          <a:noFill/>
          <a:ln w="9525">
            <a:noFill/>
            <a:miter lim="800000"/>
            <a:headEnd/>
            <a:tailEnd/>
          </a:ln>
        </p:spPr>
        <p:txBody>
          <a:bodyPr>
            <a:prstTxWarp prst="textNoShape">
              <a:avLst/>
            </a:prstTxWarp>
            <a:spAutoFit/>
          </a:bodyPr>
          <a:lstStyle/>
          <a:p>
            <a:r>
              <a:rPr lang="en-US" sz="2000" b="1" dirty="0">
                <a:latin typeface="Calibri" charset="0"/>
              </a:rPr>
              <a:t>Advanced Image Viewing</a:t>
            </a:r>
          </a:p>
        </p:txBody>
      </p:sp>
      <p:sp>
        <p:nvSpPr>
          <p:cNvPr id="20492" name="TextBox 15"/>
          <p:cNvSpPr txBox="1">
            <a:spLocks noChangeArrowheads="1"/>
          </p:cNvSpPr>
          <p:nvPr/>
        </p:nvSpPr>
        <p:spPr bwMode="auto">
          <a:xfrm>
            <a:off x="6172200" y="2895600"/>
            <a:ext cx="2057400" cy="400050"/>
          </a:xfrm>
          <a:prstGeom prst="rect">
            <a:avLst/>
          </a:prstGeom>
          <a:noFill/>
          <a:ln w="9525">
            <a:noFill/>
            <a:miter lim="800000"/>
            <a:headEnd/>
            <a:tailEnd/>
          </a:ln>
        </p:spPr>
        <p:txBody>
          <a:bodyPr>
            <a:prstTxWarp prst="textNoShape">
              <a:avLst/>
            </a:prstTxWarp>
            <a:spAutoFit/>
          </a:bodyPr>
          <a:lstStyle/>
          <a:p>
            <a:r>
              <a:rPr lang="en-US" sz="2000" b="1" dirty="0">
                <a:latin typeface="Calibri" charset="0"/>
              </a:rPr>
              <a:t>Media Streaming</a:t>
            </a:r>
          </a:p>
        </p:txBody>
      </p:sp>
      <p:sp>
        <p:nvSpPr>
          <p:cNvPr id="20493" name="TextBox 16"/>
          <p:cNvSpPr txBox="1">
            <a:spLocks noChangeArrowheads="1"/>
          </p:cNvSpPr>
          <p:nvPr/>
        </p:nvSpPr>
        <p:spPr bwMode="auto">
          <a:xfrm>
            <a:off x="2209800" y="5257800"/>
            <a:ext cx="2362200" cy="707886"/>
          </a:xfrm>
          <a:prstGeom prst="rect">
            <a:avLst/>
          </a:prstGeom>
          <a:noFill/>
          <a:ln w="9525">
            <a:noFill/>
            <a:miter lim="800000"/>
            <a:headEnd/>
            <a:tailEnd/>
          </a:ln>
        </p:spPr>
        <p:txBody>
          <a:bodyPr>
            <a:prstTxWarp prst="textNoShape">
              <a:avLst/>
            </a:prstTxWarp>
            <a:spAutoFit/>
          </a:bodyPr>
          <a:lstStyle/>
          <a:p>
            <a:r>
              <a:rPr lang="en-US" sz="2000" b="1" dirty="0" smtClean="0">
                <a:latin typeface="Calibri" charset="0"/>
              </a:rPr>
              <a:t>Synchronization to multiple clouds</a:t>
            </a:r>
            <a:endParaRPr lang="en-US" sz="2000" b="1" dirty="0">
              <a:latin typeface="Calibri" charset="0"/>
            </a:endParaRPr>
          </a:p>
        </p:txBody>
      </p:sp>
      <p:sp>
        <p:nvSpPr>
          <p:cNvPr id="20494" name="TextBox 18"/>
          <p:cNvSpPr txBox="1">
            <a:spLocks noChangeArrowheads="1"/>
          </p:cNvSpPr>
          <p:nvPr/>
        </p:nvSpPr>
        <p:spPr bwMode="auto">
          <a:xfrm>
            <a:off x="5257800" y="5638800"/>
            <a:ext cx="3435105" cy="461665"/>
          </a:xfrm>
          <a:prstGeom prst="rect">
            <a:avLst/>
          </a:prstGeom>
          <a:noFill/>
          <a:ln w="9525">
            <a:noFill/>
            <a:miter lim="800000"/>
            <a:headEnd/>
            <a:tailEnd/>
          </a:ln>
        </p:spPr>
        <p:txBody>
          <a:bodyPr wrap="none">
            <a:prstTxWarp prst="textNoShape">
              <a:avLst/>
            </a:prstTxWarp>
            <a:spAutoFit/>
          </a:bodyPr>
          <a:lstStyle/>
          <a:p>
            <a:r>
              <a:rPr lang="en-US" dirty="0"/>
              <a:t>…more </a:t>
            </a:r>
            <a:r>
              <a:rPr lang="en-US" dirty="0" smtClean="0"/>
              <a:t>on the </a:t>
            </a:r>
            <a:r>
              <a:rPr lang="en-US" dirty="0"/>
              <a:t>roadmap</a:t>
            </a:r>
          </a:p>
        </p:txBody>
      </p:sp>
      <p:sp>
        <p:nvSpPr>
          <p:cNvPr id="20496" name="TextBox 13"/>
          <p:cNvSpPr txBox="1">
            <a:spLocks noChangeArrowheads="1"/>
          </p:cNvSpPr>
          <p:nvPr/>
        </p:nvSpPr>
        <p:spPr bwMode="auto">
          <a:xfrm>
            <a:off x="2209800" y="2743200"/>
            <a:ext cx="2743200" cy="708025"/>
          </a:xfrm>
          <a:prstGeom prst="rect">
            <a:avLst/>
          </a:prstGeom>
          <a:noFill/>
          <a:ln w="9525">
            <a:noFill/>
            <a:miter lim="800000"/>
            <a:headEnd/>
            <a:tailEnd/>
          </a:ln>
        </p:spPr>
        <p:txBody>
          <a:bodyPr>
            <a:prstTxWarp prst="textNoShape">
              <a:avLst/>
            </a:prstTxWarp>
            <a:spAutoFit/>
          </a:bodyPr>
          <a:lstStyle/>
          <a:p>
            <a:r>
              <a:rPr lang="en-US" sz="2000" b="1" dirty="0">
                <a:latin typeface="Calibri" charset="0"/>
              </a:rPr>
              <a:t>File Format </a:t>
            </a:r>
          </a:p>
          <a:p>
            <a:r>
              <a:rPr lang="en-US" sz="2000" b="1" dirty="0" smtClean="0">
                <a:latin typeface="Calibri" charset="0"/>
              </a:rPr>
              <a:t>Identification</a:t>
            </a:r>
            <a:endParaRPr lang="en-US" sz="2000" b="1" dirty="0">
              <a:latin typeface="Calibri" charset="0"/>
            </a:endParaRPr>
          </a:p>
        </p:txBody>
      </p:sp>
      <p:sp>
        <p:nvSpPr>
          <p:cNvPr id="20497" name="TextBox 18"/>
          <p:cNvSpPr txBox="1">
            <a:spLocks noChangeArrowheads="1"/>
          </p:cNvSpPr>
          <p:nvPr/>
        </p:nvSpPr>
        <p:spPr bwMode="auto">
          <a:xfrm>
            <a:off x="1000125" y="895350"/>
            <a:ext cx="3419475" cy="400050"/>
          </a:xfrm>
          <a:prstGeom prst="rect">
            <a:avLst/>
          </a:prstGeom>
          <a:noFill/>
          <a:ln w="9525">
            <a:noFill/>
            <a:miter lim="800000"/>
            <a:headEnd/>
            <a:tailEnd/>
          </a:ln>
        </p:spPr>
        <p:txBody>
          <a:bodyPr wrap="none">
            <a:prstTxWarp prst="textNoShape">
              <a:avLst/>
            </a:prstTxWarp>
            <a:spAutoFit/>
          </a:bodyPr>
          <a:lstStyle/>
          <a:p>
            <a:r>
              <a:rPr lang="en-US" sz="2000" b="1" dirty="0">
                <a:latin typeface="Cambria" charset="0"/>
                <a:ea typeface="Cambria" charset="0"/>
                <a:cs typeface="Cambria" charset="0"/>
              </a:rPr>
              <a:t>Archiving and Preservation</a:t>
            </a:r>
          </a:p>
        </p:txBody>
      </p:sp>
      <p:sp>
        <p:nvSpPr>
          <p:cNvPr id="20498" name="TextBox 19"/>
          <p:cNvSpPr txBox="1">
            <a:spLocks noChangeArrowheads="1"/>
          </p:cNvSpPr>
          <p:nvPr/>
        </p:nvSpPr>
        <p:spPr bwMode="auto">
          <a:xfrm>
            <a:off x="4876800" y="914400"/>
            <a:ext cx="2362200" cy="400050"/>
          </a:xfrm>
          <a:prstGeom prst="rect">
            <a:avLst/>
          </a:prstGeom>
          <a:noFill/>
          <a:ln w="9525">
            <a:noFill/>
            <a:miter lim="800000"/>
            <a:headEnd/>
            <a:tailEnd/>
          </a:ln>
        </p:spPr>
        <p:txBody>
          <a:bodyPr>
            <a:prstTxWarp prst="textNoShape">
              <a:avLst/>
            </a:prstTxWarp>
            <a:spAutoFit/>
          </a:bodyPr>
          <a:lstStyle/>
          <a:p>
            <a:r>
              <a:rPr lang="en-US" sz="2000" b="1" dirty="0">
                <a:latin typeface="Cambria" charset="0"/>
                <a:ea typeface="Cambria" charset="0"/>
                <a:cs typeface="Cambria" charset="0"/>
              </a:rPr>
              <a:t>Multimedia</a:t>
            </a:r>
            <a:r>
              <a:rPr lang="en-US" sz="2000" b="1" dirty="0" smtClean="0">
                <a:latin typeface="Cambria" charset="0"/>
                <a:ea typeface="Cambria" charset="0"/>
                <a:cs typeface="Cambria" charset="0"/>
              </a:rPr>
              <a:t> Access</a:t>
            </a:r>
            <a:endParaRPr lang="en-US" sz="2000" b="1" dirty="0">
              <a:latin typeface="Cambria" charset="0"/>
              <a:ea typeface="Cambria" charset="0"/>
              <a:cs typeface="Cambria" charset="0"/>
            </a:endParaRPr>
          </a:p>
        </p:txBody>
      </p:sp>
      <p:pic>
        <p:nvPicPr>
          <p:cNvPr id="26" name="Content Placeholder 3" descr="Duradmin-large-icons-3.png"/>
          <p:cNvPicPr>
            <a:picLocks noChangeAspect="1"/>
          </p:cNvPicPr>
          <p:nvPr/>
        </p:nvPicPr>
        <p:blipFill>
          <a:blip r:embed="rId9"/>
          <a:srcRect l="-1064" t="-1241" r="71277" b="25217"/>
          <a:stretch>
            <a:fillRect/>
          </a:stretch>
        </p:blipFill>
        <p:spPr bwMode="auto">
          <a:xfrm>
            <a:off x="914400" y="2514600"/>
            <a:ext cx="1219200" cy="1176337"/>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Cloud 27"/>
          <p:cNvSpPr/>
          <p:nvPr/>
        </p:nvSpPr>
        <p:spPr bwMode="auto">
          <a:xfrm>
            <a:off x="7467600" y="5105400"/>
            <a:ext cx="1447800" cy="768350"/>
          </a:xfrm>
          <a:prstGeom prst="cloud">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600" dirty="0" smtClean="0">
                <a:solidFill>
                  <a:srgbClr val="262626"/>
                </a:solidFill>
                <a:ea typeface="ＭＳ Ｐゴシック" charset="-128"/>
                <a:cs typeface="ＭＳ Ｐゴシック" charset="-128"/>
              </a:rPr>
              <a:t>Azure (beta)</a:t>
            </a:r>
            <a:endParaRPr lang="en-US" sz="1600" dirty="0">
              <a:solidFill>
                <a:srgbClr val="262626"/>
              </a:solidFill>
              <a:ea typeface="ＭＳ Ｐゴシック" charset="-128"/>
              <a:cs typeface="ＭＳ Ｐゴシック" charset="-128"/>
            </a:endParaRPr>
          </a:p>
        </p:txBody>
      </p:sp>
      <p:sp>
        <p:nvSpPr>
          <p:cNvPr id="22" name="Cloud 21"/>
          <p:cNvSpPr/>
          <p:nvPr/>
        </p:nvSpPr>
        <p:spPr bwMode="auto">
          <a:xfrm>
            <a:off x="7543800" y="1371600"/>
            <a:ext cx="1600200" cy="769938"/>
          </a:xfrm>
          <a:prstGeom prst="cloud">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600" dirty="0" err="1">
                <a:solidFill>
                  <a:srgbClr val="262626"/>
                </a:solidFill>
                <a:ea typeface="ＭＳ Ｐゴシック" charset="-128"/>
                <a:cs typeface="ＭＳ Ｐゴシック" charset="-128"/>
              </a:rPr>
              <a:t>Rackspace</a:t>
            </a:r>
            <a:endParaRPr lang="en-US" sz="1600" dirty="0">
              <a:solidFill>
                <a:srgbClr val="262626"/>
              </a:solidFill>
              <a:ea typeface="ＭＳ Ｐゴシック" charset="-128"/>
              <a:cs typeface="ＭＳ Ｐゴシック" charset="-128"/>
            </a:endParaRPr>
          </a:p>
        </p:txBody>
      </p:sp>
      <p:grpSp>
        <p:nvGrpSpPr>
          <p:cNvPr id="18" name="Group 17"/>
          <p:cNvGrpSpPr/>
          <p:nvPr/>
        </p:nvGrpSpPr>
        <p:grpSpPr>
          <a:xfrm>
            <a:off x="0" y="3124200"/>
            <a:ext cx="7924800" cy="1219200"/>
            <a:chOff x="609600" y="3422650"/>
            <a:chExt cx="7924800" cy="1219200"/>
          </a:xfrm>
        </p:grpSpPr>
        <p:sp>
          <p:nvSpPr>
            <p:cNvPr id="25" name="Cloud 24"/>
            <p:cNvSpPr/>
            <p:nvPr/>
          </p:nvSpPr>
          <p:spPr bwMode="auto">
            <a:xfrm>
              <a:off x="6858000" y="3422650"/>
              <a:ext cx="1676400" cy="908050"/>
            </a:xfrm>
            <a:prstGeom prst="cloud">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600" dirty="0">
                  <a:solidFill>
                    <a:schemeClr val="bg1"/>
                  </a:solidFill>
                  <a:ea typeface="ＭＳ Ｐゴシック" charset="-128"/>
                  <a:cs typeface="ＭＳ Ｐゴシック" charset="-128"/>
                </a:rPr>
                <a:t>Amazon </a:t>
              </a:r>
              <a:r>
                <a:rPr lang="en-US" sz="1600" dirty="0" smtClean="0">
                  <a:solidFill>
                    <a:schemeClr val="bg1"/>
                  </a:solidFill>
                  <a:ea typeface="ＭＳ Ｐゴシック" charset="-128"/>
                  <a:cs typeface="ＭＳ Ｐゴシック" charset="-128"/>
                </a:rPr>
                <a:t>S3</a:t>
              </a:r>
            </a:p>
            <a:p>
              <a:pPr algn="ctr"/>
              <a:r>
                <a:rPr lang="en-US" sz="1600" dirty="0" smtClean="0">
                  <a:solidFill>
                    <a:schemeClr val="bg1"/>
                  </a:solidFill>
                  <a:ea typeface="ＭＳ Ｐゴシック" charset="-128"/>
                  <a:cs typeface="ＭＳ Ｐゴシック" charset="-128"/>
                </a:rPr>
                <a:t>(primary)</a:t>
              </a:r>
              <a:endParaRPr lang="en-US" sz="1600" dirty="0">
                <a:solidFill>
                  <a:schemeClr val="bg1"/>
                </a:solidFill>
                <a:ea typeface="ＭＳ Ｐゴシック" charset="-128"/>
                <a:cs typeface="ＭＳ Ｐゴシック" charset="-128"/>
              </a:endParaRPr>
            </a:p>
          </p:txBody>
        </p:sp>
        <p:cxnSp>
          <p:nvCxnSpPr>
            <p:cNvPr id="27" name="Straight Arrow Connector 26"/>
            <p:cNvCxnSpPr/>
            <p:nvPr/>
          </p:nvCxnSpPr>
          <p:spPr bwMode="auto">
            <a:xfrm flipV="1">
              <a:off x="2057400" y="4032250"/>
              <a:ext cx="596900" cy="158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2535" name="Picture 38"/>
            <p:cNvPicPr>
              <a:picLocks noChangeAspect="1"/>
            </p:cNvPicPr>
            <p:nvPr/>
          </p:nvPicPr>
          <p:blipFill>
            <a:blip r:embed="rId3"/>
            <a:srcRect/>
            <a:stretch>
              <a:fillRect/>
            </a:stretch>
          </p:blipFill>
          <p:spPr bwMode="auto">
            <a:xfrm>
              <a:off x="2667000" y="3651250"/>
              <a:ext cx="482600" cy="730250"/>
            </a:xfrm>
            <a:prstGeom prst="rect">
              <a:avLst/>
            </a:prstGeom>
            <a:noFill/>
            <a:ln w="9525">
              <a:noFill/>
              <a:miter lim="800000"/>
              <a:headEnd/>
              <a:tailEnd/>
            </a:ln>
          </p:spPr>
        </p:pic>
        <p:sp>
          <p:nvSpPr>
            <p:cNvPr id="53" name="Cloud 52"/>
            <p:cNvSpPr/>
            <p:nvPr/>
          </p:nvSpPr>
          <p:spPr>
            <a:xfrm>
              <a:off x="3581400" y="3422650"/>
              <a:ext cx="2590800" cy="1219200"/>
            </a:xfrm>
            <a:prstGeom prst="cloud">
              <a:avLst/>
            </a:prstGeom>
            <a:solidFill>
              <a:schemeClr val="tx1">
                <a:lumMod val="85000"/>
              </a:scheme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1400" dirty="0" err="1">
                  <a:solidFill>
                    <a:schemeClr val="bg1"/>
                  </a:solidFill>
                  <a:latin typeface="Arial" charset="0"/>
                  <a:ea typeface="Arial" charset="0"/>
                  <a:cs typeface="Arial" charset="0"/>
                </a:rPr>
                <a:t>YourDuracloud.org</a:t>
              </a:r>
              <a:endParaRPr lang="en-US" sz="1400" dirty="0">
                <a:solidFill>
                  <a:schemeClr val="bg1"/>
                </a:solidFill>
                <a:latin typeface="Arial" charset="0"/>
                <a:ea typeface="Arial" charset="0"/>
                <a:cs typeface="Arial" charset="0"/>
              </a:endParaRPr>
            </a:p>
            <a:p>
              <a:pPr algn="ctr"/>
              <a:r>
                <a:rPr lang="en-US" sz="1400" dirty="0">
                  <a:solidFill>
                    <a:schemeClr val="bg1"/>
                  </a:solidFill>
                  <a:latin typeface="Arial" charset="0"/>
                  <a:ea typeface="Arial" charset="0"/>
                  <a:cs typeface="Arial" charset="0"/>
                </a:rPr>
                <a:t>Virtual server</a:t>
              </a:r>
            </a:p>
          </p:txBody>
        </p:sp>
        <p:cxnSp>
          <p:nvCxnSpPr>
            <p:cNvPr id="69" name="Straight Arrow Connector 68"/>
            <p:cNvCxnSpPr/>
            <p:nvPr/>
          </p:nvCxnSpPr>
          <p:spPr bwMode="auto">
            <a:xfrm flipV="1">
              <a:off x="6477000" y="3956050"/>
              <a:ext cx="520700" cy="158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bwMode="auto">
            <a:xfrm flipV="1">
              <a:off x="3124200" y="4032250"/>
              <a:ext cx="520700" cy="158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609600" y="3575050"/>
              <a:ext cx="1676400" cy="1066800"/>
            </a:xfrm>
            <a:prstGeom prst="can">
              <a:avLst/>
            </a:prstGeom>
          </p:spPr>
          <p:style>
            <a:lnRef idx="1">
              <a:schemeClr val="accent2"/>
            </a:lnRef>
            <a:fillRef idx="3">
              <a:schemeClr val="accent2"/>
            </a:fillRef>
            <a:effectRef idx="2">
              <a:schemeClr val="accent2"/>
            </a:effectRef>
            <a:fontRef idx="minor">
              <a:schemeClr val="lt1"/>
            </a:fontRef>
          </p:style>
          <p:txBody>
            <a:bodyPr anchor="ctr">
              <a:prstTxWarp prst="textNoShape">
                <a:avLst/>
              </a:prstTxWarp>
            </a:bodyPr>
            <a:lstStyle/>
            <a:p>
              <a:pPr algn="ctr"/>
              <a:r>
                <a:rPr lang="en-US" dirty="0" smtClean="0">
                  <a:solidFill>
                    <a:srgbClr val="FFFFFF"/>
                  </a:solidFill>
                  <a:ea typeface="ＭＳ Ｐゴシック" charset="-128"/>
                  <a:cs typeface="ＭＳ Ｐゴシック" charset="-128"/>
                </a:rPr>
                <a:t>Content</a:t>
              </a:r>
              <a:endParaRPr lang="en-US" dirty="0">
                <a:solidFill>
                  <a:srgbClr val="FFFFFF"/>
                </a:solidFill>
                <a:ea typeface="ＭＳ Ｐゴシック" charset="-128"/>
                <a:cs typeface="ＭＳ Ｐゴシック" charset="-128"/>
              </a:endParaRPr>
            </a:p>
          </p:txBody>
        </p:sp>
        <p:pic>
          <p:nvPicPr>
            <p:cNvPr id="22544" name="Picture 18"/>
            <p:cNvPicPr>
              <a:picLocks noChangeAspect="1"/>
            </p:cNvPicPr>
            <p:nvPr/>
          </p:nvPicPr>
          <p:blipFill>
            <a:blip r:embed="rId3"/>
            <a:srcRect/>
            <a:stretch>
              <a:fillRect/>
            </a:stretch>
          </p:blipFill>
          <p:spPr bwMode="auto">
            <a:xfrm>
              <a:off x="6172200" y="3575050"/>
              <a:ext cx="482600" cy="728663"/>
            </a:xfrm>
            <a:prstGeom prst="rect">
              <a:avLst/>
            </a:prstGeom>
            <a:noFill/>
            <a:ln w="9525">
              <a:noFill/>
              <a:miter lim="800000"/>
              <a:headEnd/>
              <a:tailEnd/>
            </a:ln>
          </p:spPr>
        </p:pic>
      </p:grpSp>
      <p:sp>
        <p:nvSpPr>
          <p:cNvPr id="22545" name="Rectangle 16"/>
          <p:cNvSpPr>
            <a:spLocks noChangeArrowheads="1"/>
          </p:cNvSpPr>
          <p:nvPr/>
        </p:nvSpPr>
        <p:spPr bwMode="auto">
          <a:xfrm>
            <a:off x="609600" y="4724400"/>
            <a:ext cx="3657600" cy="1077913"/>
          </a:xfrm>
          <a:prstGeom prst="rect">
            <a:avLst/>
          </a:prstGeom>
          <a:noFill/>
          <a:ln w="9525">
            <a:noFill/>
            <a:miter lim="800000"/>
            <a:headEnd/>
            <a:tailEnd/>
          </a:ln>
        </p:spPr>
        <p:txBody>
          <a:bodyPr>
            <a:prstTxWarp prst="textNoShape">
              <a:avLst/>
            </a:prstTxWarp>
            <a:spAutoFit/>
          </a:bodyPr>
          <a:lstStyle/>
          <a:p>
            <a:pPr algn="ctr"/>
            <a:r>
              <a:rPr lang="en-US" sz="1600" b="1" dirty="0"/>
              <a:t>Transfer Content via:</a:t>
            </a:r>
          </a:p>
          <a:p>
            <a:pPr algn="ctr">
              <a:buFontTx/>
              <a:buChar char="-"/>
            </a:pPr>
            <a:r>
              <a:rPr lang="en-US" sz="1600" dirty="0"/>
              <a:t>- Web User Interface</a:t>
            </a:r>
          </a:p>
          <a:p>
            <a:pPr algn="ctr">
              <a:buFontTx/>
              <a:buChar char="-"/>
            </a:pPr>
            <a:r>
              <a:rPr lang="en-US" sz="1600" dirty="0"/>
              <a:t>- Sync Utility</a:t>
            </a:r>
          </a:p>
          <a:p>
            <a:pPr algn="ctr"/>
            <a:r>
              <a:rPr lang="en-US" sz="1600" dirty="0"/>
              <a:t>-- REST API</a:t>
            </a:r>
          </a:p>
        </p:txBody>
      </p:sp>
      <p:sp>
        <p:nvSpPr>
          <p:cNvPr id="19" name="Title 18"/>
          <p:cNvSpPr>
            <a:spLocks noGrp="1"/>
          </p:cNvSpPr>
          <p:nvPr>
            <p:ph type="title"/>
          </p:nvPr>
        </p:nvSpPr>
        <p:spPr/>
        <p:txBody>
          <a:bodyPr/>
          <a:lstStyle/>
          <a:p>
            <a:r>
              <a:rPr lang="en-US" dirty="0" smtClean="0"/>
              <a:t>How does DuraCloud work?</a:t>
            </a:r>
            <a:endParaRPr lang="en-US" dirty="0"/>
          </a:p>
        </p:txBody>
      </p:sp>
      <p:cxnSp>
        <p:nvCxnSpPr>
          <p:cNvPr id="23" name="Straight Arrow Connector 22"/>
          <p:cNvCxnSpPr>
            <a:stCxn id="25" idx="3"/>
          </p:cNvCxnSpPr>
          <p:nvPr/>
        </p:nvCxnSpPr>
        <p:spPr>
          <a:xfrm rot="5400000" flipH="1" flipV="1">
            <a:off x="7022541" y="2197660"/>
            <a:ext cx="1042519" cy="914400"/>
          </a:xfrm>
          <a:prstGeom prst="straightConnector1">
            <a:avLst/>
          </a:prstGeom>
          <a:ln w="5715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5" idx="1"/>
          </p:cNvCxnSpPr>
          <p:nvPr/>
        </p:nvCxnSpPr>
        <p:spPr>
          <a:xfrm rot="16200000" flipH="1">
            <a:off x="7121042" y="3996841"/>
            <a:ext cx="997917" cy="1066800"/>
          </a:xfrm>
          <a:prstGeom prst="straightConnector1">
            <a:avLst/>
          </a:prstGeom>
          <a:ln w="5715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pic>
        <p:nvPicPr>
          <p:cNvPr id="22539" name="Picture 18"/>
          <p:cNvPicPr>
            <a:picLocks noChangeAspect="1"/>
          </p:cNvPicPr>
          <p:nvPr/>
        </p:nvPicPr>
        <p:blipFill>
          <a:blip r:embed="rId3"/>
          <a:srcRect/>
          <a:stretch>
            <a:fillRect/>
          </a:stretch>
        </p:blipFill>
        <p:spPr bwMode="auto">
          <a:xfrm>
            <a:off x="7390404" y="2362200"/>
            <a:ext cx="331196" cy="500063"/>
          </a:xfrm>
          <a:prstGeom prst="rect">
            <a:avLst/>
          </a:prstGeom>
          <a:noFill/>
          <a:ln w="9525">
            <a:noFill/>
            <a:miter lim="800000"/>
            <a:headEnd/>
            <a:tailEnd/>
          </a:ln>
        </p:spPr>
      </p:pic>
      <p:pic>
        <p:nvPicPr>
          <p:cNvPr id="22534" name="Picture 19"/>
          <p:cNvPicPr>
            <a:picLocks noChangeAspect="1"/>
          </p:cNvPicPr>
          <p:nvPr/>
        </p:nvPicPr>
        <p:blipFill>
          <a:blip r:embed="rId3"/>
          <a:srcRect/>
          <a:stretch>
            <a:fillRect/>
          </a:stretch>
        </p:blipFill>
        <p:spPr bwMode="auto">
          <a:xfrm>
            <a:off x="7467600" y="4191000"/>
            <a:ext cx="331196" cy="50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DuraCloud</a:t>
            </a:r>
            <a:r>
              <a:rPr lang="en-US" dirty="0" smtClean="0"/>
              <a:t> security Architecture</a:t>
            </a:r>
            <a:endParaRPr lang="en-US" dirty="0"/>
          </a:p>
        </p:txBody>
      </p:sp>
      <p:pic>
        <p:nvPicPr>
          <p:cNvPr id="4" name="Content Placeholder 3" descr="Slide6.png"/>
          <p:cNvPicPr>
            <a:picLocks noGrp="1" noChangeAspect="1"/>
          </p:cNvPicPr>
          <p:nvPr>
            <p:ph idx="1"/>
          </p:nvPr>
        </p:nvPicPr>
        <p:blipFill>
          <a:blip r:embed="rId3"/>
          <a:stretch>
            <a:fillRect/>
          </a:stretch>
        </p:blipFill>
        <p:spPr>
          <a:xfrm>
            <a:off x="1300691" y="1219200"/>
            <a:ext cx="6542617" cy="490696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2" name="Title 1"/>
          <p:cNvSpPr>
            <a:spLocks noGrp="1"/>
          </p:cNvSpPr>
          <p:nvPr>
            <p:ph type="title"/>
          </p:nvPr>
        </p:nvSpPr>
        <p:spPr>
          <a:xfrm>
            <a:off x="381000" y="228600"/>
            <a:ext cx="8382000" cy="792162"/>
          </a:xfrm>
        </p:spPr>
        <p:txBody>
          <a:bodyPr/>
          <a:lstStyle/>
          <a:p>
            <a:pPr>
              <a:defRPr/>
            </a:pPr>
            <a:r>
              <a:rPr lang="en-US" dirty="0" err="1" smtClean="0"/>
              <a:t>DuraCloud</a:t>
            </a:r>
            <a:r>
              <a:rPr lang="en-US" dirty="0" smtClean="0"/>
              <a:t> Project History</a:t>
            </a:r>
          </a:p>
        </p:txBody>
      </p:sp>
      <p:sp>
        <p:nvSpPr>
          <p:cNvPr id="16387" name="TextBox 7"/>
          <p:cNvSpPr txBox="1">
            <a:spLocks noChangeArrowheads="1"/>
          </p:cNvSpPr>
          <p:nvPr/>
        </p:nvSpPr>
        <p:spPr bwMode="auto">
          <a:xfrm>
            <a:off x="304800" y="3829050"/>
            <a:ext cx="1295400" cy="1200329"/>
          </a:xfrm>
          <a:prstGeom prst="rect">
            <a:avLst/>
          </a:prstGeom>
          <a:noFill/>
          <a:ln w="9525">
            <a:noFill/>
            <a:miter lim="800000"/>
            <a:headEnd/>
            <a:tailEnd/>
          </a:ln>
        </p:spPr>
        <p:txBody>
          <a:bodyPr>
            <a:prstTxWarp prst="textNoShape">
              <a:avLst/>
            </a:prstTxWarp>
            <a:spAutoFit/>
          </a:bodyPr>
          <a:lstStyle/>
          <a:p>
            <a:pPr algn="ctr"/>
            <a:r>
              <a:rPr lang="en-US" sz="1800" dirty="0"/>
              <a:t>10/2009</a:t>
            </a:r>
          </a:p>
          <a:p>
            <a:pPr algn="ctr"/>
            <a:r>
              <a:rPr lang="en-US" sz="1800" dirty="0"/>
              <a:t>Initial Pilot Program Begins</a:t>
            </a:r>
          </a:p>
        </p:txBody>
      </p:sp>
      <p:sp>
        <p:nvSpPr>
          <p:cNvPr id="16388" name="TextBox 8"/>
          <p:cNvSpPr txBox="1">
            <a:spLocks noChangeArrowheads="1"/>
          </p:cNvSpPr>
          <p:nvPr/>
        </p:nvSpPr>
        <p:spPr bwMode="auto">
          <a:xfrm>
            <a:off x="381000" y="1524000"/>
            <a:ext cx="1600200" cy="1477328"/>
          </a:xfrm>
          <a:prstGeom prst="rect">
            <a:avLst/>
          </a:prstGeom>
          <a:noFill/>
          <a:ln w="9525">
            <a:noFill/>
            <a:miter lim="800000"/>
            <a:headEnd/>
            <a:tailEnd/>
          </a:ln>
        </p:spPr>
        <p:txBody>
          <a:bodyPr>
            <a:prstTxWarp prst="textNoShape">
              <a:avLst/>
            </a:prstTxWarp>
            <a:spAutoFit/>
          </a:bodyPr>
          <a:lstStyle/>
          <a:p>
            <a:pPr algn="ctr"/>
            <a:r>
              <a:rPr lang="en-US" sz="1800" dirty="0"/>
              <a:t>Release 0.1 Cloud Storage Mediation</a:t>
            </a:r>
          </a:p>
          <a:p>
            <a:pPr algn="ctr"/>
            <a:r>
              <a:rPr lang="en-US" sz="1800" dirty="0"/>
              <a:t>11/2009</a:t>
            </a:r>
          </a:p>
          <a:p>
            <a:pPr algn="ctr"/>
            <a:endParaRPr lang="en-US" sz="1800" dirty="0"/>
          </a:p>
        </p:txBody>
      </p:sp>
      <p:cxnSp>
        <p:nvCxnSpPr>
          <p:cNvPr id="11" name="Straight Connector 10"/>
          <p:cNvCxnSpPr/>
          <p:nvPr/>
        </p:nvCxnSpPr>
        <p:spPr>
          <a:xfrm rot="5400000">
            <a:off x="700881" y="3642519"/>
            <a:ext cx="27463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081881" y="3359944"/>
            <a:ext cx="27463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391" name="TextBox 12"/>
          <p:cNvSpPr txBox="1">
            <a:spLocks noChangeArrowheads="1"/>
          </p:cNvSpPr>
          <p:nvPr/>
        </p:nvSpPr>
        <p:spPr bwMode="auto">
          <a:xfrm>
            <a:off x="1371600" y="3810000"/>
            <a:ext cx="1752600" cy="1200329"/>
          </a:xfrm>
          <a:prstGeom prst="rect">
            <a:avLst/>
          </a:prstGeom>
          <a:noFill/>
          <a:ln w="9525">
            <a:noFill/>
            <a:miter lim="800000"/>
            <a:headEnd/>
            <a:tailEnd/>
          </a:ln>
        </p:spPr>
        <p:txBody>
          <a:bodyPr>
            <a:prstTxWarp prst="textNoShape">
              <a:avLst/>
            </a:prstTxWarp>
            <a:spAutoFit/>
          </a:bodyPr>
          <a:lstStyle/>
          <a:p>
            <a:pPr algn="ctr"/>
            <a:r>
              <a:rPr lang="en-US" sz="1800" dirty="0"/>
              <a:t>02/2010</a:t>
            </a:r>
          </a:p>
          <a:p>
            <a:pPr algn="ctr"/>
            <a:r>
              <a:rPr lang="en-US" sz="1800" dirty="0"/>
              <a:t>Release 0.2</a:t>
            </a:r>
            <a:endParaRPr lang="en-US" sz="1800" dirty="0" smtClean="0"/>
          </a:p>
          <a:p>
            <a:pPr algn="ctr"/>
            <a:r>
              <a:rPr lang="en-US" sz="1800" dirty="0" smtClean="0"/>
              <a:t>Service </a:t>
            </a:r>
            <a:r>
              <a:rPr lang="en-US" sz="1800" dirty="0"/>
              <a:t>Infrastructure</a:t>
            </a:r>
          </a:p>
        </p:txBody>
      </p:sp>
      <p:cxnSp>
        <p:nvCxnSpPr>
          <p:cNvPr id="14" name="Straight Connector 13"/>
          <p:cNvCxnSpPr/>
          <p:nvPr/>
        </p:nvCxnSpPr>
        <p:spPr>
          <a:xfrm rot="5400000">
            <a:off x="2028031" y="3642519"/>
            <a:ext cx="27463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393" name="TextBox 14"/>
          <p:cNvSpPr txBox="1">
            <a:spLocks noChangeArrowheads="1"/>
          </p:cNvSpPr>
          <p:nvPr/>
        </p:nvSpPr>
        <p:spPr bwMode="auto">
          <a:xfrm>
            <a:off x="1828800" y="2438400"/>
            <a:ext cx="2057400" cy="646331"/>
          </a:xfrm>
          <a:prstGeom prst="rect">
            <a:avLst/>
          </a:prstGeom>
          <a:noFill/>
          <a:ln w="9525">
            <a:noFill/>
            <a:miter lim="800000"/>
            <a:headEnd/>
            <a:tailEnd/>
          </a:ln>
        </p:spPr>
        <p:txBody>
          <a:bodyPr>
            <a:prstTxWarp prst="textNoShape">
              <a:avLst/>
            </a:prstTxWarp>
            <a:spAutoFit/>
          </a:bodyPr>
          <a:lstStyle/>
          <a:p>
            <a:pPr algn="ctr"/>
            <a:r>
              <a:rPr lang="en-US" sz="1800" dirty="0"/>
              <a:t>Release 0.3</a:t>
            </a:r>
            <a:endParaRPr lang="en-US" sz="1800" dirty="0" smtClean="0"/>
          </a:p>
          <a:p>
            <a:pPr algn="ctr"/>
            <a:r>
              <a:rPr lang="en-US" sz="1800" dirty="0" smtClean="0"/>
              <a:t>05</a:t>
            </a:r>
            <a:r>
              <a:rPr lang="en-US" sz="1800" dirty="0"/>
              <a:t>/2010</a:t>
            </a:r>
          </a:p>
          <a:p>
            <a:pPr algn="ctr"/>
            <a:endParaRPr lang="en-US" sz="2000" dirty="0"/>
          </a:p>
        </p:txBody>
      </p:sp>
      <p:cxnSp>
        <p:nvCxnSpPr>
          <p:cNvPr id="16" name="Straight Connector 15"/>
          <p:cNvCxnSpPr/>
          <p:nvPr/>
        </p:nvCxnSpPr>
        <p:spPr>
          <a:xfrm rot="5400000">
            <a:off x="2605881" y="3359944"/>
            <a:ext cx="27463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395" name="TextBox 16"/>
          <p:cNvSpPr txBox="1">
            <a:spLocks noChangeArrowheads="1"/>
          </p:cNvSpPr>
          <p:nvPr/>
        </p:nvSpPr>
        <p:spPr bwMode="auto">
          <a:xfrm>
            <a:off x="3048000" y="3829050"/>
            <a:ext cx="1524000" cy="1200329"/>
          </a:xfrm>
          <a:prstGeom prst="rect">
            <a:avLst/>
          </a:prstGeom>
          <a:noFill/>
          <a:ln w="9525">
            <a:noFill/>
            <a:miter lim="800000"/>
            <a:headEnd/>
            <a:tailEnd/>
          </a:ln>
        </p:spPr>
        <p:txBody>
          <a:bodyPr>
            <a:prstTxWarp prst="textNoShape">
              <a:avLst/>
            </a:prstTxWarp>
            <a:spAutoFit/>
          </a:bodyPr>
          <a:lstStyle/>
          <a:p>
            <a:pPr algn="ctr"/>
            <a:r>
              <a:rPr lang="en-US" sz="1800" dirty="0"/>
              <a:t>06/2010</a:t>
            </a:r>
          </a:p>
          <a:p>
            <a:pPr algn="ctr"/>
            <a:r>
              <a:rPr lang="en-US" sz="1800" dirty="0"/>
              <a:t>Release 0.4</a:t>
            </a:r>
          </a:p>
          <a:p>
            <a:pPr algn="ctr"/>
            <a:r>
              <a:rPr lang="en-US" sz="1800" dirty="0"/>
              <a:t>Media Streaming</a:t>
            </a:r>
          </a:p>
        </p:txBody>
      </p:sp>
      <p:cxnSp>
        <p:nvCxnSpPr>
          <p:cNvPr id="18" name="Straight Connector 17"/>
          <p:cNvCxnSpPr/>
          <p:nvPr/>
        </p:nvCxnSpPr>
        <p:spPr>
          <a:xfrm rot="5400000">
            <a:off x="3704431" y="3642519"/>
            <a:ext cx="27463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398" name="TextBox 20"/>
          <p:cNvSpPr txBox="1">
            <a:spLocks noChangeArrowheads="1"/>
          </p:cNvSpPr>
          <p:nvPr/>
        </p:nvSpPr>
        <p:spPr bwMode="auto">
          <a:xfrm>
            <a:off x="5867400" y="1371600"/>
            <a:ext cx="1828800" cy="923330"/>
          </a:xfrm>
          <a:prstGeom prst="rect">
            <a:avLst/>
          </a:prstGeom>
          <a:noFill/>
          <a:ln w="9525">
            <a:noFill/>
            <a:miter lim="800000"/>
            <a:headEnd/>
            <a:tailEnd/>
          </a:ln>
        </p:spPr>
        <p:txBody>
          <a:bodyPr wrap="square">
            <a:prstTxWarp prst="textNoShape">
              <a:avLst/>
            </a:prstTxWarp>
            <a:spAutoFit/>
          </a:bodyPr>
          <a:lstStyle/>
          <a:p>
            <a:pPr algn="ctr"/>
            <a:r>
              <a:rPr lang="en-US" sz="1800" dirty="0" smtClean="0"/>
              <a:t>.9 release</a:t>
            </a:r>
          </a:p>
          <a:p>
            <a:pPr algn="ctr"/>
            <a:r>
              <a:rPr lang="en-US" sz="1800" dirty="0" smtClean="0"/>
              <a:t>Beta production</a:t>
            </a:r>
          </a:p>
          <a:p>
            <a:pPr algn="ctr"/>
            <a:r>
              <a:rPr lang="en-US" sz="1800" dirty="0" smtClean="0"/>
              <a:t>06/</a:t>
            </a:r>
            <a:r>
              <a:rPr lang="en-US" sz="1800" dirty="0"/>
              <a:t>2011</a:t>
            </a:r>
          </a:p>
          <a:p>
            <a:pPr algn="ctr"/>
            <a:endParaRPr lang="en-US" sz="2000" dirty="0"/>
          </a:p>
        </p:txBody>
      </p:sp>
      <p:sp>
        <p:nvSpPr>
          <p:cNvPr id="16400" name="TextBox 22"/>
          <p:cNvSpPr txBox="1">
            <a:spLocks noChangeArrowheads="1"/>
          </p:cNvSpPr>
          <p:nvPr/>
        </p:nvSpPr>
        <p:spPr bwMode="auto">
          <a:xfrm>
            <a:off x="4038600" y="5029200"/>
            <a:ext cx="1981200" cy="923330"/>
          </a:xfrm>
          <a:prstGeom prst="rect">
            <a:avLst/>
          </a:prstGeom>
          <a:noFill/>
          <a:ln w="9525">
            <a:noFill/>
            <a:miter lim="800000"/>
            <a:headEnd/>
            <a:tailEnd/>
          </a:ln>
        </p:spPr>
        <p:txBody>
          <a:bodyPr>
            <a:prstTxWarp prst="textNoShape">
              <a:avLst/>
            </a:prstTxWarp>
            <a:spAutoFit/>
          </a:bodyPr>
          <a:lstStyle/>
          <a:p>
            <a:pPr algn="ctr"/>
            <a:r>
              <a:rPr lang="en-US" sz="1800" dirty="0"/>
              <a:t>09/2010</a:t>
            </a:r>
            <a:endParaRPr lang="en-US" sz="1800" dirty="0" smtClean="0"/>
          </a:p>
          <a:p>
            <a:pPr algn="ctr"/>
            <a:r>
              <a:rPr lang="en-US" sz="1800" dirty="0" smtClean="0"/>
              <a:t>Second Pilot program starts</a:t>
            </a:r>
            <a:endParaRPr lang="en-US" sz="1800" dirty="0"/>
          </a:p>
        </p:txBody>
      </p:sp>
      <p:sp>
        <p:nvSpPr>
          <p:cNvPr id="16401" name="TextBox 23"/>
          <p:cNvSpPr txBox="1">
            <a:spLocks noChangeArrowheads="1"/>
          </p:cNvSpPr>
          <p:nvPr/>
        </p:nvSpPr>
        <p:spPr bwMode="auto">
          <a:xfrm>
            <a:off x="3429000" y="1295400"/>
            <a:ext cx="1828800" cy="1200329"/>
          </a:xfrm>
          <a:prstGeom prst="rect">
            <a:avLst/>
          </a:prstGeom>
          <a:noFill/>
          <a:ln w="9525">
            <a:noFill/>
            <a:miter lim="800000"/>
            <a:headEnd/>
            <a:tailEnd/>
          </a:ln>
        </p:spPr>
        <p:txBody>
          <a:bodyPr>
            <a:prstTxWarp prst="textNoShape">
              <a:avLst/>
            </a:prstTxWarp>
            <a:spAutoFit/>
          </a:bodyPr>
          <a:lstStyle/>
          <a:p>
            <a:pPr algn="ctr"/>
            <a:r>
              <a:rPr lang="en-US" sz="1800" dirty="0"/>
              <a:t>Release 0.5 Open Source</a:t>
            </a:r>
          </a:p>
          <a:p>
            <a:pPr algn="ctr"/>
            <a:r>
              <a:rPr lang="en-US" sz="1800" dirty="0"/>
              <a:t>Release</a:t>
            </a:r>
          </a:p>
          <a:p>
            <a:pPr algn="ctr"/>
            <a:r>
              <a:rPr lang="en-US" sz="1800" dirty="0"/>
              <a:t>07/2010</a:t>
            </a:r>
          </a:p>
        </p:txBody>
      </p:sp>
      <p:cxnSp>
        <p:nvCxnSpPr>
          <p:cNvPr id="5" name="Straight Connector 4"/>
          <p:cNvCxnSpPr/>
          <p:nvPr/>
        </p:nvCxnSpPr>
        <p:spPr>
          <a:xfrm>
            <a:off x="609600" y="3505200"/>
            <a:ext cx="7239000" cy="1"/>
          </a:xfrm>
          <a:prstGeom prst="line">
            <a:avLst/>
          </a:prstGeom>
          <a:ln w="63500">
            <a:headEnd type="oval"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313363" y="3297237"/>
            <a:ext cx="349250" cy="317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406" name="TextBox 23"/>
          <p:cNvSpPr txBox="1">
            <a:spLocks noChangeArrowheads="1"/>
          </p:cNvSpPr>
          <p:nvPr/>
        </p:nvSpPr>
        <p:spPr bwMode="auto">
          <a:xfrm>
            <a:off x="4953000" y="2362200"/>
            <a:ext cx="1544413" cy="923330"/>
          </a:xfrm>
          <a:prstGeom prst="rect">
            <a:avLst/>
          </a:prstGeom>
          <a:noFill/>
          <a:ln w="9525">
            <a:noFill/>
            <a:miter lim="800000"/>
            <a:headEnd/>
            <a:tailEnd/>
          </a:ln>
        </p:spPr>
        <p:txBody>
          <a:bodyPr wrap="none">
            <a:prstTxWarp prst="textNoShape">
              <a:avLst/>
            </a:prstTxWarp>
            <a:spAutoFit/>
          </a:bodyPr>
          <a:lstStyle/>
          <a:p>
            <a:r>
              <a:rPr lang="en-US" sz="1800" dirty="0"/>
              <a:t>.7 release</a:t>
            </a:r>
          </a:p>
          <a:p>
            <a:r>
              <a:rPr lang="en-US" sz="1800" dirty="0"/>
              <a:t>Bulk services</a:t>
            </a:r>
          </a:p>
          <a:p>
            <a:r>
              <a:rPr lang="en-US" sz="1800" dirty="0"/>
              <a:t>12/2010</a:t>
            </a:r>
          </a:p>
        </p:txBody>
      </p:sp>
      <p:cxnSp>
        <p:nvCxnSpPr>
          <p:cNvPr id="24" name="Straight Connector 23"/>
          <p:cNvCxnSpPr/>
          <p:nvPr/>
        </p:nvCxnSpPr>
        <p:spPr>
          <a:xfrm rot="16200000" flipH="1">
            <a:off x="6604011" y="4075829"/>
            <a:ext cx="1066802" cy="381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2"/>
          <p:cNvSpPr txBox="1">
            <a:spLocks noChangeArrowheads="1"/>
          </p:cNvSpPr>
          <p:nvPr/>
        </p:nvSpPr>
        <p:spPr bwMode="auto">
          <a:xfrm>
            <a:off x="6248400" y="4724400"/>
            <a:ext cx="1981200" cy="646331"/>
          </a:xfrm>
          <a:prstGeom prst="rect">
            <a:avLst/>
          </a:prstGeom>
          <a:noFill/>
          <a:ln w="9525">
            <a:noFill/>
            <a:miter lim="800000"/>
            <a:headEnd/>
            <a:tailEnd/>
          </a:ln>
        </p:spPr>
        <p:txBody>
          <a:bodyPr>
            <a:prstTxWarp prst="textNoShape">
              <a:avLst/>
            </a:prstTxWarp>
            <a:spAutoFit/>
          </a:bodyPr>
          <a:lstStyle/>
          <a:p>
            <a:pPr algn="ctr"/>
            <a:r>
              <a:rPr lang="en-US" sz="1800" dirty="0" smtClean="0"/>
              <a:t>08/2011</a:t>
            </a:r>
          </a:p>
          <a:p>
            <a:pPr algn="ctr"/>
            <a:r>
              <a:rPr lang="en-US" sz="1800" dirty="0" smtClean="0"/>
              <a:t>Release 1.0</a:t>
            </a:r>
          </a:p>
          <a:p>
            <a:pPr algn="ctr"/>
            <a:endParaRPr lang="en-US" sz="2000" dirty="0"/>
          </a:p>
        </p:txBody>
      </p:sp>
      <p:cxnSp>
        <p:nvCxnSpPr>
          <p:cNvPr id="30" name="Straight Connector 29"/>
          <p:cNvCxnSpPr/>
          <p:nvPr/>
        </p:nvCxnSpPr>
        <p:spPr>
          <a:xfrm rot="16200000" flipH="1">
            <a:off x="3863179" y="2994818"/>
            <a:ext cx="960438" cy="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4382294" y="4175387"/>
            <a:ext cx="129540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flipH="1" flipV="1">
            <a:off x="6095206" y="2845859"/>
            <a:ext cx="1219994" cy="79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7558881" y="3337719"/>
            <a:ext cx="27463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0"/>
          <p:cNvSpPr txBox="1">
            <a:spLocks noChangeArrowheads="1"/>
          </p:cNvSpPr>
          <p:nvPr/>
        </p:nvSpPr>
        <p:spPr bwMode="auto">
          <a:xfrm>
            <a:off x="6858000" y="2286000"/>
            <a:ext cx="1828800" cy="646331"/>
          </a:xfrm>
          <a:prstGeom prst="rect">
            <a:avLst/>
          </a:prstGeom>
          <a:noFill/>
          <a:ln w="9525">
            <a:noFill/>
            <a:miter lim="800000"/>
            <a:headEnd/>
            <a:tailEnd/>
          </a:ln>
        </p:spPr>
        <p:txBody>
          <a:bodyPr wrap="square">
            <a:prstTxWarp prst="textNoShape">
              <a:avLst/>
            </a:prstTxWarp>
            <a:spAutoFit/>
          </a:bodyPr>
          <a:lstStyle/>
          <a:p>
            <a:pPr algn="ctr"/>
            <a:r>
              <a:rPr lang="en-US" sz="1800" dirty="0" smtClean="0"/>
              <a:t>Service </a:t>
            </a:r>
            <a:r>
              <a:rPr lang="en-US" sz="1800" dirty="0" err="1" smtClean="0"/>
              <a:t>Lauch</a:t>
            </a:r>
            <a:endParaRPr lang="en-US" sz="1800" dirty="0" smtClean="0"/>
          </a:p>
          <a:p>
            <a:pPr algn="ctr"/>
            <a:r>
              <a:rPr lang="en-US" sz="1800" dirty="0" smtClean="0"/>
              <a:t>10/</a:t>
            </a:r>
            <a:r>
              <a:rPr lang="en-US" sz="1800" dirty="0"/>
              <a:t>2011</a:t>
            </a:r>
          </a:p>
          <a:p>
            <a:pPr algn="ctr"/>
            <a:endParaRPr lang="en-US" sz="2000" dirty="0"/>
          </a:p>
        </p:txBody>
      </p:sp>
      <p:sp>
        <p:nvSpPr>
          <p:cNvPr id="31" name="Oval 30"/>
          <p:cNvSpPr/>
          <p:nvPr/>
        </p:nvSpPr>
        <p:spPr>
          <a:xfrm>
            <a:off x="7620000" y="3429000"/>
            <a:ext cx="228600" cy="228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lIns="91440" tIns="45720" rIns="91440" bIns="45720" anchor="t"/>
          <a:lstStyle/>
          <a:p>
            <a:pPr>
              <a:defRPr/>
            </a:pPr>
            <a:r>
              <a:rPr lang="en-US" dirty="0" smtClean="0">
                <a:latin typeface="Cambria" charset="0"/>
              </a:rPr>
              <a:t>Pilot Partners</a:t>
            </a:r>
            <a:br>
              <a:rPr lang="en-US" dirty="0" smtClean="0">
                <a:latin typeface="Cambria" charset="0"/>
              </a:rPr>
            </a:br>
            <a:endParaRPr lang="en-US" dirty="0" smtClean="0">
              <a:latin typeface="Cambria" charset="0"/>
            </a:endParaRPr>
          </a:p>
        </p:txBody>
      </p:sp>
      <p:graphicFrame>
        <p:nvGraphicFramePr>
          <p:cNvPr id="8" name="Content Placeholder 7"/>
          <p:cNvGraphicFramePr>
            <a:graphicFrameLocks noGrp="1"/>
          </p:cNvGraphicFramePr>
          <p:nvPr>
            <p:ph idx="1"/>
          </p:nvPr>
        </p:nvGraphicFramePr>
        <p:xfrm>
          <a:off x="1219200" y="1295400"/>
          <a:ext cx="7010400" cy="4382458"/>
        </p:xfrm>
        <a:graphic>
          <a:graphicData uri="http://schemas.openxmlformats.org/drawingml/2006/table">
            <a:tbl>
              <a:tblPr/>
              <a:tblGrid>
                <a:gridCol w="2336800"/>
                <a:gridCol w="2336800"/>
                <a:gridCol w="2336800"/>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charset="0"/>
                          <a:ea typeface="ＭＳ Ｐゴシック" charset="-128"/>
                          <a:cs typeface="ＭＳ Ｐゴシック" charset="-128"/>
                        </a:rPr>
                        <a:t>University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charset="0"/>
                          <a:ea typeface="ＭＳ Ｐゴシック" charset="-128"/>
                          <a:cs typeface="ＭＳ Ｐゴシック" charset="-128"/>
                        </a:rPr>
                        <a:t>Use Case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charset="0"/>
                          <a:ea typeface="ＭＳ Ｐゴシック" charset="-128"/>
                          <a:cs typeface="ＭＳ Ｐゴシック" charset="-128"/>
                        </a:rPr>
                        <a:t>Repository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Rice 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Preservation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DSpace, meta archive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38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Hamilton College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Access/international collaboration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Fedora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38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Northwestern 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Preservation books, audio, image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Fedora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U of PEI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Image access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Fedora/Islandora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ICPSR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Preservation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Fedora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IUPUI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Preservation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DSpace, Content DM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Rhodes College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Image Access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DSpace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North Carolina State 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Preservation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DSpace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CARL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Preservation and Services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Fedora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MIT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Preservation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00"/>
                          </a:solidFill>
                          <a:effectLst/>
                          <a:latin typeface="Calibri" charset="0"/>
                          <a:ea typeface="ＭＳ Ｐゴシック" charset="-128"/>
                          <a:cs typeface="ＭＳ Ｐゴシック" charset="-128"/>
                        </a:rPr>
                        <a:t>Dspace</a:t>
                      </a:r>
                      <a:endPar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Columbia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charset="0"/>
                          <a:ea typeface="ＭＳ Ｐゴシック" charset="-128"/>
                          <a:cs typeface="ＭＳ Ｐゴシック" charset="-128"/>
                        </a:rPr>
                        <a:t>Preservation and Services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ＭＳ Ｐゴシック" charset="-128"/>
                          <a:cs typeface="ＭＳ Ｐゴシック" charset="-128"/>
                        </a:rPr>
                        <a:t>IA, Fedora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cases explored</a:t>
            </a:r>
            <a:endParaRPr lang="en-US" dirty="0"/>
          </a:p>
        </p:txBody>
      </p:sp>
      <p:pic>
        <p:nvPicPr>
          <p:cNvPr id="4" name="Picture 3"/>
          <p:cNvPicPr>
            <a:picLocks noChangeAspect="1"/>
          </p:cNvPicPr>
          <p:nvPr/>
        </p:nvPicPr>
        <p:blipFill>
          <a:blip r:embed="rId3"/>
          <a:stretch>
            <a:fillRect/>
          </a:stretch>
        </p:blipFill>
        <p:spPr>
          <a:xfrm>
            <a:off x="304800" y="1524000"/>
            <a:ext cx="2171700" cy="2235200"/>
          </a:xfrm>
          <a:prstGeom prst="rect">
            <a:avLst/>
          </a:prstGeom>
        </p:spPr>
      </p:pic>
      <p:pic>
        <p:nvPicPr>
          <p:cNvPr id="5" name="Picture 4"/>
          <p:cNvPicPr>
            <a:picLocks noChangeAspect="1"/>
          </p:cNvPicPr>
          <p:nvPr/>
        </p:nvPicPr>
        <p:blipFill>
          <a:blip r:embed="rId4"/>
          <a:stretch>
            <a:fillRect/>
          </a:stretch>
        </p:blipFill>
        <p:spPr>
          <a:xfrm>
            <a:off x="3200400" y="1447800"/>
            <a:ext cx="2120900" cy="2247900"/>
          </a:xfrm>
          <a:prstGeom prst="rect">
            <a:avLst/>
          </a:prstGeom>
        </p:spPr>
      </p:pic>
      <p:pic>
        <p:nvPicPr>
          <p:cNvPr id="7" name="Picture 6"/>
          <p:cNvPicPr>
            <a:picLocks noChangeAspect="1"/>
          </p:cNvPicPr>
          <p:nvPr/>
        </p:nvPicPr>
        <p:blipFill>
          <a:blip r:embed="rId5"/>
          <a:stretch>
            <a:fillRect/>
          </a:stretch>
        </p:blipFill>
        <p:spPr>
          <a:xfrm>
            <a:off x="1981200" y="3962400"/>
            <a:ext cx="2247900" cy="2260600"/>
          </a:xfrm>
          <a:prstGeom prst="rect">
            <a:avLst/>
          </a:prstGeom>
        </p:spPr>
      </p:pic>
      <p:pic>
        <p:nvPicPr>
          <p:cNvPr id="8" name="Picture 7"/>
          <p:cNvPicPr>
            <a:picLocks noChangeAspect="1"/>
          </p:cNvPicPr>
          <p:nvPr/>
        </p:nvPicPr>
        <p:blipFill>
          <a:blip r:embed="rId6"/>
          <a:stretch>
            <a:fillRect/>
          </a:stretch>
        </p:blipFill>
        <p:spPr>
          <a:xfrm>
            <a:off x="6172200" y="1447800"/>
            <a:ext cx="2171700" cy="2209800"/>
          </a:xfrm>
          <a:prstGeom prst="rect">
            <a:avLst/>
          </a:prstGeom>
        </p:spPr>
      </p:pic>
      <p:sp>
        <p:nvSpPr>
          <p:cNvPr id="9" name="TextBox 8"/>
          <p:cNvSpPr txBox="1"/>
          <p:nvPr/>
        </p:nvSpPr>
        <p:spPr>
          <a:xfrm>
            <a:off x="304800" y="1062335"/>
            <a:ext cx="2438400" cy="461665"/>
          </a:xfrm>
          <a:prstGeom prst="rect">
            <a:avLst/>
          </a:prstGeom>
          <a:noFill/>
        </p:spPr>
        <p:txBody>
          <a:bodyPr wrap="square" rtlCol="0">
            <a:spAutoFit/>
          </a:bodyPr>
          <a:lstStyle/>
          <a:p>
            <a:r>
              <a:rPr lang="en-US" dirty="0" smtClean="0"/>
              <a:t>Digital archiving</a:t>
            </a:r>
            <a:endParaRPr lang="en-US" dirty="0"/>
          </a:p>
        </p:txBody>
      </p:sp>
      <p:sp>
        <p:nvSpPr>
          <p:cNvPr id="10" name="TextBox 9"/>
          <p:cNvSpPr txBox="1"/>
          <p:nvPr/>
        </p:nvSpPr>
        <p:spPr>
          <a:xfrm>
            <a:off x="3276600" y="990600"/>
            <a:ext cx="2403122" cy="461665"/>
          </a:xfrm>
          <a:prstGeom prst="rect">
            <a:avLst/>
          </a:prstGeom>
          <a:noFill/>
        </p:spPr>
        <p:txBody>
          <a:bodyPr wrap="none" rtlCol="0">
            <a:spAutoFit/>
          </a:bodyPr>
          <a:lstStyle/>
          <a:p>
            <a:r>
              <a:rPr lang="en-US" dirty="0" smtClean="0"/>
              <a:t>Video streaming</a:t>
            </a:r>
            <a:endParaRPr lang="en-US" dirty="0"/>
          </a:p>
        </p:txBody>
      </p:sp>
      <p:sp>
        <p:nvSpPr>
          <p:cNvPr id="11" name="TextBox 10"/>
          <p:cNvSpPr txBox="1"/>
          <p:nvPr/>
        </p:nvSpPr>
        <p:spPr>
          <a:xfrm>
            <a:off x="6096000" y="1066800"/>
            <a:ext cx="2743200" cy="461665"/>
          </a:xfrm>
          <a:prstGeom prst="rect">
            <a:avLst/>
          </a:prstGeom>
          <a:noFill/>
        </p:spPr>
        <p:txBody>
          <a:bodyPr wrap="square" rtlCol="0">
            <a:spAutoFit/>
          </a:bodyPr>
          <a:lstStyle/>
          <a:p>
            <a:r>
              <a:rPr lang="en-US" dirty="0" smtClean="0"/>
              <a:t>Data management</a:t>
            </a:r>
            <a:endParaRPr lang="en-US" dirty="0"/>
          </a:p>
        </p:txBody>
      </p:sp>
      <p:sp>
        <p:nvSpPr>
          <p:cNvPr id="12" name="TextBox 11"/>
          <p:cNvSpPr txBox="1"/>
          <p:nvPr/>
        </p:nvSpPr>
        <p:spPr>
          <a:xfrm>
            <a:off x="2057400" y="6019800"/>
            <a:ext cx="2117737" cy="461665"/>
          </a:xfrm>
          <a:prstGeom prst="rect">
            <a:avLst/>
          </a:prstGeom>
          <a:noFill/>
        </p:spPr>
        <p:txBody>
          <a:bodyPr wrap="none" rtlCol="0">
            <a:spAutoFit/>
          </a:bodyPr>
          <a:lstStyle/>
          <a:p>
            <a:r>
              <a:rPr lang="en-US" dirty="0" smtClean="0"/>
              <a:t>Image serving</a:t>
            </a:r>
            <a:endParaRPr lang="en-US" dirty="0"/>
          </a:p>
        </p:txBody>
      </p:sp>
      <p:sp>
        <p:nvSpPr>
          <p:cNvPr id="13" name="TextBox 12"/>
          <p:cNvSpPr txBox="1"/>
          <p:nvPr/>
        </p:nvSpPr>
        <p:spPr>
          <a:xfrm>
            <a:off x="5867400" y="5943600"/>
            <a:ext cx="1998263" cy="461665"/>
          </a:xfrm>
          <a:prstGeom prst="rect">
            <a:avLst/>
          </a:prstGeom>
          <a:noFill/>
        </p:spPr>
        <p:txBody>
          <a:bodyPr wrap="none" rtlCol="0">
            <a:spAutoFit/>
          </a:bodyPr>
          <a:lstStyle/>
          <a:p>
            <a:r>
              <a:rPr lang="en-US" dirty="0" smtClean="0"/>
              <a:t>Collaboration</a:t>
            </a:r>
            <a:endParaRPr lang="en-US" dirty="0"/>
          </a:p>
        </p:txBody>
      </p:sp>
      <p:pic>
        <p:nvPicPr>
          <p:cNvPr id="15" name="Picture 14"/>
          <p:cNvPicPr>
            <a:picLocks noChangeAspect="1"/>
          </p:cNvPicPr>
          <p:nvPr/>
        </p:nvPicPr>
        <p:blipFill>
          <a:blip r:embed="rId7"/>
          <a:stretch>
            <a:fillRect/>
          </a:stretch>
        </p:blipFill>
        <p:spPr>
          <a:xfrm>
            <a:off x="5562600" y="3810000"/>
            <a:ext cx="2273300" cy="21463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Archiving and Preservation support</a:t>
            </a:r>
            <a:endParaRPr lang="en-US" dirty="0"/>
          </a:p>
        </p:txBody>
      </p:sp>
      <p:sp>
        <p:nvSpPr>
          <p:cNvPr id="3" name="Content Placeholder 2"/>
          <p:cNvSpPr>
            <a:spLocks noGrp="1"/>
          </p:cNvSpPr>
          <p:nvPr>
            <p:ph idx="1"/>
          </p:nvPr>
        </p:nvSpPr>
        <p:spPr>
          <a:xfrm>
            <a:off x="381000" y="914400"/>
            <a:ext cx="8382000" cy="4906963"/>
          </a:xfrm>
        </p:spPr>
        <p:txBody>
          <a:bodyPr/>
          <a:lstStyle/>
          <a:p>
            <a:r>
              <a:rPr lang="en-US" dirty="0" smtClean="0"/>
              <a:t>Requirements met</a:t>
            </a:r>
          </a:p>
          <a:p>
            <a:pPr lvl="1">
              <a:buFont typeface="Wingdings" charset="2"/>
              <a:buChar char="ü"/>
            </a:pPr>
            <a:r>
              <a:rPr lang="en-US" sz="2800" dirty="0" smtClean="0"/>
              <a:t>Easy back up to primary and secondary cloud</a:t>
            </a:r>
          </a:p>
          <a:p>
            <a:pPr lvl="1">
              <a:buFont typeface="Wingdings" charset="2"/>
              <a:buChar char="ü"/>
            </a:pPr>
            <a:r>
              <a:rPr lang="en-US" sz="2800" dirty="0" smtClean="0"/>
              <a:t>Keep backups in sync</a:t>
            </a:r>
          </a:p>
          <a:p>
            <a:pPr lvl="1">
              <a:buFont typeface="Wingdings" charset="2"/>
              <a:buChar char="ü"/>
            </a:pPr>
            <a:r>
              <a:rPr lang="en-US" sz="2800" dirty="0" smtClean="0"/>
              <a:t>Check health of backups</a:t>
            </a:r>
          </a:p>
          <a:p>
            <a:pPr lvl="1">
              <a:buFont typeface="Wingdings" charset="2"/>
              <a:buChar char="ü"/>
            </a:pPr>
            <a:r>
              <a:rPr lang="en-US" sz="2800" dirty="0" smtClean="0"/>
              <a:t>Ability to view and download files</a:t>
            </a:r>
          </a:p>
          <a:p>
            <a:pPr lvl="1">
              <a:buFont typeface="Wingdings" charset="2"/>
              <a:buChar char="ü"/>
            </a:pPr>
            <a:r>
              <a:rPr lang="en-US" sz="2800" dirty="0" smtClean="0"/>
              <a:t>Retrieve and restore files</a:t>
            </a:r>
          </a:p>
          <a:p>
            <a:pPr lvl="1">
              <a:buFont typeface="Wingdings" charset="2"/>
              <a:buChar char="ü"/>
            </a:pPr>
            <a:r>
              <a:rPr lang="en-US" sz="2800" dirty="0" smtClean="0"/>
              <a:t>Web accessible</a:t>
            </a:r>
          </a:p>
          <a:p>
            <a:pPr lvl="1"/>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roadmap</a:t>
            </a:r>
            <a:endParaRPr lang="en-US" dirty="0"/>
          </a:p>
        </p:txBody>
      </p:sp>
      <p:sp>
        <p:nvSpPr>
          <p:cNvPr id="3" name="Content Placeholder 2"/>
          <p:cNvSpPr>
            <a:spLocks noGrp="1"/>
          </p:cNvSpPr>
          <p:nvPr>
            <p:ph idx="1"/>
          </p:nvPr>
        </p:nvSpPr>
        <p:spPr>
          <a:xfrm>
            <a:off x="381000" y="838200"/>
            <a:ext cx="8382000" cy="4906963"/>
          </a:xfrm>
        </p:spPr>
        <p:txBody>
          <a:bodyPr/>
          <a:lstStyle/>
          <a:p>
            <a:r>
              <a:rPr lang="en-US" sz="2400" dirty="0" smtClean="0"/>
              <a:t>Services/Apps</a:t>
            </a:r>
          </a:p>
          <a:p>
            <a:pPr lvl="1"/>
            <a:r>
              <a:rPr lang="en-US" dirty="0" smtClean="0"/>
              <a:t>Improved video handling</a:t>
            </a:r>
          </a:p>
          <a:p>
            <a:pPr lvl="1"/>
            <a:r>
              <a:rPr lang="en-US" dirty="0" smtClean="0"/>
              <a:t>File validation</a:t>
            </a:r>
          </a:p>
          <a:p>
            <a:pPr lvl="1"/>
            <a:r>
              <a:rPr lang="en-US" dirty="0" smtClean="0"/>
              <a:t>Encryption</a:t>
            </a:r>
          </a:p>
          <a:p>
            <a:r>
              <a:rPr lang="en-US" sz="2400" dirty="0" smtClean="0"/>
              <a:t>Storage providers</a:t>
            </a:r>
          </a:p>
          <a:p>
            <a:pPr lvl="1"/>
            <a:r>
              <a:rPr lang="en-US" dirty="0" smtClean="0"/>
              <a:t>SDSC Cloud</a:t>
            </a:r>
          </a:p>
          <a:p>
            <a:pPr lvl="1"/>
            <a:r>
              <a:rPr lang="en-US" dirty="0" smtClean="0"/>
              <a:t>Azure</a:t>
            </a:r>
          </a:p>
          <a:p>
            <a:pPr lvl="1"/>
            <a:r>
              <a:rPr lang="en-US" dirty="0" smtClean="0"/>
              <a:t>Local Eucalyptus integration</a:t>
            </a:r>
          </a:p>
          <a:p>
            <a:r>
              <a:rPr lang="en-US" sz="2400" dirty="0" smtClean="0"/>
              <a:t>Simplification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Key Findings from Pilots</a:t>
            </a:r>
            <a:endParaRPr lang="en-US" dirty="0"/>
          </a:p>
        </p:txBody>
      </p:sp>
      <p:sp>
        <p:nvSpPr>
          <p:cNvPr id="44035" name="Content Placeholder 2"/>
          <p:cNvSpPr>
            <a:spLocks noGrp="1"/>
          </p:cNvSpPr>
          <p:nvPr>
            <p:ph idx="1"/>
          </p:nvPr>
        </p:nvSpPr>
        <p:spPr bwMode="auto">
          <a:xfrm>
            <a:off x="1524000" y="1189038"/>
            <a:ext cx="7162800" cy="4906962"/>
          </a:xfrm>
          <a:noFill/>
          <a:ln>
            <a:miter lim="800000"/>
            <a:headEnd/>
            <a:tailEnd/>
          </a:ln>
        </p:spPr>
        <p:txBody>
          <a:bodyPr vert="horz" wrap="square" lIns="91440" tIns="45720" rIns="91440" bIns="45720" numCol="1" anchor="t" anchorCtr="0" compatLnSpc="1">
            <a:prstTxWarp prst="textNoShape">
              <a:avLst/>
            </a:prstTxWarp>
          </a:bodyPr>
          <a:lstStyle/>
          <a:p>
            <a:r>
              <a:rPr lang="en-US" sz="2800" dirty="0" smtClean="0"/>
              <a:t>Biggest challenge was transferring data from content owner</a:t>
            </a:r>
          </a:p>
          <a:p>
            <a:r>
              <a:rPr lang="en-US" sz="2800" dirty="0" smtClean="0"/>
              <a:t>Extremely difficult to compare costs</a:t>
            </a:r>
          </a:p>
          <a:p>
            <a:r>
              <a:rPr lang="en-US" dirty="0" smtClean="0"/>
              <a:t>Integration with local systems</a:t>
            </a:r>
          </a:p>
          <a:p>
            <a:r>
              <a:rPr lang="en-US" sz="2800" dirty="0" smtClean="0"/>
              <a:t>Biggest value of </a:t>
            </a:r>
            <a:r>
              <a:rPr lang="en-US" sz="2800" dirty="0" err="1" smtClean="0"/>
              <a:t>DuraCloud</a:t>
            </a:r>
            <a:r>
              <a:rPr lang="en-US" sz="2800" dirty="0" smtClean="0"/>
              <a:t> was simplicity and abstraction of individual cloud stores</a:t>
            </a:r>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Pilot partner comments</a:t>
            </a:r>
            <a:endParaRPr lang="en-US" dirty="0"/>
          </a:p>
        </p:txBody>
      </p:sp>
      <p:sp>
        <p:nvSpPr>
          <p:cNvPr id="14339" name="Content Placeholder 2"/>
          <p:cNvSpPr>
            <a:spLocks noGrp="1"/>
          </p:cNvSpPr>
          <p:nvPr>
            <p:ph idx="1"/>
          </p:nvPr>
        </p:nvSpPr>
        <p:spPr bwMode="auto">
          <a:xfrm>
            <a:off x="381000" y="1570038"/>
            <a:ext cx="8305800" cy="4906962"/>
          </a:xfrm>
          <a:noFill/>
          <a:ln>
            <a:miter lim="800000"/>
            <a:headEnd/>
            <a:tailEnd/>
          </a:ln>
        </p:spPr>
        <p:txBody>
          <a:bodyPr vert="horz" wrap="square" lIns="91440" tIns="45720" rIns="91440" bIns="45720" numCol="1" anchor="t" anchorCtr="0" compatLnSpc="1">
            <a:prstTxWarp prst="textNoShape">
              <a:avLst/>
            </a:prstTxWarp>
          </a:bodyPr>
          <a:lstStyle/>
          <a:p>
            <a:r>
              <a:rPr lang="en-US" sz="2000" dirty="0" smtClean="0"/>
              <a:t>“The </a:t>
            </a:r>
            <a:r>
              <a:rPr lang="en-US" sz="2000" b="1" i="1" dirty="0" smtClean="0"/>
              <a:t>ease-of-use </a:t>
            </a:r>
            <a:r>
              <a:rPr lang="en-US" sz="2000" dirty="0" smtClean="0"/>
              <a:t>of DuraCloud is its most impressive feature.”</a:t>
            </a:r>
            <a:br>
              <a:rPr lang="en-US" sz="2000" dirty="0" smtClean="0"/>
            </a:br>
            <a:r>
              <a:rPr lang="en-US" sz="2000" dirty="0" smtClean="0"/>
              <a:t>~Columbia</a:t>
            </a:r>
          </a:p>
          <a:p>
            <a:endParaRPr lang="en-US" sz="2000" dirty="0" smtClean="0"/>
          </a:p>
          <a:p>
            <a:r>
              <a:rPr lang="en-US" sz="2000" dirty="0" smtClean="0"/>
              <a:t>“DuraCloud delivers the </a:t>
            </a:r>
            <a:r>
              <a:rPr lang="en-US" sz="2000" b="1" i="1" dirty="0" smtClean="0"/>
              <a:t>benefits</a:t>
            </a:r>
            <a:r>
              <a:rPr lang="en-US" sz="2000" dirty="0" smtClean="0"/>
              <a:t> of a diverse network of storage locations, but </a:t>
            </a:r>
            <a:r>
              <a:rPr lang="en-US" sz="2000" b="1" i="1" dirty="0" smtClean="0"/>
              <a:t>without the overhead </a:t>
            </a:r>
            <a:r>
              <a:rPr lang="en-US" sz="2000" dirty="0" smtClean="0"/>
              <a:t>of managing different vendors.”</a:t>
            </a:r>
            <a:br>
              <a:rPr lang="en-US" sz="2000" dirty="0" smtClean="0"/>
            </a:br>
            <a:r>
              <a:rPr lang="en-US" sz="2000" dirty="0" smtClean="0"/>
              <a:t>~ICPSR</a:t>
            </a:r>
          </a:p>
          <a:p>
            <a:pPr>
              <a:buNone/>
            </a:pPr>
            <a:r>
              <a:rPr lang="en-US" sz="2000" dirty="0" smtClean="0"/>
              <a:t/>
            </a:r>
            <a:br>
              <a:rPr lang="en-US" sz="2000" dirty="0" smtClean="0"/>
            </a:br>
            <a:endParaRPr lang="en-US" sz="2000" dirty="0" smtClean="0"/>
          </a:p>
          <a:p>
            <a:r>
              <a:rPr lang="en-US" sz="2000" dirty="0" smtClean="0"/>
              <a:t>“One of the best things that DuraCloud does is </a:t>
            </a:r>
            <a:r>
              <a:rPr lang="en-US" sz="2000" b="1" i="1" dirty="0" smtClean="0"/>
              <a:t>bridge the complex gap </a:t>
            </a:r>
            <a:r>
              <a:rPr lang="en-US" sz="2000" dirty="0" smtClean="0"/>
              <a:t>between normal users and cloud-based services, and it does this job very well.”</a:t>
            </a:r>
            <a:br>
              <a:rPr lang="en-US" sz="2000" dirty="0" smtClean="0"/>
            </a:br>
            <a:r>
              <a:rPr lang="en-US" sz="2000" dirty="0" smtClean="0"/>
              <a:t>~Rhodes College</a:t>
            </a:r>
          </a:p>
        </p:txBody>
      </p:sp>
      <p:pic>
        <p:nvPicPr>
          <p:cNvPr id="14340" name="Picture 3" descr="Screen shot 2011-04-05 at 3.22.56 PM.png"/>
          <p:cNvPicPr>
            <a:picLocks noChangeAspect="1"/>
          </p:cNvPicPr>
          <p:nvPr/>
        </p:nvPicPr>
        <p:blipFill>
          <a:blip r:embed="rId2"/>
          <a:srcRect/>
          <a:stretch>
            <a:fillRect/>
          </a:stretch>
        </p:blipFill>
        <p:spPr bwMode="auto">
          <a:xfrm>
            <a:off x="6134100" y="5029200"/>
            <a:ext cx="2171700" cy="1231900"/>
          </a:xfrm>
          <a:prstGeom prst="rect">
            <a:avLst/>
          </a:prstGeom>
          <a:noFill/>
          <a:ln w="9525">
            <a:noFill/>
            <a:miter lim="800000"/>
            <a:headEnd/>
            <a:tailEnd/>
          </a:ln>
        </p:spPr>
      </p:pic>
      <p:pic>
        <p:nvPicPr>
          <p:cNvPr id="14341" name="Picture 4" descr="Screen shot 2011-04-05 at 3.22.48 PM.png"/>
          <p:cNvPicPr>
            <a:picLocks noChangeAspect="1"/>
          </p:cNvPicPr>
          <p:nvPr/>
        </p:nvPicPr>
        <p:blipFill>
          <a:blip r:embed="rId3"/>
          <a:srcRect/>
          <a:stretch>
            <a:fillRect/>
          </a:stretch>
        </p:blipFill>
        <p:spPr bwMode="auto">
          <a:xfrm>
            <a:off x="4800600" y="3352800"/>
            <a:ext cx="3505200" cy="869950"/>
          </a:xfrm>
          <a:prstGeom prst="rect">
            <a:avLst/>
          </a:prstGeom>
          <a:noFill/>
          <a:ln w="9525">
            <a:noFill/>
            <a:miter lim="800000"/>
            <a:headEnd/>
            <a:tailEnd/>
          </a:ln>
        </p:spPr>
      </p:pic>
      <p:pic>
        <p:nvPicPr>
          <p:cNvPr id="14342" name="Picture 5" descr="Screen shot 2011-04-05 at 3.22.29 PM.png"/>
          <p:cNvPicPr>
            <a:picLocks noChangeAspect="1"/>
          </p:cNvPicPr>
          <p:nvPr/>
        </p:nvPicPr>
        <p:blipFill>
          <a:blip r:embed="rId4"/>
          <a:srcRect/>
          <a:stretch>
            <a:fillRect/>
          </a:stretch>
        </p:blipFill>
        <p:spPr bwMode="auto">
          <a:xfrm>
            <a:off x="4038600" y="1981200"/>
            <a:ext cx="4267200" cy="48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we?</a:t>
            </a:r>
            <a:endParaRPr lang="en-US" dirty="0"/>
          </a:p>
        </p:txBody>
      </p:sp>
      <p:pic>
        <p:nvPicPr>
          <p:cNvPr id="15363" name="Content Placeholder 3" descr="slide_graphic.jpg"/>
          <p:cNvPicPr>
            <a:picLocks noGrp="1" noChangeAspect="1"/>
          </p:cNvPicPr>
          <p:nvPr>
            <p:ph idx="1"/>
          </p:nvPr>
        </p:nvPicPr>
        <p:blipFill>
          <a:blip r:embed="rId3"/>
          <a:srcRect l="-36002" r="-36002"/>
          <a:stretch>
            <a:fillRect/>
          </a:stretch>
        </p:blipFill>
        <p:spPr>
          <a:xfrm>
            <a:off x="381000" y="1143000"/>
            <a:ext cx="8382000" cy="4906963"/>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we learned about the cloud</a:t>
            </a:r>
            <a:endParaRPr lang="en-US" dirty="0"/>
          </a:p>
        </p:txBody>
      </p:sp>
      <p:sp>
        <p:nvSpPr>
          <p:cNvPr id="43011" name="Content Placeholder 2"/>
          <p:cNvSpPr>
            <a:spLocks noGrp="1"/>
          </p:cNvSpPr>
          <p:nvPr>
            <p:ph idx="1"/>
          </p:nvPr>
        </p:nvSpPr>
        <p:spPr bwMode="auto">
          <a:xfrm>
            <a:off x="1524000" y="1112838"/>
            <a:ext cx="7162800" cy="4906962"/>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t>Durability- No loss of data over 2 year period, 15+ accounts, 15+ TB  BUT no published SLA or policy</a:t>
            </a:r>
          </a:p>
          <a:p>
            <a:r>
              <a:rPr lang="en-US" dirty="0" smtClean="0"/>
              <a:t>Eventual consistency</a:t>
            </a:r>
          </a:p>
          <a:p>
            <a:r>
              <a:rPr lang="en-US" dirty="0" smtClean="0"/>
              <a:t>Data transfer rates over http, 1 GB realistic</a:t>
            </a:r>
          </a:p>
          <a:p>
            <a:r>
              <a:rPr lang="en-US" dirty="0" smtClean="0"/>
              <a:t>Large file handling evolving- 5 GB chunk size</a:t>
            </a:r>
          </a:p>
          <a:p>
            <a:r>
              <a:rPr lang="en-US" dirty="0" smtClean="0"/>
              <a:t>Verification of content via check sum depends on provider</a:t>
            </a:r>
          </a:p>
          <a:p>
            <a:r>
              <a:rPr lang="en-US" dirty="0" smtClean="0"/>
              <a:t>No standard API’s yet across providers</a:t>
            </a:r>
          </a:p>
          <a:p>
            <a:r>
              <a:rPr lang="en-US" dirty="0" smtClean="0"/>
              <a:t>Instability of cloud providers ( </a:t>
            </a:r>
            <a:r>
              <a:rPr lang="en-US" dirty="0" err="1" smtClean="0"/>
              <a:t>Atmos,Sun</a:t>
            </a:r>
            <a:r>
              <a:rPr lang="en-US" dirty="0" smtClean="0"/>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685800" y="1452563"/>
            <a:ext cx="7772400" cy="1689100"/>
          </a:xfrm>
        </p:spPr>
        <p:txBody>
          <a:bodyPr/>
          <a:lstStyle/>
          <a:p>
            <a:r>
              <a:rPr lang="en-US" dirty="0" smtClean="0">
                <a:solidFill>
                  <a:srgbClr val="000000"/>
                </a:solidFill>
                <a:latin typeface="Arial" charset="0"/>
              </a:rPr>
              <a:t>Reaching for the Cloud</a:t>
            </a:r>
            <a:endParaRPr lang="en-US" dirty="0">
              <a:latin typeface="Calibri" charset="0"/>
              <a:ea typeface="ＭＳ Ｐゴシック" charset="0"/>
              <a:cs typeface="ＭＳ Ｐゴシック" charset="0"/>
            </a:endParaRPr>
          </a:p>
        </p:txBody>
      </p:sp>
      <p:sp>
        <p:nvSpPr>
          <p:cNvPr id="15363" name="Subtitle 2"/>
          <p:cNvSpPr>
            <a:spLocks noGrp="1"/>
          </p:cNvSpPr>
          <p:nvPr>
            <p:ph type="subTitle" idx="1"/>
          </p:nvPr>
        </p:nvSpPr>
        <p:spPr>
          <a:xfrm>
            <a:off x="1371600" y="2893041"/>
            <a:ext cx="6400800" cy="790575"/>
          </a:xfrm>
        </p:spPr>
        <p:txBody>
          <a:bodyPr/>
          <a:lstStyle/>
          <a:p>
            <a:pPr eaLnBrk="1" hangingPunct="1"/>
            <a:r>
              <a:rPr lang="en-US" b="1" dirty="0" smtClean="0">
                <a:latin typeface="Calibri" charset="0"/>
                <a:ea typeface="ＭＳ Ｐゴシック" charset="0"/>
                <a:cs typeface="ＭＳ Ｐゴシック" charset="0"/>
              </a:rPr>
              <a:t>EDUCAUSE 2011</a:t>
            </a:r>
            <a:endParaRPr lang="en-US" b="1" dirty="0">
              <a:latin typeface="Calibri" charset="0"/>
              <a:ea typeface="ＭＳ Ｐゴシック" charset="0"/>
              <a:cs typeface="ＭＳ Ｐゴシック" charset="0"/>
            </a:endParaRPr>
          </a:p>
          <a:p>
            <a:pPr eaLnBrk="1" hangingPunct="1"/>
            <a:r>
              <a:rPr lang="en-US" dirty="0" smtClean="0">
                <a:latin typeface="Calibri" charset="0"/>
                <a:ea typeface="ＭＳ Ｐゴシック" charset="0"/>
                <a:cs typeface="ＭＳ Ｐゴシック" charset="0"/>
              </a:rPr>
              <a:t>Stu Baker</a:t>
            </a:r>
          </a:p>
          <a:p>
            <a:pPr eaLnBrk="1" hangingPunct="1"/>
            <a:r>
              <a:rPr lang="en-US" dirty="0" err="1" smtClean="0">
                <a:latin typeface="Calibri" charset="0"/>
                <a:ea typeface="ＭＳ Ｐゴシック" charset="0"/>
                <a:cs typeface="ＭＳ Ｐゴシック" charset="0"/>
                <a:hlinkClick r:id="rId3"/>
              </a:rPr>
              <a:t>stubaker@northwestern.edu</a:t>
            </a:r>
            <a:endParaRPr lang="en-US" dirty="0" smtClean="0">
              <a:latin typeface="Calibri"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docket</a:t>
            </a:r>
            <a:endParaRPr lang="en-US" dirty="0"/>
          </a:p>
        </p:txBody>
      </p:sp>
      <p:sp>
        <p:nvSpPr>
          <p:cNvPr id="3" name="Content Placeholder 2"/>
          <p:cNvSpPr>
            <a:spLocks noGrp="1"/>
          </p:cNvSpPr>
          <p:nvPr>
            <p:ph idx="1"/>
          </p:nvPr>
        </p:nvSpPr>
        <p:spPr/>
        <p:txBody>
          <a:bodyPr/>
          <a:lstStyle/>
          <a:p>
            <a:endParaRPr lang="en-US" dirty="0" smtClean="0"/>
          </a:p>
          <a:p>
            <a:r>
              <a:rPr lang="en-US" dirty="0" smtClean="0"/>
              <a:t>Northwestern’s computing environment</a:t>
            </a:r>
          </a:p>
          <a:p>
            <a:r>
              <a:rPr lang="en-US" dirty="0"/>
              <a:t>Digital Preservation Strategies</a:t>
            </a:r>
          </a:p>
          <a:p>
            <a:r>
              <a:rPr lang="en-US" dirty="0" err="1" smtClean="0"/>
              <a:t>Duracloud</a:t>
            </a:r>
            <a:r>
              <a:rPr lang="en-US" dirty="0" smtClean="0"/>
              <a:t> pilot</a:t>
            </a:r>
          </a:p>
          <a:p>
            <a:r>
              <a:rPr lang="en-US" dirty="0" smtClean="0"/>
              <a:t>Cloud Challenges</a:t>
            </a:r>
          </a:p>
          <a:p>
            <a:endParaRPr lang="en-US" dirty="0" smtClean="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6852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0" y="615950"/>
            <a:ext cx="9144000" cy="692150"/>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 </a:t>
            </a:r>
            <a:endParaRPr lang="en-US" dirty="0"/>
          </a:p>
        </p:txBody>
      </p:sp>
      <p:sp>
        <p:nvSpPr>
          <p:cNvPr id="3" name="TextBox 2"/>
          <p:cNvSpPr txBox="1"/>
          <p:nvPr/>
        </p:nvSpPr>
        <p:spPr>
          <a:xfrm>
            <a:off x="2227794" y="4769626"/>
            <a:ext cx="6127750" cy="2246769"/>
          </a:xfrm>
          <a:prstGeom prst="rect">
            <a:avLst/>
          </a:prstGeom>
          <a:noFill/>
        </p:spPr>
        <p:txBody>
          <a:bodyPr wrap="square" numCol="2" rtlCol="0">
            <a:spAutoFit/>
          </a:bodyPr>
          <a:lstStyle/>
          <a:p>
            <a:pPr>
              <a:spcBef>
                <a:spcPts val="0"/>
              </a:spcBef>
            </a:pPr>
            <a:r>
              <a:rPr lang="en-US" sz="1400" b="1" dirty="0" smtClean="0">
                <a:solidFill>
                  <a:srgbClr val="2C1C65"/>
                </a:solidFill>
              </a:rPr>
              <a:t>4,930,613	</a:t>
            </a:r>
            <a:r>
              <a:rPr lang="en-US" sz="1400" dirty="0">
                <a:solidFill>
                  <a:srgbClr val="2C1C65"/>
                </a:solidFill>
              </a:rPr>
              <a:t>B</a:t>
            </a:r>
            <a:r>
              <a:rPr lang="en-US" sz="1400" dirty="0" smtClean="0">
                <a:solidFill>
                  <a:srgbClr val="2C1C65"/>
                </a:solidFill>
              </a:rPr>
              <a:t>ooks</a:t>
            </a:r>
            <a:endParaRPr lang="en-US" sz="1400" dirty="0">
              <a:solidFill>
                <a:srgbClr val="2C1C65"/>
              </a:solidFill>
            </a:endParaRPr>
          </a:p>
          <a:p>
            <a:pPr>
              <a:spcBef>
                <a:spcPts val="0"/>
              </a:spcBef>
            </a:pPr>
            <a:r>
              <a:rPr lang="en-US" sz="1400" b="1" dirty="0" smtClean="0">
                <a:solidFill>
                  <a:srgbClr val="2C1C65"/>
                </a:solidFill>
              </a:rPr>
              <a:t>  208,757	</a:t>
            </a:r>
            <a:r>
              <a:rPr lang="en-US" sz="1400" dirty="0" smtClean="0">
                <a:solidFill>
                  <a:srgbClr val="2C1C65"/>
                </a:solidFill>
              </a:rPr>
              <a:t>Maps</a:t>
            </a:r>
            <a:endParaRPr lang="en-US" sz="1400" dirty="0">
              <a:solidFill>
                <a:srgbClr val="2C1C65"/>
              </a:solidFill>
            </a:endParaRPr>
          </a:p>
          <a:p>
            <a:pPr>
              <a:spcBef>
                <a:spcPts val="0"/>
              </a:spcBef>
            </a:pPr>
            <a:r>
              <a:rPr lang="en-US" sz="1400" b="1" dirty="0" smtClean="0">
                <a:solidFill>
                  <a:srgbClr val="2C1C65"/>
                </a:solidFill>
              </a:rPr>
              <a:t>  601,153	</a:t>
            </a:r>
            <a:r>
              <a:rPr lang="en-US" sz="1400" dirty="0">
                <a:solidFill>
                  <a:srgbClr val="2C1C65"/>
                </a:solidFill>
              </a:rPr>
              <a:t>I</a:t>
            </a:r>
            <a:r>
              <a:rPr lang="en-US" sz="1400" dirty="0" smtClean="0">
                <a:solidFill>
                  <a:srgbClr val="2C1C65"/>
                </a:solidFill>
              </a:rPr>
              <a:t>mages</a:t>
            </a:r>
            <a:endParaRPr lang="en-US" sz="1400" dirty="0">
              <a:solidFill>
                <a:srgbClr val="2C1C65"/>
              </a:solidFill>
            </a:endParaRPr>
          </a:p>
          <a:p>
            <a:pPr>
              <a:spcBef>
                <a:spcPts val="0"/>
              </a:spcBef>
            </a:pPr>
            <a:r>
              <a:rPr lang="en-US" sz="1400" b="1" dirty="0" smtClean="0">
                <a:solidFill>
                  <a:srgbClr val="2C1C65"/>
                </a:solidFill>
              </a:rPr>
              <a:t>    66,977 	</a:t>
            </a:r>
            <a:r>
              <a:rPr lang="en-US" sz="1400" dirty="0" smtClean="0">
                <a:solidFill>
                  <a:srgbClr val="2C1C65"/>
                </a:solidFill>
              </a:rPr>
              <a:t>Audio</a:t>
            </a:r>
          </a:p>
          <a:p>
            <a:pPr>
              <a:spcBef>
                <a:spcPts val="0"/>
              </a:spcBef>
            </a:pPr>
            <a:r>
              <a:rPr lang="en-US" sz="1400" b="1" dirty="0" smtClean="0">
                <a:solidFill>
                  <a:srgbClr val="2C1C65"/>
                </a:solidFill>
              </a:rPr>
              <a:t>    33,882	</a:t>
            </a:r>
            <a:r>
              <a:rPr lang="en-US" sz="1400" dirty="0" smtClean="0">
                <a:solidFill>
                  <a:srgbClr val="2C1C65"/>
                </a:solidFill>
              </a:rPr>
              <a:t>Film </a:t>
            </a:r>
            <a:r>
              <a:rPr lang="en-US" sz="1400" dirty="0">
                <a:solidFill>
                  <a:srgbClr val="2C1C65"/>
                </a:solidFill>
              </a:rPr>
              <a:t>and video </a:t>
            </a:r>
          </a:p>
          <a:p>
            <a:pPr>
              <a:spcBef>
                <a:spcPts val="0"/>
              </a:spcBef>
            </a:pPr>
            <a:endParaRPr lang="en-US" sz="1400" b="1" dirty="0" smtClean="0">
              <a:solidFill>
                <a:srgbClr val="2C1C65"/>
              </a:solidFill>
            </a:endParaRPr>
          </a:p>
          <a:p>
            <a:pPr>
              <a:spcBef>
                <a:spcPts val="0"/>
              </a:spcBef>
            </a:pPr>
            <a:endParaRPr lang="en-US" sz="1400" b="1" dirty="0">
              <a:solidFill>
                <a:srgbClr val="2C1C65"/>
              </a:solidFill>
            </a:endParaRPr>
          </a:p>
          <a:p>
            <a:pPr>
              <a:spcBef>
                <a:spcPts val="0"/>
              </a:spcBef>
            </a:pPr>
            <a:endParaRPr lang="en-US" sz="1400" b="1" dirty="0" smtClean="0">
              <a:solidFill>
                <a:srgbClr val="2C1C65"/>
              </a:solidFill>
            </a:endParaRPr>
          </a:p>
          <a:p>
            <a:pPr>
              <a:spcBef>
                <a:spcPts val="0"/>
              </a:spcBef>
            </a:pPr>
            <a:endParaRPr lang="en-US" sz="1400" b="1" dirty="0">
              <a:solidFill>
                <a:srgbClr val="2C1C65"/>
              </a:solidFill>
            </a:endParaRPr>
          </a:p>
          <a:p>
            <a:pPr>
              <a:spcBef>
                <a:spcPts val="0"/>
              </a:spcBef>
            </a:pPr>
            <a:endParaRPr lang="en-US" sz="1400" b="1" dirty="0" smtClean="0">
              <a:solidFill>
                <a:srgbClr val="2C1C65"/>
              </a:solidFill>
            </a:endParaRPr>
          </a:p>
          <a:p>
            <a:pPr>
              <a:spcBef>
                <a:spcPts val="0"/>
              </a:spcBef>
            </a:pPr>
            <a:r>
              <a:rPr lang="en-US" sz="1400" b="1" dirty="0" smtClean="0">
                <a:solidFill>
                  <a:srgbClr val="2C1C65"/>
                </a:solidFill>
              </a:rPr>
              <a:t>98,844	</a:t>
            </a:r>
            <a:r>
              <a:rPr lang="en-US" sz="1400" dirty="0" smtClean="0">
                <a:solidFill>
                  <a:srgbClr val="2C1C65"/>
                </a:solidFill>
              </a:rPr>
              <a:t>Journals </a:t>
            </a:r>
            <a:r>
              <a:rPr lang="en-US" sz="1400" dirty="0">
                <a:solidFill>
                  <a:srgbClr val="2C1C65"/>
                </a:solidFill>
              </a:rPr>
              <a:t>and </a:t>
            </a:r>
            <a:r>
              <a:rPr lang="en-US" sz="1400" dirty="0" smtClean="0">
                <a:solidFill>
                  <a:srgbClr val="2C1C65"/>
                </a:solidFill>
              </a:rPr>
              <a:t>serials </a:t>
            </a:r>
            <a:endParaRPr lang="en-US" sz="1400" dirty="0">
              <a:solidFill>
                <a:srgbClr val="2C1C65"/>
              </a:solidFill>
            </a:endParaRPr>
          </a:p>
          <a:p>
            <a:pPr>
              <a:spcBef>
                <a:spcPts val="0"/>
              </a:spcBef>
            </a:pPr>
            <a:r>
              <a:rPr lang="en-US" sz="1400" b="1" dirty="0" smtClean="0">
                <a:solidFill>
                  <a:srgbClr val="2C1C65"/>
                </a:solidFill>
              </a:rPr>
              <a:t>22 TB	</a:t>
            </a:r>
            <a:r>
              <a:rPr lang="en-US" sz="1400" dirty="0" smtClean="0">
                <a:solidFill>
                  <a:srgbClr val="2C1C65"/>
                </a:solidFill>
              </a:rPr>
              <a:t>Unique </a:t>
            </a:r>
            <a:r>
              <a:rPr lang="en-US" sz="1400" dirty="0">
                <a:solidFill>
                  <a:srgbClr val="2C1C65"/>
                </a:solidFill>
              </a:rPr>
              <a:t>digital content </a:t>
            </a:r>
          </a:p>
          <a:p>
            <a:pPr>
              <a:spcBef>
                <a:spcPts val="0"/>
              </a:spcBef>
            </a:pPr>
            <a:r>
              <a:rPr lang="en-US" sz="1400" b="1" dirty="0">
                <a:solidFill>
                  <a:srgbClr val="2C1C65"/>
                </a:solidFill>
              </a:rPr>
              <a:t>84 </a:t>
            </a:r>
            <a:r>
              <a:rPr lang="en-US" sz="1400" b="1" dirty="0" smtClean="0">
                <a:solidFill>
                  <a:srgbClr val="2C1C65"/>
                </a:solidFill>
              </a:rPr>
              <a:t>	</a:t>
            </a:r>
            <a:r>
              <a:rPr lang="en-US" sz="1400" dirty="0" smtClean="0">
                <a:solidFill>
                  <a:srgbClr val="2C1C65"/>
                </a:solidFill>
              </a:rPr>
              <a:t>Web sites</a:t>
            </a:r>
            <a:endParaRPr lang="en-US" sz="1400" dirty="0">
              <a:solidFill>
                <a:srgbClr val="2C1C65"/>
              </a:solidFill>
            </a:endParaRPr>
          </a:p>
          <a:p>
            <a:pPr>
              <a:spcBef>
                <a:spcPts val="0"/>
              </a:spcBef>
            </a:pPr>
            <a:r>
              <a:rPr lang="en-US" sz="1400" b="1" dirty="0" smtClean="0">
                <a:solidFill>
                  <a:srgbClr val="2C1C65"/>
                </a:solidFill>
              </a:rPr>
              <a:t>750	</a:t>
            </a:r>
            <a:r>
              <a:rPr lang="en-US" sz="1400" dirty="0" smtClean="0">
                <a:solidFill>
                  <a:srgbClr val="2C1C65"/>
                </a:solidFill>
              </a:rPr>
              <a:t>Workstations</a:t>
            </a:r>
            <a:endParaRPr lang="en-US" sz="1400" dirty="0">
              <a:solidFill>
                <a:srgbClr val="2C1C65"/>
              </a:solidFill>
            </a:endParaRPr>
          </a:p>
          <a:p>
            <a:pPr>
              <a:spcBef>
                <a:spcPts val="0"/>
              </a:spcBef>
            </a:pPr>
            <a:r>
              <a:rPr lang="en-US" sz="1400" b="1" dirty="0" smtClean="0">
                <a:solidFill>
                  <a:srgbClr val="2C1C65"/>
                </a:solidFill>
              </a:rPr>
              <a:t>59</a:t>
            </a:r>
            <a:r>
              <a:rPr lang="en-US" sz="1400" dirty="0">
                <a:solidFill>
                  <a:srgbClr val="2C1C65"/>
                </a:solidFill>
              </a:rPr>
              <a:t>	</a:t>
            </a:r>
            <a:r>
              <a:rPr lang="en-US" sz="1400" dirty="0" smtClean="0">
                <a:solidFill>
                  <a:srgbClr val="2C1C65"/>
                </a:solidFill>
              </a:rPr>
              <a:t>	Servers</a:t>
            </a:r>
            <a:endParaRPr lang="en-US" sz="1400" dirty="0">
              <a:solidFill>
                <a:srgbClr val="2C1C65"/>
              </a:solidFill>
            </a:endParaRPr>
          </a:p>
        </p:txBody>
      </p:sp>
      <p:pic>
        <p:nvPicPr>
          <p:cNvPr id="4" name="Picture 3" descr="oldandnew-nul-2.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535429"/>
            <a:ext cx="9144000" cy="3025140"/>
          </a:xfrm>
          <a:prstGeom prst="rect">
            <a:avLst/>
          </a:prstGeom>
        </p:spPr>
      </p:pic>
      <p:sp>
        <p:nvSpPr>
          <p:cNvPr id="5" name="Title 1"/>
          <p:cNvSpPr txBox="1">
            <a:spLocks/>
          </p:cNvSpPr>
          <p:nvPr/>
        </p:nvSpPr>
        <p:spPr>
          <a:xfrm>
            <a:off x="685800" y="338053"/>
            <a:ext cx="7772400" cy="1470025"/>
          </a:xfrm>
          <a:prstGeom prst="rect">
            <a:avLst/>
          </a:prstGeom>
        </p:spPr>
        <p:txBody>
          <a:bodyPr>
            <a:normAutofit/>
          </a:bodyPr>
          <a:lstStyle>
            <a:lvl1pPr algn="ctr" defTabSz="457200" rtl="0" eaLnBrk="1" fontAlgn="base" hangingPunct="1">
              <a:spcBef>
                <a:spcPct val="0"/>
              </a:spcBef>
              <a:spcAft>
                <a:spcPct val="0"/>
              </a:spcAft>
              <a:defRPr sz="28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2800" b="1">
                <a:solidFill>
                  <a:schemeClr val="tx1"/>
                </a:solidFill>
                <a:latin typeface="Calibri" charset="0"/>
                <a:ea typeface="ＭＳ Ｐゴシック" charset="-128"/>
                <a:cs typeface="ＭＳ Ｐゴシック" charset="-128"/>
              </a:defRPr>
            </a:lvl9pPr>
          </a:lstStyle>
          <a:p>
            <a:r>
              <a:rPr lang="en-US" sz="3600" b="0" dirty="0" smtClean="0">
                <a:solidFill>
                  <a:srgbClr val="2C1C65"/>
                </a:solidFill>
                <a:latin typeface="Univers LT 47 CondensedLt"/>
                <a:cs typeface="Univers LT 47 CondensedLt"/>
              </a:rPr>
              <a:t>NORTHWESTERN UNIVERSITY </a:t>
            </a:r>
            <a:r>
              <a:rPr lang="en-US" sz="3600" b="0" dirty="0" smtClean="0">
                <a:solidFill>
                  <a:srgbClr val="2C1C65"/>
                </a:solidFill>
                <a:latin typeface="Univers LT 67 CondensedBold"/>
                <a:cs typeface="Univers LT 67 CondensedBold"/>
              </a:rPr>
              <a:t>LIBRARY</a:t>
            </a:r>
            <a:endParaRPr lang="en-US" sz="3600" b="0" dirty="0">
              <a:solidFill>
                <a:srgbClr val="2C1C65"/>
              </a:solidFill>
              <a:latin typeface="Univers LT 67 CondensedBold"/>
              <a:cs typeface="Univers LT 67 CondensedBold"/>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38604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553882" y="4422588"/>
            <a:ext cx="184666" cy="369332"/>
          </a:xfrm>
          <a:prstGeom prst="rect">
            <a:avLst/>
          </a:prstGeom>
          <a:noFill/>
        </p:spPr>
        <p:txBody>
          <a:bodyPr wrap="none" rtlCol="0">
            <a:spAutoFit/>
          </a:bodyPr>
          <a:lstStyle/>
          <a:p>
            <a:endParaRPr lang="en-US" dirty="0"/>
          </a:p>
        </p:txBody>
      </p:sp>
      <p:pic>
        <p:nvPicPr>
          <p:cNvPr id="5" name="Picture 4" descr="NUL-systems-2011-10-17-Educause.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1142" y="0"/>
            <a:ext cx="8061716" cy="604723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94952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towards a strategy</a:t>
            </a:r>
            <a:endParaRPr lang="en-US" dirty="0"/>
          </a:p>
        </p:txBody>
      </p:sp>
      <p:sp>
        <p:nvSpPr>
          <p:cNvPr id="3" name="Content Placeholder 2"/>
          <p:cNvSpPr>
            <a:spLocks noGrp="1"/>
          </p:cNvSpPr>
          <p:nvPr>
            <p:ph idx="1"/>
          </p:nvPr>
        </p:nvSpPr>
        <p:spPr/>
        <p:txBody>
          <a:bodyPr/>
          <a:lstStyle/>
          <a:p>
            <a:r>
              <a:rPr lang="en-US" dirty="0" smtClean="0"/>
              <a:t>Preservation </a:t>
            </a:r>
            <a:r>
              <a:rPr lang="en-US" dirty="0"/>
              <a:t>risk assessment</a:t>
            </a:r>
            <a:r>
              <a:rPr lang="en-US" dirty="0" smtClean="0"/>
              <a:t>, metadata extraction, format migration planning</a:t>
            </a:r>
            <a:r>
              <a:rPr lang="en-US" dirty="0"/>
              <a:t>, object identification and </a:t>
            </a:r>
            <a:r>
              <a:rPr lang="en-US" dirty="0" smtClean="0"/>
              <a:t>validation</a:t>
            </a:r>
            <a:endParaRPr lang="en-US" dirty="0"/>
          </a:p>
          <a:p>
            <a:r>
              <a:rPr lang="en-US" dirty="0"/>
              <a:t>Digital Preservation Services and Workflow</a:t>
            </a:r>
          </a:p>
          <a:p>
            <a:r>
              <a:rPr lang="en-US" dirty="0" smtClean="0"/>
              <a:t>Scalable </a:t>
            </a:r>
            <a:r>
              <a:rPr lang="en-US" dirty="0"/>
              <a:t>Architecture</a:t>
            </a:r>
          </a:p>
          <a:p>
            <a:r>
              <a:rPr lang="en-US" dirty="0" smtClean="0"/>
              <a:t>Hybrid </a:t>
            </a:r>
            <a:r>
              <a:rPr lang="en-US" dirty="0"/>
              <a:t>storage </a:t>
            </a:r>
            <a:r>
              <a:rPr lang="en-US" dirty="0" smtClean="0"/>
              <a:t>strategy</a:t>
            </a:r>
          </a:p>
          <a:p>
            <a:r>
              <a:rPr lang="en-US" dirty="0"/>
              <a:t>Re-allocation of staff expertise and local technology</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5284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DuraCloud</a:t>
            </a:r>
            <a:r>
              <a:rPr lang="en-US" dirty="0" smtClean="0"/>
              <a:t> pilot</a:t>
            </a:r>
            <a:endParaRPr lang="en-US" dirty="0"/>
          </a:p>
        </p:txBody>
      </p:sp>
      <p:sp>
        <p:nvSpPr>
          <p:cNvPr id="4" name="Content Placeholder 3"/>
          <p:cNvSpPr>
            <a:spLocks noGrp="1"/>
          </p:cNvSpPr>
          <p:nvPr>
            <p:ph sz="half" idx="1"/>
          </p:nvPr>
        </p:nvSpPr>
        <p:spPr/>
        <p:txBody>
          <a:bodyPr/>
          <a:lstStyle/>
          <a:p>
            <a:pPr marL="457200" lvl="1" indent="-342900">
              <a:lnSpc>
                <a:spcPct val="95000"/>
              </a:lnSpc>
              <a:spcBef>
                <a:spcPct val="0"/>
              </a:spcBef>
              <a:buClr>
                <a:srgbClr val="000000"/>
              </a:buClr>
              <a:buFontTx/>
              <a:buChar char="•"/>
            </a:pPr>
            <a:r>
              <a:rPr lang="en-US" sz="2700" dirty="0">
                <a:solidFill>
                  <a:srgbClr val="000000"/>
                </a:solidFill>
                <a:latin typeface="Arial" charset="0"/>
              </a:rPr>
              <a:t>Dark archive</a:t>
            </a:r>
            <a:endParaRPr lang="en-US" dirty="0"/>
          </a:p>
          <a:p>
            <a:pPr marL="457200" lvl="1" indent="-342900">
              <a:lnSpc>
                <a:spcPct val="95000"/>
              </a:lnSpc>
              <a:spcBef>
                <a:spcPct val="0"/>
              </a:spcBef>
              <a:buClr>
                <a:srgbClr val="000000"/>
              </a:buClr>
              <a:buFontTx/>
              <a:buChar char="•"/>
            </a:pPr>
            <a:r>
              <a:rPr lang="en-US" sz="2700" dirty="0">
                <a:solidFill>
                  <a:srgbClr val="000000"/>
                </a:solidFill>
                <a:latin typeface="Arial" charset="0"/>
              </a:rPr>
              <a:t>Locally digitized books</a:t>
            </a:r>
            <a:endParaRPr lang="en-US" dirty="0"/>
          </a:p>
          <a:p>
            <a:pPr marL="457200" lvl="1" indent="-342900">
              <a:lnSpc>
                <a:spcPct val="95000"/>
              </a:lnSpc>
              <a:spcBef>
                <a:spcPct val="0"/>
              </a:spcBef>
              <a:buClr>
                <a:srgbClr val="000000"/>
              </a:buClr>
              <a:buFontTx/>
              <a:buChar char="•"/>
            </a:pPr>
            <a:r>
              <a:rPr lang="en-US" sz="2700" dirty="0">
                <a:solidFill>
                  <a:srgbClr val="000000"/>
                </a:solidFill>
                <a:latin typeface="Arial" charset="0"/>
              </a:rPr>
              <a:t>Fedora repository </a:t>
            </a:r>
            <a:endParaRPr lang="en-US" dirty="0"/>
          </a:p>
          <a:p>
            <a:pPr marL="0" indent="0">
              <a:lnSpc>
                <a:spcPct val="95000"/>
              </a:lnSpc>
              <a:spcBef>
                <a:spcPct val="0"/>
              </a:spcBef>
              <a:buFontTx/>
              <a:buNone/>
            </a:pPr>
            <a:r>
              <a:rPr lang="en-US" sz="2700" dirty="0">
                <a:solidFill>
                  <a:srgbClr val="000000"/>
                </a:solidFill>
                <a:latin typeface="Arial" charset="0"/>
              </a:rPr>
              <a:t> </a:t>
            </a:r>
            <a:endParaRPr lang="en-US" dirty="0"/>
          </a:p>
          <a:p>
            <a:pPr marL="0" indent="0">
              <a:lnSpc>
                <a:spcPct val="95000"/>
              </a:lnSpc>
              <a:spcBef>
                <a:spcPct val="0"/>
              </a:spcBef>
              <a:buFontTx/>
              <a:buNone/>
            </a:pPr>
            <a:r>
              <a:rPr lang="en-US" sz="2700" dirty="0">
                <a:solidFill>
                  <a:srgbClr val="000000"/>
                </a:solidFill>
                <a:latin typeface="Arial" charset="0"/>
              </a:rPr>
              <a:t>For a 300 page book:</a:t>
            </a:r>
            <a:endParaRPr lang="en-US" dirty="0"/>
          </a:p>
          <a:p>
            <a:pPr marL="857250" lvl="2" indent="-285750">
              <a:lnSpc>
                <a:spcPct val="95000"/>
              </a:lnSpc>
              <a:spcBef>
                <a:spcPct val="0"/>
              </a:spcBef>
              <a:buClr>
                <a:srgbClr val="000000"/>
              </a:buClr>
              <a:buSzPct val="80000"/>
              <a:buFont typeface="Courier New" charset="0"/>
              <a:buChar char="o"/>
            </a:pPr>
            <a:r>
              <a:rPr lang="en-US" sz="1800" dirty="0">
                <a:solidFill>
                  <a:srgbClr val="000000"/>
                </a:solidFill>
                <a:latin typeface="Arial" charset="0"/>
              </a:rPr>
              <a:t>300 camera jpegs</a:t>
            </a:r>
            <a:endParaRPr lang="en-US" sz="1800" dirty="0"/>
          </a:p>
          <a:p>
            <a:pPr marL="857250" lvl="2" indent="-285750">
              <a:lnSpc>
                <a:spcPct val="95000"/>
              </a:lnSpc>
              <a:spcBef>
                <a:spcPct val="0"/>
              </a:spcBef>
              <a:buClr>
                <a:srgbClr val="000000"/>
              </a:buClr>
              <a:buSzPct val="80000"/>
              <a:buFont typeface="Courier New" charset="0"/>
              <a:buChar char="o"/>
            </a:pPr>
            <a:r>
              <a:rPr lang="en-US" sz="1800" dirty="0">
                <a:solidFill>
                  <a:srgbClr val="000000"/>
                </a:solidFill>
                <a:latin typeface="Arial" charset="0"/>
              </a:rPr>
              <a:t>300 edited jpegs</a:t>
            </a:r>
            <a:endParaRPr lang="en-US" sz="1800" dirty="0"/>
          </a:p>
          <a:p>
            <a:pPr marL="857250" lvl="2" indent="-285750">
              <a:lnSpc>
                <a:spcPct val="95000"/>
              </a:lnSpc>
              <a:spcBef>
                <a:spcPct val="0"/>
              </a:spcBef>
              <a:buClr>
                <a:srgbClr val="000000"/>
              </a:buClr>
              <a:buSzPct val="80000"/>
              <a:buFont typeface="Courier New" charset="0"/>
              <a:buChar char="o"/>
            </a:pPr>
            <a:r>
              <a:rPr lang="en-US" sz="1800" dirty="0">
                <a:solidFill>
                  <a:srgbClr val="000000"/>
                </a:solidFill>
                <a:latin typeface="Arial" charset="0"/>
              </a:rPr>
              <a:t>300 jp2s</a:t>
            </a:r>
            <a:endParaRPr lang="en-US" sz="1800" dirty="0"/>
          </a:p>
          <a:p>
            <a:pPr marL="857250" lvl="2" indent="-285750">
              <a:lnSpc>
                <a:spcPct val="95000"/>
              </a:lnSpc>
              <a:spcBef>
                <a:spcPct val="0"/>
              </a:spcBef>
              <a:buClr>
                <a:srgbClr val="000000"/>
              </a:buClr>
              <a:buSzPct val="80000"/>
              <a:buFont typeface="Courier New" charset="0"/>
              <a:buChar char="o"/>
            </a:pPr>
            <a:r>
              <a:rPr lang="en-US" sz="1800" dirty="0">
                <a:solidFill>
                  <a:srgbClr val="000000"/>
                </a:solidFill>
                <a:latin typeface="Arial" charset="0"/>
              </a:rPr>
              <a:t>300 </a:t>
            </a:r>
            <a:r>
              <a:rPr lang="en-US" sz="1800" dirty="0" err="1">
                <a:solidFill>
                  <a:srgbClr val="000000"/>
                </a:solidFill>
                <a:latin typeface="Arial" charset="0"/>
              </a:rPr>
              <a:t>pdfs</a:t>
            </a:r>
            <a:r>
              <a:rPr lang="en-US" sz="1800" dirty="0">
                <a:solidFill>
                  <a:srgbClr val="000000"/>
                </a:solidFill>
                <a:latin typeface="Arial" charset="0"/>
              </a:rPr>
              <a:t> </a:t>
            </a:r>
            <a:endParaRPr lang="en-US" sz="1800" dirty="0"/>
          </a:p>
          <a:p>
            <a:pPr marL="857250" lvl="2" indent="-285750">
              <a:lnSpc>
                <a:spcPct val="95000"/>
              </a:lnSpc>
              <a:spcBef>
                <a:spcPct val="0"/>
              </a:spcBef>
              <a:buClr>
                <a:srgbClr val="000000"/>
              </a:buClr>
              <a:buSzPct val="80000"/>
              <a:buFont typeface="Courier New" charset="0"/>
              <a:buChar char="o"/>
            </a:pPr>
            <a:r>
              <a:rPr lang="en-US" sz="1800" dirty="0">
                <a:solidFill>
                  <a:srgbClr val="000000"/>
                </a:solidFill>
                <a:latin typeface="Arial" charset="0"/>
              </a:rPr>
              <a:t>300 OCR txt file</a:t>
            </a:r>
            <a:endParaRPr lang="en-US" sz="1800" dirty="0"/>
          </a:p>
          <a:p>
            <a:pPr marL="857250" lvl="2" indent="-285750">
              <a:lnSpc>
                <a:spcPct val="95000"/>
              </a:lnSpc>
              <a:spcBef>
                <a:spcPct val="0"/>
              </a:spcBef>
              <a:buClr>
                <a:srgbClr val="000000"/>
              </a:buClr>
              <a:buSzPct val="80000"/>
              <a:buFont typeface="Courier New" charset="0"/>
              <a:buChar char="o"/>
            </a:pPr>
            <a:r>
              <a:rPr lang="en-US" sz="1800" dirty="0">
                <a:solidFill>
                  <a:srgbClr val="000000"/>
                </a:solidFill>
                <a:latin typeface="Arial" charset="0"/>
              </a:rPr>
              <a:t>300 OCR XML files</a:t>
            </a:r>
          </a:p>
          <a:p>
            <a:endParaRPr lang="en-US" sz="1800" dirty="0"/>
          </a:p>
        </p:txBody>
      </p:sp>
      <p:pic>
        <p:nvPicPr>
          <p:cNvPr id="6" name="Picture 4"/>
          <p:cNvPicPr>
            <a:picLocks noGrp="1" noChangeAspect="1" noChangeArrowheads="1"/>
          </p:cNvPicPr>
          <p:nvPr>
            <p:ph sz="half" idx="2"/>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54" b="177"/>
          <a:stretch/>
        </p:blipFill>
        <p:spPr bwMode="auto">
          <a:xfrm>
            <a:off x="4882161" y="1414772"/>
            <a:ext cx="3239649" cy="496839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1821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Challenges</a:t>
            </a:r>
            <a:endParaRPr lang="en-US" dirty="0"/>
          </a:p>
        </p:txBody>
      </p:sp>
      <p:sp>
        <p:nvSpPr>
          <p:cNvPr id="3" name="Content Placeholder 2"/>
          <p:cNvSpPr>
            <a:spLocks noGrp="1"/>
          </p:cNvSpPr>
          <p:nvPr>
            <p:ph idx="1"/>
          </p:nvPr>
        </p:nvSpPr>
        <p:spPr/>
        <p:txBody>
          <a:bodyPr/>
          <a:lstStyle/>
          <a:p>
            <a:r>
              <a:rPr lang="en-US" dirty="0" smtClean="0"/>
              <a:t>Service Provider Security Assessment </a:t>
            </a:r>
          </a:p>
          <a:p>
            <a:r>
              <a:rPr lang="en-US" dirty="0"/>
              <a:t>Addressing PII, PHI, or other sensitive data concerns</a:t>
            </a:r>
            <a:endParaRPr lang="en-US" dirty="0" smtClean="0"/>
          </a:p>
          <a:p>
            <a:r>
              <a:rPr lang="en-US" dirty="0" smtClean="0"/>
              <a:t>More sophisticated access control provisions</a:t>
            </a:r>
          </a:p>
          <a:p>
            <a:r>
              <a:rPr lang="en-US" dirty="0" smtClean="0"/>
              <a:t>Determining lifecycle costs for preservation; </a:t>
            </a:r>
            <a:r>
              <a:rPr lang="en-US" dirty="0" err="1" smtClean="0"/>
              <a:t>Consortial</a:t>
            </a:r>
            <a:r>
              <a:rPr lang="en-US" dirty="0" smtClean="0"/>
              <a:t> deals?</a:t>
            </a:r>
          </a:p>
          <a:p>
            <a:r>
              <a:rPr lang="en-US" dirty="0" smtClean="0"/>
              <a:t>Tiered </a:t>
            </a:r>
            <a:r>
              <a:rPr lang="en-US" dirty="0"/>
              <a:t>mass storage strategy; How far do we go?</a:t>
            </a:r>
          </a:p>
          <a:p>
            <a:endParaRPr lang="en-US" dirty="0" smtClean="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04430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Webinars</a:t>
            </a:r>
            <a:endParaRPr lang="en-US" dirty="0"/>
          </a:p>
        </p:txBody>
      </p:sp>
      <p:sp>
        <p:nvSpPr>
          <p:cNvPr id="3" name="Content Placeholder 2"/>
          <p:cNvSpPr>
            <a:spLocks noGrp="1"/>
          </p:cNvSpPr>
          <p:nvPr>
            <p:ph idx="1"/>
          </p:nvPr>
        </p:nvSpPr>
        <p:spPr/>
        <p:txBody>
          <a:bodyPr/>
          <a:lstStyle/>
          <a:p>
            <a:pPr>
              <a:buFont typeface="Wingdings" charset="2"/>
              <a:buChar char=""/>
            </a:pPr>
            <a:r>
              <a:rPr lang="en-US" i="1" dirty="0" smtClean="0"/>
              <a:t>Using DuraCloud for Archiving and Preservation</a:t>
            </a:r>
            <a:r>
              <a:rPr lang="en-US" dirty="0" smtClean="0"/>
              <a:t/>
            </a:r>
            <a:br>
              <a:rPr lang="en-US" dirty="0" smtClean="0"/>
            </a:br>
            <a:r>
              <a:rPr lang="en-US" dirty="0" smtClean="0"/>
              <a:t>November 2</a:t>
            </a:r>
            <a:r>
              <a:rPr lang="en-US" baseline="30000" dirty="0" smtClean="0"/>
              <a:t>nd</a:t>
            </a:r>
            <a:r>
              <a:rPr lang="en-US" dirty="0" smtClean="0"/>
              <a:t> at 1pm ET</a:t>
            </a:r>
          </a:p>
          <a:p>
            <a:pPr>
              <a:buFont typeface="Wingdings" charset="2"/>
              <a:buChar char=""/>
            </a:pPr>
            <a:endParaRPr lang="en-US" dirty="0" smtClean="0"/>
          </a:p>
          <a:p>
            <a:pPr>
              <a:buFont typeface="Wingdings" charset="2"/>
              <a:buChar char=""/>
            </a:pPr>
            <a:r>
              <a:rPr lang="en-US" i="1" dirty="0" smtClean="0"/>
              <a:t>Technical Overview of DuraCloud</a:t>
            </a:r>
            <a:br>
              <a:rPr lang="en-US" i="1" dirty="0" smtClean="0"/>
            </a:br>
            <a:r>
              <a:rPr lang="en-US" dirty="0" smtClean="0"/>
              <a:t>November 16</a:t>
            </a:r>
            <a:r>
              <a:rPr lang="en-US" baseline="30000" dirty="0" smtClean="0"/>
              <a:t>th</a:t>
            </a:r>
            <a:r>
              <a:rPr lang="en-US" dirty="0" smtClean="0"/>
              <a:t>  at 1pm ET</a:t>
            </a:r>
          </a:p>
          <a:p>
            <a:pPr>
              <a:buFont typeface="Wingdings" charset="2"/>
              <a:buChar char=""/>
            </a:pPr>
            <a:endParaRPr lang="en-US" dirty="0" smtClean="0"/>
          </a:p>
          <a:p>
            <a:pPr>
              <a:buFont typeface="Wingdings" charset="2"/>
              <a:buChar char=""/>
            </a:pPr>
            <a:r>
              <a:rPr lang="en-US" i="1" dirty="0" smtClean="0"/>
              <a:t>DSpace and </a:t>
            </a:r>
            <a:r>
              <a:rPr lang="en-US" i="1" dirty="0" err="1" smtClean="0"/>
              <a:t>DuraCloud</a:t>
            </a:r>
            <a:r>
              <a:rPr lang="en-US" i="1" dirty="0" smtClean="0"/>
              <a:t> integration</a:t>
            </a:r>
          </a:p>
          <a:p>
            <a:pPr>
              <a:buFont typeface="Wingdings" charset="2"/>
              <a:buChar char=""/>
            </a:pPr>
            <a:r>
              <a:rPr lang="en-US" i="1" dirty="0" smtClean="0"/>
              <a:t>Fedora and </a:t>
            </a:r>
            <a:r>
              <a:rPr lang="en-US" i="1" dirty="0" err="1" smtClean="0"/>
              <a:t>DuraCloud</a:t>
            </a:r>
            <a:r>
              <a:rPr lang="en-US" i="1" dirty="0" smtClean="0"/>
              <a:t> integration</a:t>
            </a:r>
            <a:br>
              <a:rPr lang="en-US" i="1" dirty="0" smtClean="0"/>
            </a:br>
            <a:r>
              <a:rPr lang="en-US" dirty="0" smtClean="0"/>
              <a:t>November/December days/times TBA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DuraCloud Trial Accounts</a:t>
            </a:r>
            <a:endParaRPr lang="en-US" dirty="0"/>
          </a:p>
        </p:txBody>
      </p:sp>
      <p:pic>
        <p:nvPicPr>
          <p:cNvPr id="4" name="Content Placeholder 3" descr="Screen shot 2011-09-27 at 2.07.54 PM.png"/>
          <p:cNvPicPr>
            <a:picLocks noGrp="1" noChangeAspect="1"/>
          </p:cNvPicPr>
          <p:nvPr>
            <p:ph idx="1"/>
          </p:nvPr>
        </p:nvPicPr>
        <p:blipFill>
          <a:blip r:embed="rId2"/>
          <a:srcRect l="-16523" r="-16523"/>
          <a:stretch>
            <a:fillRect/>
          </a:stretch>
        </p:blipFill>
        <p:spPr/>
      </p:pic>
      <p:sp>
        <p:nvSpPr>
          <p:cNvPr id="5" name="Oval 4"/>
          <p:cNvSpPr/>
          <p:nvPr/>
        </p:nvSpPr>
        <p:spPr>
          <a:xfrm>
            <a:off x="2057400" y="4382682"/>
            <a:ext cx="1600200" cy="533400"/>
          </a:xfrm>
          <a:prstGeom prst="ellipse">
            <a:avLst/>
          </a:prstGeom>
          <a:noFill/>
          <a:ln w="50800">
            <a:solidFill>
              <a:srgbClr val="FF00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smtClean="0"/>
              <a:t>Mission</a:t>
            </a:r>
          </a:p>
        </p:txBody>
      </p:sp>
      <p:sp>
        <p:nvSpPr>
          <p:cNvPr id="3" name="TextBox 2"/>
          <p:cNvSpPr txBox="1"/>
          <p:nvPr/>
        </p:nvSpPr>
        <p:spPr>
          <a:xfrm>
            <a:off x="228600" y="1295400"/>
            <a:ext cx="8610600" cy="2862263"/>
          </a:xfrm>
          <a:prstGeom prst="rect">
            <a:avLst/>
          </a:prstGeom>
          <a:noFill/>
        </p:spPr>
        <p:txBody>
          <a:bodyPr>
            <a:prstTxWarp prst="textNoShape">
              <a:avLst/>
            </a:prstTxWarp>
            <a:spAutoFit/>
          </a:bodyPr>
          <a:lstStyle/>
          <a:p>
            <a:pPr algn="ctr"/>
            <a:r>
              <a:rPr lang="en-US" sz="3600" i="1">
                <a:solidFill>
                  <a:srgbClr val="FFFF00"/>
                </a:solidFill>
                <a:latin typeface="Verdana" charset="0"/>
              </a:rPr>
              <a:t>We are committed to providing open source technologies and services that promote durable, persistent access to the scholarly record. </a:t>
            </a:r>
          </a:p>
        </p:txBody>
      </p:sp>
      <p:pic>
        <p:nvPicPr>
          <p:cNvPr id="55300" name="Picture 18"/>
          <p:cNvPicPr>
            <a:picLocks noChangeAspect="1" noChangeArrowheads="1"/>
          </p:cNvPicPr>
          <p:nvPr/>
        </p:nvPicPr>
        <p:blipFill>
          <a:blip r:embed="rId3"/>
          <a:srcRect/>
          <a:stretch>
            <a:fillRect/>
          </a:stretch>
        </p:blipFill>
        <p:spPr bwMode="auto">
          <a:xfrm>
            <a:off x="685800" y="4419600"/>
            <a:ext cx="2019300" cy="838200"/>
          </a:xfrm>
          <a:prstGeom prst="rect">
            <a:avLst/>
          </a:prstGeom>
          <a:noFill/>
          <a:ln w="12700">
            <a:noFill/>
            <a:miter lim="800000"/>
            <a:headEnd/>
            <a:tailEnd/>
          </a:ln>
        </p:spPr>
      </p:pic>
      <p:pic>
        <p:nvPicPr>
          <p:cNvPr id="55301" name="Picture 17"/>
          <p:cNvPicPr>
            <a:picLocks noChangeAspect="1" noChangeArrowheads="1"/>
          </p:cNvPicPr>
          <p:nvPr/>
        </p:nvPicPr>
        <p:blipFill>
          <a:blip r:embed="rId4"/>
          <a:srcRect/>
          <a:stretch>
            <a:fillRect/>
          </a:stretch>
        </p:blipFill>
        <p:spPr bwMode="auto">
          <a:xfrm>
            <a:off x="5029200" y="4419600"/>
            <a:ext cx="3776663" cy="736600"/>
          </a:xfrm>
          <a:prstGeom prst="rect">
            <a:avLst/>
          </a:prstGeom>
          <a:noFill/>
          <a:ln w="12700">
            <a:noFill/>
            <a:miter lim="800000"/>
            <a:headEnd/>
            <a:tailEnd/>
          </a:ln>
        </p:spPr>
      </p:pic>
      <p:pic>
        <p:nvPicPr>
          <p:cNvPr id="55302" name="Picture 9"/>
          <p:cNvPicPr>
            <a:picLocks noChangeAspect="1"/>
          </p:cNvPicPr>
          <p:nvPr/>
        </p:nvPicPr>
        <p:blipFill>
          <a:blip r:embed="rId5"/>
          <a:srcRect/>
          <a:stretch>
            <a:fillRect/>
          </a:stretch>
        </p:blipFill>
        <p:spPr bwMode="auto">
          <a:xfrm>
            <a:off x="3048000" y="5715000"/>
            <a:ext cx="2514600" cy="90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I find out more?</a:t>
            </a:r>
            <a:endParaRPr lang="en-US" dirty="0"/>
          </a:p>
        </p:txBody>
      </p:sp>
      <p:sp>
        <p:nvSpPr>
          <p:cNvPr id="31747" name="Content Placeholder 2"/>
          <p:cNvSpPr>
            <a:spLocks noGrp="1"/>
          </p:cNvSpPr>
          <p:nvPr>
            <p:ph idx="1"/>
          </p:nvPr>
        </p:nvSpPr>
        <p:spPr>
          <a:xfrm>
            <a:off x="5181600" y="990600"/>
            <a:ext cx="3962400" cy="5135563"/>
          </a:xfrm>
        </p:spPr>
        <p:txBody>
          <a:bodyPr/>
          <a:lstStyle/>
          <a:p>
            <a:r>
              <a:rPr lang="en-US" dirty="0" smtClean="0"/>
              <a:t>Web site: </a:t>
            </a:r>
            <a:r>
              <a:rPr lang="en-US" dirty="0" err="1" smtClean="0"/>
              <a:t>www.duracloud.org</a:t>
            </a:r>
            <a:r>
              <a:rPr lang="en-US" dirty="0" smtClean="0"/>
              <a:t/>
            </a:r>
            <a:br>
              <a:rPr lang="en-US" dirty="0" smtClean="0"/>
            </a:br>
            <a:endParaRPr lang="en-US" dirty="0" smtClean="0"/>
          </a:p>
          <a:p>
            <a:r>
              <a:rPr lang="en-US" dirty="0" smtClean="0"/>
              <a:t>Email:</a:t>
            </a:r>
            <a:br>
              <a:rPr lang="en-US" dirty="0" smtClean="0"/>
            </a:br>
            <a:r>
              <a:rPr lang="en-US" dirty="0" smtClean="0"/>
              <a:t>csmith@duraspace.org</a:t>
            </a:r>
          </a:p>
          <a:p>
            <a:pPr lvl="1">
              <a:buNone/>
            </a:pPr>
            <a:endParaRPr lang="en-US" dirty="0" smtClean="0"/>
          </a:p>
        </p:txBody>
      </p:sp>
      <p:pic>
        <p:nvPicPr>
          <p:cNvPr id="9" name="Picture 8" descr="Screen shot 2011-06-21 at 3.15.54 PM.png"/>
          <p:cNvPicPr>
            <a:picLocks noChangeAspect="1"/>
          </p:cNvPicPr>
          <p:nvPr/>
        </p:nvPicPr>
        <p:blipFill>
          <a:blip r:embed="rId3"/>
          <a:stretch>
            <a:fillRect/>
          </a:stretch>
        </p:blipFill>
        <p:spPr>
          <a:xfrm>
            <a:off x="228600" y="990599"/>
            <a:ext cx="4876800" cy="530816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open source platform</a:t>
            </a:r>
            <a:endParaRPr lang="en-US" dirty="0"/>
          </a:p>
        </p:txBody>
      </p:sp>
      <p:sp>
        <p:nvSpPr>
          <p:cNvPr id="3" name="Content Placeholder 2"/>
          <p:cNvSpPr>
            <a:spLocks noGrp="1"/>
          </p:cNvSpPr>
          <p:nvPr>
            <p:ph idx="1"/>
          </p:nvPr>
        </p:nvSpPr>
        <p:spPr/>
        <p:txBody>
          <a:bodyPr/>
          <a:lstStyle/>
          <a:p>
            <a:r>
              <a:rPr lang="en-US" dirty="0" smtClean="0"/>
              <a:t>Available for organizations to run locally</a:t>
            </a:r>
          </a:p>
          <a:p>
            <a:r>
              <a:rPr lang="en-US" dirty="0" smtClean="0"/>
              <a:t>Requires cloud ( commercial or private) infrastructure</a:t>
            </a:r>
          </a:p>
          <a:p>
            <a:r>
              <a:rPr lang="en-US" dirty="0" smtClean="0"/>
              <a:t>Being tested by several organizations now </a:t>
            </a:r>
          </a:p>
          <a:p>
            <a:r>
              <a:rPr lang="en-US" dirty="0" smtClean="0"/>
              <a:t>Looking for organizations that want to enable their “software as a service” in </a:t>
            </a:r>
            <a:r>
              <a:rPr lang="en-US" dirty="0" err="1" smtClean="0"/>
              <a:t>DuraCloud</a:t>
            </a:r>
            <a:endParaRPr lang="en-US" dirty="0" smtClean="0"/>
          </a:p>
          <a:p>
            <a:r>
              <a:rPr lang="en-US" dirty="0" smtClean="0"/>
              <a:t>For more details visit  the </a:t>
            </a:r>
            <a:r>
              <a:rPr lang="en-US" dirty="0" err="1" smtClean="0"/>
              <a:t>wiki</a:t>
            </a:r>
            <a:r>
              <a:rPr lang="en-US" dirty="0" smtClean="0"/>
              <a:t> at: </a:t>
            </a:r>
          </a:p>
          <a:p>
            <a:pPr>
              <a:buNone/>
            </a:pPr>
            <a:r>
              <a:rPr lang="en-US" dirty="0" smtClean="0"/>
              <a:t>  https://</a:t>
            </a:r>
            <a:r>
              <a:rPr lang="en-US" dirty="0" err="1" smtClean="0"/>
              <a:t>wiki.duraspace.org/display/duracloud</a:t>
            </a:r>
            <a:r>
              <a:rPr lang="en-US" dirty="0" smtClean="0"/>
              <a:t>/</a:t>
            </a:r>
          </a:p>
          <a:p>
            <a:pPr>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Preservation challenges</a:t>
            </a:r>
            <a:endParaRPr lang="en-US" dirty="0"/>
          </a:p>
        </p:txBody>
      </p:sp>
      <p:sp>
        <p:nvSpPr>
          <p:cNvPr id="3" name="Content Placeholder 2"/>
          <p:cNvSpPr>
            <a:spLocks noGrp="1"/>
          </p:cNvSpPr>
          <p:nvPr>
            <p:ph idx="1"/>
          </p:nvPr>
        </p:nvSpPr>
        <p:spPr/>
        <p:txBody>
          <a:bodyPr/>
          <a:lstStyle/>
          <a:p>
            <a:r>
              <a:rPr lang="en-US" dirty="0" smtClean="0"/>
              <a:t>Ability to readily provision online storage (ideally in another geographic area, another administration)</a:t>
            </a:r>
          </a:p>
          <a:p>
            <a:r>
              <a:rPr lang="en-US" dirty="0" smtClean="0"/>
              <a:t>Synchronize content across storage systems</a:t>
            </a:r>
          </a:p>
          <a:p>
            <a:r>
              <a:rPr lang="en-US" dirty="0" smtClean="0"/>
              <a:t>Audit integrity of content</a:t>
            </a:r>
          </a:p>
          <a:p>
            <a:r>
              <a:rPr lang="en-US" dirty="0" smtClean="0"/>
              <a:t>Technical resources</a:t>
            </a:r>
          </a:p>
          <a:p>
            <a:r>
              <a:rPr lang="en-US" dirty="0" smtClean="0"/>
              <a:t>Internal Policies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srcRect/>
          <a:stretch>
            <a:fillRect/>
          </a:stretch>
        </p:blipFill>
        <p:spPr bwMode="auto">
          <a:xfrm>
            <a:off x="685800" y="1905000"/>
            <a:ext cx="7842913" cy="5361992"/>
          </a:xfrm>
          <a:prstGeom prst="rect">
            <a:avLst/>
          </a:prstGeom>
          <a:noFill/>
          <a:ln w="9525">
            <a:noFill/>
            <a:round/>
            <a:headEnd/>
            <a:tailEnd/>
          </a:ln>
          <a:effectLst>
            <a:outerShdw dist="50800" dir="5400000" algn="ctr" rotWithShape="0">
              <a:srgbClr val="000000">
                <a:alpha val="0"/>
              </a:srgbClr>
            </a:outerShdw>
          </a:effectLst>
        </p:spPr>
      </p:pic>
      <p:sp>
        <p:nvSpPr>
          <p:cNvPr id="17412"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600" dirty="0" smtClean="0">
                <a:latin typeface="Cambria" charset="0"/>
              </a:rPr>
              <a:t>Why cloud?</a:t>
            </a:r>
          </a:p>
        </p:txBody>
      </p:sp>
      <p:sp>
        <p:nvSpPr>
          <p:cNvPr id="8" name="Content Placeholder 4"/>
          <p:cNvSpPr>
            <a:spLocks noGrp="1"/>
          </p:cNvSpPr>
          <p:nvPr>
            <p:ph idx="1"/>
          </p:nvPr>
        </p:nvSpPr>
        <p:spPr>
          <a:xfrm>
            <a:off x="381000" y="1219200"/>
            <a:ext cx="8382000" cy="4906963"/>
          </a:xfrm>
        </p:spPr>
        <p:txBody>
          <a:bodyPr/>
          <a:lstStyle/>
          <a:p>
            <a:pPr marL="0" algn="ctr">
              <a:buNone/>
            </a:pPr>
            <a:r>
              <a:rPr lang="en-US" sz="2800" dirty="0" smtClean="0"/>
              <a:t>Massively scalable compute and storage offered as a web based service</a:t>
            </a: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archiving by media type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1000" y="1066800"/>
            <a:ext cx="8305800" cy="5148137"/>
          </a:xfrm>
          <a:prstGeom prst="rect">
            <a:avLst/>
          </a:prstGeom>
        </p:spPr>
      </p:pic>
      <p:sp>
        <p:nvSpPr>
          <p:cNvPr id="5" name="TextBox 4"/>
          <p:cNvSpPr txBox="1"/>
          <p:nvPr/>
        </p:nvSpPr>
        <p:spPr>
          <a:xfrm>
            <a:off x="3048000" y="6396335"/>
            <a:ext cx="3943057" cy="461665"/>
          </a:xfrm>
          <a:prstGeom prst="rect">
            <a:avLst/>
          </a:prstGeom>
          <a:noFill/>
        </p:spPr>
        <p:txBody>
          <a:bodyPr wrap="none" rtlCol="0">
            <a:spAutoFit/>
          </a:bodyPr>
          <a:lstStyle/>
          <a:p>
            <a:r>
              <a:rPr lang="en-US" dirty="0" smtClean="0"/>
              <a:t>ESG white paper, Feb 2011</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Higher Ed, 145 responses</a:t>
            </a:r>
            <a:endParaRPr lang="en-US" dirty="0"/>
          </a:p>
        </p:txBody>
      </p:sp>
      <p:graphicFrame>
        <p:nvGraphicFramePr>
          <p:cNvPr id="4" name="Content Placeholder 3"/>
          <p:cNvGraphicFramePr>
            <a:graphicFrameLocks noGrp="1"/>
          </p:cNvGraphicFramePr>
          <p:nvPr>
            <p:ph idx="1"/>
          </p:nvPr>
        </p:nvGraphicFramePr>
        <p:xfrm>
          <a:off x="381000" y="1219200"/>
          <a:ext cx="8382000" cy="4906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Survey Higher Ed, 145 responses</a:t>
            </a:r>
            <a:endParaRPr lang="en-US" dirty="0"/>
          </a:p>
        </p:txBody>
      </p:sp>
      <p:graphicFrame>
        <p:nvGraphicFramePr>
          <p:cNvPr id="14" name="Content Placeholder 13"/>
          <p:cNvGraphicFramePr>
            <a:graphicFrameLocks noGrp="1"/>
          </p:cNvGraphicFramePr>
          <p:nvPr>
            <p:ph idx="1"/>
          </p:nvPr>
        </p:nvGraphicFramePr>
        <p:xfrm>
          <a:off x="381000" y="1219200"/>
          <a:ext cx="8382000" cy="4906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DuraCloud?</a:t>
            </a:r>
            <a:endParaRPr lang="en-US" dirty="0"/>
          </a:p>
        </p:txBody>
      </p:sp>
      <p:sp>
        <p:nvSpPr>
          <p:cNvPr id="3" name="Content Placeholder 2"/>
          <p:cNvSpPr>
            <a:spLocks noGrp="1"/>
          </p:cNvSpPr>
          <p:nvPr>
            <p:ph idx="1"/>
          </p:nvPr>
        </p:nvSpPr>
        <p:spPr/>
        <p:txBody>
          <a:bodyPr/>
          <a:lstStyle/>
          <a:p>
            <a:pPr algn="ctr">
              <a:buNone/>
            </a:pPr>
            <a:r>
              <a:rPr lang="en-US" dirty="0" smtClean="0"/>
              <a:t>Digital archiving solution based on cloud infrastructure</a:t>
            </a:r>
          </a:p>
          <a:p>
            <a:pPr algn="ctr">
              <a:buNone/>
            </a:pPr>
            <a:r>
              <a:rPr lang="en-US" dirty="0" smtClean="0"/>
              <a:t>Across multiple cloud providers</a:t>
            </a:r>
            <a:endParaRPr lang="en-US" dirty="0"/>
          </a:p>
        </p:txBody>
      </p:sp>
      <p:pic>
        <p:nvPicPr>
          <p:cNvPr id="9" name="Picture 8" descr="Screen shot 2011-06-21 at 11.35.07 AM.png"/>
          <p:cNvPicPr>
            <a:picLocks noChangeAspect="1"/>
          </p:cNvPicPr>
          <p:nvPr/>
        </p:nvPicPr>
        <p:blipFill>
          <a:blip r:embed="rId3"/>
          <a:stretch>
            <a:fillRect/>
          </a:stretch>
        </p:blipFill>
        <p:spPr>
          <a:xfrm>
            <a:off x="2362200" y="2362200"/>
            <a:ext cx="4871983" cy="3810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uraCl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u-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U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Educause-2011-duraspace-preso.pptx</Template>
  <TotalTime>37781</TotalTime>
  <Words>2277</Words>
  <Application>Microsoft Macintosh PowerPoint</Application>
  <PresentationFormat>On-screen Show (4:3)</PresentationFormat>
  <Paragraphs>358</Paragraphs>
  <Slides>31</Slides>
  <Notes>19</Notes>
  <HiddenSlides>0</HiddenSlides>
  <MMClips>0</MMClips>
  <ScaleCrop>false</ScaleCrop>
  <HeadingPairs>
    <vt:vector size="4" baseType="variant">
      <vt:variant>
        <vt:lpstr>Design Template</vt:lpstr>
      </vt:variant>
      <vt:variant>
        <vt:i4>3</vt:i4>
      </vt:variant>
      <vt:variant>
        <vt:lpstr>Slide Titles</vt:lpstr>
      </vt:variant>
      <vt:variant>
        <vt:i4>31</vt:i4>
      </vt:variant>
    </vt:vector>
  </HeadingPairs>
  <TitlesOfParts>
    <vt:vector size="34" baseType="lpstr">
      <vt:lpstr>DuraCloud</vt:lpstr>
      <vt:lpstr>nu-template-2</vt:lpstr>
      <vt:lpstr>NU PPT</vt:lpstr>
      <vt:lpstr>Preserving the scholarly record</vt:lpstr>
      <vt:lpstr>Who are we?</vt:lpstr>
      <vt:lpstr>Mission</vt:lpstr>
      <vt:lpstr>Preservation challenges</vt:lpstr>
      <vt:lpstr>Why cloud?</vt:lpstr>
      <vt:lpstr>Digital archiving by media type</vt:lpstr>
      <vt:lpstr>Survey Higher Ed, 145 responses</vt:lpstr>
      <vt:lpstr>Survey Higher Ed, 145 responses</vt:lpstr>
      <vt:lpstr>What is DuraCloud?</vt:lpstr>
      <vt:lpstr>DuraCloud apps</vt:lpstr>
      <vt:lpstr>How does DuraCloud work?</vt:lpstr>
      <vt:lpstr>DuraCloud security Architecture</vt:lpstr>
      <vt:lpstr>DuraCloud Project History</vt:lpstr>
      <vt:lpstr>Pilot Partners </vt:lpstr>
      <vt:lpstr>Use cases explored</vt:lpstr>
      <vt:lpstr>Archiving and Preservation support</vt:lpstr>
      <vt:lpstr>On the roadmap</vt:lpstr>
      <vt:lpstr>Key Findings from Pilots</vt:lpstr>
      <vt:lpstr>Pilot partner comments</vt:lpstr>
      <vt:lpstr>What we learned about the cloud</vt:lpstr>
      <vt:lpstr>Reaching for the Cloud</vt:lpstr>
      <vt:lpstr>On the docket</vt:lpstr>
      <vt:lpstr>Slide 23</vt:lpstr>
      <vt:lpstr>Slide 24</vt:lpstr>
      <vt:lpstr>Moving towards a strategy</vt:lpstr>
      <vt:lpstr>DuraCloud pilot</vt:lpstr>
      <vt:lpstr>Cloud Challenges</vt:lpstr>
      <vt:lpstr>Upcoming Webinars</vt:lpstr>
      <vt:lpstr>Free DuraCloud Trial Accounts</vt:lpstr>
      <vt:lpstr>Where can I find out more?</vt:lpstr>
      <vt:lpstr>The open source platform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DuraCloud Pilot Program:  Introductory Webinar</dc:title>
  <dc:creator>carissa</dc:creator>
  <cp:lastModifiedBy>Carissa Smith</cp:lastModifiedBy>
  <cp:revision>806</cp:revision>
  <dcterms:created xsi:type="dcterms:W3CDTF">2012-04-06T15:34:11Z</dcterms:created>
  <dcterms:modified xsi:type="dcterms:W3CDTF">2012-04-06T15:34:38Z</dcterms:modified>
</cp:coreProperties>
</file>