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8" r:id="rId3"/>
    <p:sldId id="259" r:id="rId4"/>
    <p:sldId id="260" r:id="rId5"/>
    <p:sldId id="261" r:id="rId6"/>
    <p:sldId id="287" r:id="rId7"/>
    <p:sldId id="295" r:id="rId8"/>
    <p:sldId id="264" r:id="rId9"/>
    <p:sldId id="283" r:id="rId10"/>
    <p:sldId id="269" r:id="rId11"/>
    <p:sldId id="266" r:id="rId12"/>
    <p:sldId id="270" r:id="rId13"/>
    <p:sldId id="271" r:id="rId14"/>
    <p:sldId id="272" r:id="rId15"/>
    <p:sldId id="273" r:id="rId16"/>
    <p:sldId id="284" r:id="rId17"/>
    <p:sldId id="290" r:id="rId18"/>
    <p:sldId id="274" r:id="rId19"/>
    <p:sldId id="285" r:id="rId20"/>
    <p:sldId id="277" r:id="rId21"/>
    <p:sldId id="282" r:id="rId22"/>
    <p:sldId id="286" r:id="rId23"/>
    <p:sldId id="294" r:id="rId24"/>
    <p:sldId id="288" r:id="rId25"/>
    <p:sldId id="289" r:id="rId26"/>
    <p:sldId id="292" r:id="rId27"/>
    <p:sldId id="296" r:id="rId28"/>
    <p:sldId id="293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14" y="-30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64126F-EA5F-4B47-9E13-C23F78C096A9}" type="doc">
      <dgm:prSet loTypeId="urn:microsoft.com/office/officeart/2005/8/layout/gear1" loCatId="process" qsTypeId="urn:microsoft.com/office/officeart/2005/8/quickstyle/simple1" qsCatId="simple" csTypeId="urn:microsoft.com/office/officeart/2005/8/colors/accent1_4" csCatId="accent1" phldr="1"/>
      <dgm:spPr/>
    </dgm:pt>
    <dgm:pt modelId="{747E9883-6A38-4E76-AE1D-149F60458FAF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9C8C22C-8B9C-45DD-B3F1-52040C05FC75}" type="sibTrans" cxnId="{236FD262-81B2-47F8-9CE6-8220277470FD}">
      <dgm:prSet/>
      <dgm:spPr>
        <a:noFill/>
      </dgm:spPr>
      <dgm:t>
        <a:bodyPr/>
        <a:lstStyle/>
        <a:p>
          <a:endParaRPr lang="en-US"/>
        </a:p>
      </dgm:t>
    </dgm:pt>
    <dgm:pt modelId="{5E06763A-B568-4317-BA31-F1CC7DBB1FA4}" type="parTrans" cxnId="{236FD262-81B2-47F8-9CE6-8220277470FD}">
      <dgm:prSet/>
      <dgm:spPr/>
      <dgm:t>
        <a:bodyPr/>
        <a:lstStyle/>
        <a:p>
          <a:endParaRPr lang="en-US"/>
        </a:p>
      </dgm:t>
    </dgm:pt>
    <dgm:pt modelId="{5AE536EE-8E9D-4C84-AA5E-30EB9DA3516C}">
      <dgm:prSet phldrT="[Text]"/>
      <dgm:spPr/>
      <dgm:t>
        <a:bodyPr/>
        <a:lstStyle/>
        <a:p>
          <a:r>
            <a:rPr lang="en-US" dirty="0" err="1" smtClean="0"/>
            <a:t>Hadoop</a:t>
          </a:r>
          <a:endParaRPr lang="en-US" dirty="0"/>
        </a:p>
      </dgm:t>
    </dgm:pt>
    <dgm:pt modelId="{761FE35A-5980-4076-BEC6-05CE06698D2E}" type="sibTrans" cxnId="{3687E199-A878-42DA-8CD3-168889870A3D}">
      <dgm:prSet/>
      <dgm:spPr/>
      <dgm:t>
        <a:bodyPr/>
        <a:lstStyle/>
        <a:p>
          <a:endParaRPr lang="en-US"/>
        </a:p>
      </dgm:t>
    </dgm:pt>
    <dgm:pt modelId="{0884A5EA-76BD-4A8F-8321-DB18DCD2F5BA}" type="parTrans" cxnId="{3687E199-A878-42DA-8CD3-168889870A3D}">
      <dgm:prSet/>
      <dgm:spPr/>
      <dgm:t>
        <a:bodyPr/>
        <a:lstStyle/>
        <a:p>
          <a:endParaRPr lang="en-US"/>
        </a:p>
      </dgm:t>
    </dgm:pt>
    <dgm:pt modelId="{64705989-0DA8-4391-AA30-AF0174EB95E2}" type="pres">
      <dgm:prSet presAssocID="{3B64126F-EA5F-4B47-9E13-C23F78C096A9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ED186AA0-384A-4A42-B7DC-93899CB3D580}" type="pres">
      <dgm:prSet presAssocID="{5AE536EE-8E9D-4C84-AA5E-30EB9DA3516C}" presName="gear1" presStyleLbl="node1" presStyleIdx="0" presStyleCnt="2" custScaleX="163448" custScaleY="162180" custLinFactNeighborX="6945" custLinFactNeighborY="380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E605E8-FA20-4E05-9D41-5FEC0C41C876}" type="pres">
      <dgm:prSet presAssocID="{5AE536EE-8E9D-4C84-AA5E-30EB9DA3516C}" presName="gear1srcNode" presStyleLbl="node1" presStyleIdx="0" presStyleCnt="2"/>
      <dgm:spPr/>
      <dgm:t>
        <a:bodyPr/>
        <a:lstStyle/>
        <a:p>
          <a:endParaRPr lang="en-US"/>
        </a:p>
      </dgm:t>
    </dgm:pt>
    <dgm:pt modelId="{4E382AE3-8FB7-4D88-915C-5A6DE80A9CCF}" type="pres">
      <dgm:prSet presAssocID="{5AE536EE-8E9D-4C84-AA5E-30EB9DA3516C}" presName="gear1dstNode" presStyleLbl="node1" presStyleIdx="0" presStyleCnt="2"/>
      <dgm:spPr/>
      <dgm:t>
        <a:bodyPr/>
        <a:lstStyle/>
        <a:p>
          <a:endParaRPr lang="en-US"/>
        </a:p>
      </dgm:t>
    </dgm:pt>
    <dgm:pt modelId="{E1BCF272-FAA7-463E-B90D-E4E0C61769D6}" type="pres">
      <dgm:prSet presAssocID="{747E9883-6A38-4E76-AE1D-149F60458FAF}" presName="gear2" presStyleLbl="node1" presStyleIdx="1" presStyleCnt="2" custScaleX="122415" custScaleY="120498" custLinFactNeighborX="-26393" custLinFactNeighborY="-1133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B053EC-796A-4E1A-86B6-860EEB0CD2C1}" type="pres">
      <dgm:prSet presAssocID="{747E9883-6A38-4E76-AE1D-149F60458FAF}" presName="gear2srcNode" presStyleLbl="node1" presStyleIdx="1" presStyleCnt="2"/>
      <dgm:spPr/>
      <dgm:t>
        <a:bodyPr/>
        <a:lstStyle/>
        <a:p>
          <a:endParaRPr lang="en-US"/>
        </a:p>
      </dgm:t>
    </dgm:pt>
    <dgm:pt modelId="{707EC1CC-20C8-4D99-A80F-3E76306491B1}" type="pres">
      <dgm:prSet presAssocID="{747E9883-6A38-4E76-AE1D-149F60458FAF}" presName="gear2dstNode" presStyleLbl="node1" presStyleIdx="1" presStyleCnt="2"/>
      <dgm:spPr/>
      <dgm:t>
        <a:bodyPr/>
        <a:lstStyle/>
        <a:p>
          <a:endParaRPr lang="en-US"/>
        </a:p>
      </dgm:t>
    </dgm:pt>
    <dgm:pt modelId="{489E2582-2179-47BD-87FF-998B72C57141}" type="pres">
      <dgm:prSet presAssocID="{761FE35A-5980-4076-BEC6-05CE06698D2E}" presName="connector1" presStyleLbl="sibTrans2D1" presStyleIdx="0" presStyleCnt="2" custFlipHor="1" custScaleX="7952" custScaleY="7952" custLinFactNeighborX="52186" custLinFactNeighborY="-6765"/>
      <dgm:spPr/>
      <dgm:t>
        <a:bodyPr/>
        <a:lstStyle/>
        <a:p>
          <a:endParaRPr lang="en-US"/>
        </a:p>
      </dgm:t>
    </dgm:pt>
    <dgm:pt modelId="{4FB4D3AB-5644-4255-A0A5-4B84440585CC}" type="pres">
      <dgm:prSet presAssocID="{C9C8C22C-8B9C-45DD-B3F1-52040C05FC75}" presName="connector2" presStyleLbl="sibTrans2D1" presStyleIdx="1" presStyleCnt="2" custAng="20160000" custFlipVert="1" custFlipHor="1" custScaleX="10518" custScaleY="10518" custLinFactNeighborX="-30789" custLinFactNeighborY="-10161"/>
      <dgm:spPr/>
      <dgm:t>
        <a:bodyPr/>
        <a:lstStyle/>
        <a:p>
          <a:endParaRPr lang="en-US"/>
        </a:p>
      </dgm:t>
    </dgm:pt>
  </dgm:ptLst>
  <dgm:cxnLst>
    <dgm:cxn modelId="{236FD262-81B2-47F8-9CE6-8220277470FD}" srcId="{3B64126F-EA5F-4B47-9E13-C23F78C096A9}" destId="{747E9883-6A38-4E76-AE1D-149F60458FAF}" srcOrd="1" destOrd="0" parTransId="{5E06763A-B568-4317-BA31-F1CC7DBB1FA4}" sibTransId="{C9C8C22C-8B9C-45DD-B3F1-52040C05FC75}"/>
    <dgm:cxn modelId="{3687E199-A878-42DA-8CD3-168889870A3D}" srcId="{3B64126F-EA5F-4B47-9E13-C23F78C096A9}" destId="{5AE536EE-8E9D-4C84-AA5E-30EB9DA3516C}" srcOrd="0" destOrd="0" parTransId="{0884A5EA-76BD-4A8F-8321-DB18DCD2F5BA}" sibTransId="{761FE35A-5980-4076-BEC6-05CE06698D2E}"/>
    <dgm:cxn modelId="{E0324DE4-AAF9-4EC4-9F2E-B692A39E82FD}" type="presOf" srcId="{761FE35A-5980-4076-BEC6-05CE06698D2E}" destId="{489E2582-2179-47BD-87FF-998B72C57141}" srcOrd="0" destOrd="0" presId="urn:microsoft.com/office/officeart/2005/8/layout/gear1"/>
    <dgm:cxn modelId="{04BDEF8D-0E80-4C51-8055-A7032921B847}" type="presOf" srcId="{747E9883-6A38-4E76-AE1D-149F60458FAF}" destId="{F7B053EC-796A-4E1A-86B6-860EEB0CD2C1}" srcOrd="1" destOrd="0" presId="urn:microsoft.com/office/officeart/2005/8/layout/gear1"/>
    <dgm:cxn modelId="{79F17422-A249-4919-A44B-B126A7925FA9}" type="presOf" srcId="{747E9883-6A38-4E76-AE1D-149F60458FAF}" destId="{E1BCF272-FAA7-463E-B90D-E4E0C61769D6}" srcOrd="0" destOrd="0" presId="urn:microsoft.com/office/officeart/2005/8/layout/gear1"/>
    <dgm:cxn modelId="{D47E05A2-0345-4358-97AA-1E4074D66982}" type="presOf" srcId="{C9C8C22C-8B9C-45DD-B3F1-52040C05FC75}" destId="{4FB4D3AB-5644-4255-A0A5-4B84440585CC}" srcOrd="0" destOrd="0" presId="urn:microsoft.com/office/officeart/2005/8/layout/gear1"/>
    <dgm:cxn modelId="{5DD0C400-28CE-4435-9B47-30AFB3A1F5FA}" type="presOf" srcId="{5AE536EE-8E9D-4C84-AA5E-30EB9DA3516C}" destId="{ED186AA0-384A-4A42-B7DC-93899CB3D580}" srcOrd="0" destOrd="0" presId="urn:microsoft.com/office/officeart/2005/8/layout/gear1"/>
    <dgm:cxn modelId="{D8EEB981-6390-4CAC-93D2-F0B2FE654D5C}" type="presOf" srcId="{3B64126F-EA5F-4B47-9E13-C23F78C096A9}" destId="{64705989-0DA8-4391-AA30-AF0174EB95E2}" srcOrd="0" destOrd="0" presId="urn:microsoft.com/office/officeart/2005/8/layout/gear1"/>
    <dgm:cxn modelId="{D41FC0C8-5F4B-44E6-8722-4ACD1DA6C713}" type="presOf" srcId="{747E9883-6A38-4E76-AE1D-149F60458FAF}" destId="{707EC1CC-20C8-4D99-A80F-3E76306491B1}" srcOrd="2" destOrd="0" presId="urn:microsoft.com/office/officeart/2005/8/layout/gear1"/>
    <dgm:cxn modelId="{CF3D9B43-D854-421C-9490-3F9181878E5A}" type="presOf" srcId="{5AE536EE-8E9D-4C84-AA5E-30EB9DA3516C}" destId="{25E605E8-FA20-4E05-9D41-5FEC0C41C876}" srcOrd="1" destOrd="0" presId="urn:microsoft.com/office/officeart/2005/8/layout/gear1"/>
    <dgm:cxn modelId="{07F9308A-FF95-430A-A4FD-0152E01F98EC}" type="presOf" srcId="{5AE536EE-8E9D-4C84-AA5E-30EB9DA3516C}" destId="{4E382AE3-8FB7-4D88-915C-5A6DE80A9CCF}" srcOrd="2" destOrd="0" presId="urn:microsoft.com/office/officeart/2005/8/layout/gear1"/>
    <dgm:cxn modelId="{0E555A30-EFCB-4FB7-9B3E-97FBACB6F786}" type="presParOf" srcId="{64705989-0DA8-4391-AA30-AF0174EB95E2}" destId="{ED186AA0-384A-4A42-B7DC-93899CB3D580}" srcOrd="0" destOrd="0" presId="urn:microsoft.com/office/officeart/2005/8/layout/gear1"/>
    <dgm:cxn modelId="{3FB6B4FA-D990-4361-9951-8130A6CF8636}" type="presParOf" srcId="{64705989-0DA8-4391-AA30-AF0174EB95E2}" destId="{25E605E8-FA20-4E05-9D41-5FEC0C41C876}" srcOrd="1" destOrd="0" presId="urn:microsoft.com/office/officeart/2005/8/layout/gear1"/>
    <dgm:cxn modelId="{3D3B4D39-FC18-4C56-B5F9-FD263B456A37}" type="presParOf" srcId="{64705989-0DA8-4391-AA30-AF0174EB95E2}" destId="{4E382AE3-8FB7-4D88-915C-5A6DE80A9CCF}" srcOrd="2" destOrd="0" presId="urn:microsoft.com/office/officeart/2005/8/layout/gear1"/>
    <dgm:cxn modelId="{4BD2E951-FEC7-4F85-A30B-0827FA3EF8AE}" type="presParOf" srcId="{64705989-0DA8-4391-AA30-AF0174EB95E2}" destId="{E1BCF272-FAA7-463E-B90D-E4E0C61769D6}" srcOrd="3" destOrd="0" presId="urn:microsoft.com/office/officeart/2005/8/layout/gear1"/>
    <dgm:cxn modelId="{07EE8654-8F3A-485C-A95E-76931CDB0119}" type="presParOf" srcId="{64705989-0DA8-4391-AA30-AF0174EB95E2}" destId="{F7B053EC-796A-4E1A-86B6-860EEB0CD2C1}" srcOrd="4" destOrd="0" presId="urn:microsoft.com/office/officeart/2005/8/layout/gear1"/>
    <dgm:cxn modelId="{A7C67F39-3020-49E2-91BF-728D4713E022}" type="presParOf" srcId="{64705989-0DA8-4391-AA30-AF0174EB95E2}" destId="{707EC1CC-20C8-4D99-A80F-3E76306491B1}" srcOrd="5" destOrd="0" presId="urn:microsoft.com/office/officeart/2005/8/layout/gear1"/>
    <dgm:cxn modelId="{38F622B4-B94D-40E2-AFC2-5BA237781F2A}" type="presParOf" srcId="{64705989-0DA8-4391-AA30-AF0174EB95E2}" destId="{489E2582-2179-47BD-87FF-998B72C57141}" srcOrd="6" destOrd="0" presId="urn:microsoft.com/office/officeart/2005/8/layout/gear1"/>
    <dgm:cxn modelId="{BE8489EE-05DA-4435-AFFD-2D746A832F53}" type="presParOf" srcId="{64705989-0DA8-4391-AA30-AF0174EB95E2}" destId="{4FB4D3AB-5644-4255-A0A5-4B84440585CC}" srcOrd="7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186AA0-384A-4A42-B7DC-93899CB3D580}">
      <dsp:nvSpPr>
        <dsp:cNvPr id="0" name=""/>
        <dsp:cNvSpPr/>
      </dsp:nvSpPr>
      <dsp:spPr>
        <a:xfrm>
          <a:off x="650023" y="183584"/>
          <a:ext cx="1527969" cy="1516115"/>
        </a:xfrm>
        <a:prstGeom prst="gear9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Hadoop</a:t>
          </a:r>
          <a:endParaRPr lang="en-US" sz="2000" kern="1200" dirty="0"/>
        </a:p>
      </dsp:txBody>
      <dsp:txXfrm>
        <a:off x="956327" y="538727"/>
        <a:ext cx="915361" cy="779314"/>
      </dsp:txXfrm>
    </dsp:sp>
    <dsp:sp modelId="{E1BCF272-FAA7-463E-B90D-E4E0C61769D6}">
      <dsp:nvSpPr>
        <dsp:cNvPr id="0" name=""/>
        <dsp:cNvSpPr/>
      </dsp:nvSpPr>
      <dsp:spPr>
        <a:xfrm>
          <a:off x="82124" y="81895"/>
          <a:ext cx="832275" cy="819241"/>
        </a:xfrm>
        <a:prstGeom prst="gear6">
          <a:avLst/>
        </a:prstGeom>
        <a:solidFill>
          <a:schemeClr val="accent1">
            <a:shade val="50000"/>
            <a:hueOff val="361437"/>
            <a:satOff val="-7560"/>
            <a:lumOff val="42063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 </a:t>
          </a:r>
          <a:endParaRPr lang="en-US" sz="2000" kern="1200" dirty="0"/>
        </a:p>
      </dsp:txBody>
      <dsp:txXfrm>
        <a:off x="290265" y="289388"/>
        <a:ext cx="415993" cy="404255"/>
      </dsp:txXfrm>
    </dsp:sp>
    <dsp:sp modelId="{489E2582-2179-47BD-87FF-998B72C57141}">
      <dsp:nvSpPr>
        <dsp:cNvPr id="0" name=""/>
        <dsp:cNvSpPr/>
      </dsp:nvSpPr>
      <dsp:spPr>
        <a:xfrm flipH="1">
          <a:off x="2006258" y="767695"/>
          <a:ext cx="91435" cy="91435"/>
        </a:xfrm>
        <a:prstGeom prst="leftCircularArrow">
          <a:avLst>
            <a:gd name="adj1" fmla="val 4878"/>
            <a:gd name="adj2" fmla="val 312630"/>
            <a:gd name="adj3" fmla="val 2840824"/>
            <a:gd name="adj4" fmla="val 15694501"/>
            <a:gd name="adj5" fmla="val 5691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B4D3AB-5644-4255-A0A5-4B84440585CC}">
      <dsp:nvSpPr>
        <dsp:cNvPr id="0" name=""/>
        <dsp:cNvSpPr/>
      </dsp:nvSpPr>
      <dsp:spPr>
        <a:xfrm rot="20160000" flipH="1" flipV="1">
          <a:off x="338655" y="389525"/>
          <a:ext cx="91443" cy="91443"/>
        </a:xfrm>
        <a:prstGeom prst="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3665C5-62FF-4101-ACEA-FB0607988812}" type="datetimeFigureOut">
              <a:rPr lang="en-US" smtClean="0"/>
              <a:t>11/16/2011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4ECE09-63C6-4FA0-B7C7-7AA9AABC4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726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Media</a:t>
            </a:r>
            <a:r>
              <a:rPr lang="en-US" baseline="0" dirty="0" smtClean="0"/>
              <a:t> Streaming service works the same, but the action occurs in Amazon </a:t>
            </a:r>
            <a:r>
              <a:rPr lang="en-US" baseline="0" dirty="0" err="1" smtClean="0"/>
              <a:t>CloudFront</a:t>
            </a:r>
            <a:r>
              <a:rPr lang="en-US" baseline="0" dirty="0" smtClean="0"/>
              <a:t> rather than in Elastic </a:t>
            </a:r>
            <a:r>
              <a:rPr lang="en-US" baseline="0" dirty="0" err="1" smtClean="0"/>
              <a:t>MapReduce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4ECE09-63C6-4FA0-B7C7-7AA9AABC410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105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DurAdmin</a:t>
            </a:r>
            <a:r>
              <a:rPr lang="en-US" baseline="0" dirty="0" smtClean="0"/>
              <a:t> could be replaced by any application that makes calls to </a:t>
            </a:r>
            <a:r>
              <a:rPr lang="en-US" baseline="0" dirty="0" err="1" smtClean="0"/>
              <a:t>DuraCloud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4ECE09-63C6-4FA0-B7C7-7AA9AABC410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713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EFE3E-432C-4791-BAC0-59332F9D3B83}" type="datetimeFigureOut">
              <a:rPr lang="en-US" smtClean="0"/>
              <a:t>11/16/2011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7298D-6A79-4967-B181-170A841FE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326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EFE3E-432C-4791-BAC0-59332F9D3B83}" type="datetimeFigureOut">
              <a:rPr lang="en-US" smtClean="0"/>
              <a:t>11/16/2011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7298D-6A79-4967-B181-170A841FE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473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EFE3E-432C-4791-BAC0-59332F9D3B83}" type="datetimeFigureOut">
              <a:rPr lang="en-US" smtClean="0"/>
              <a:t>11/16/2011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7298D-6A79-4967-B181-170A841FE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120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EFE3E-432C-4791-BAC0-59332F9D3B83}" type="datetimeFigureOut">
              <a:rPr lang="en-US" smtClean="0"/>
              <a:t>11/16/2011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7298D-6A79-4967-B181-170A841FE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995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EFE3E-432C-4791-BAC0-59332F9D3B83}" type="datetimeFigureOut">
              <a:rPr lang="en-US" smtClean="0"/>
              <a:t>11/16/2011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7298D-6A79-4967-B181-170A841FE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933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EFE3E-432C-4791-BAC0-59332F9D3B83}" type="datetimeFigureOut">
              <a:rPr lang="en-US" smtClean="0"/>
              <a:t>11/16/2011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7298D-6A79-4967-B181-170A841FE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129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EFE3E-432C-4791-BAC0-59332F9D3B83}" type="datetimeFigureOut">
              <a:rPr lang="en-US" smtClean="0"/>
              <a:t>11/16/2011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7298D-6A79-4967-B181-170A841FE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985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EFE3E-432C-4791-BAC0-59332F9D3B83}" type="datetimeFigureOut">
              <a:rPr lang="en-US" smtClean="0"/>
              <a:t>11/16/2011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7298D-6A79-4967-B181-170A841FE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590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EFE3E-432C-4791-BAC0-59332F9D3B83}" type="datetimeFigureOut">
              <a:rPr lang="en-US" smtClean="0"/>
              <a:t>11/16/2011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7298D-6A79-4967-B181-170A841FE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013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EFE3E-432C-4791-BAC0-59332F9D3B83}" type="datetimeFigureOut">
              <a:rPr lang="en-US" smtClean="0"/>
              <a:t>11/16/2011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7298D-6A79-4967-B181-170A841FE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089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EFE3E-432C-4791-BAC0-59332F9D3B83}" type="datetimeFigureOut">
              <a:rPr lang="en-US" smtClean="0"/>
              <a:t>11/16/2011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7298D-6A79-4967-B181-170A841FE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095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EFE3E-432C-4791-BAC0-59332F9D3B83}" type="datetimeFigureOut">
              <a:rPr lang="en-US" smtClean="0"/>
              <a:t>11/16/2011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A7298D-6A79-4967-B181-170A841FE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386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3500" y="4038600"/>
            <a:ext cx="6400800" cy="762000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Technical Overview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85800"/>
            <a:ext cx="8140488" cy="284238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00400" y="56388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Bill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Branan</a:t>
            </a: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DuraCloud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Technical Lead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75" y="5899644"/>
            <a:ext cx="1227411" cy="4294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965" y="5703657"/>
            <a:ext cx="821416" cy="821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52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DuraCloud</a:t>
            </a:r>
            <a:r>
              <a:rPr lang="en-US" dirty="0" smtClean="0"/>
              <a:t> Services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066800" y="1447800"/>
            <a:ext cx="6858000" cy="4267200"/>
            <a:chOff x="1219200" y="1600200"/>
            <a:chExt cx="6705600" cy="4132118"/>
          </a:xfrm>
        </p:grpSpPr>
        <p:sp>
          <p:nvSpPr>
            <p:cNvPr id="10" name="Hexagon 9"/>
            <p:cNvSpPr/>
            <p:nvPr/>
          </p:nvSpPr>
          <p:spPr>
            <a:xfrm>
              <a:off x="3810000" y="3012104"/>
              <a:ext cx="1524000" cy="1295400"/>
            </a:xfrm>
            <a:prstGeom prst="hexagon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Bit Integrity Checker</a:t>
              </a:r>
              <a:endParaRPr lang="en-US" sz="1600" dirty="0"/>
            </a:p>
          </p:txBody>
        </p:sp>
        <p:sp>
          <p:nvSpPr>
            <p:cNvPr id="11" name="Hexagon 10"/>
            <p:cNvSpPr/>
            <p:nvPr/>
          </p:nvSpPr>
          <p:spPr>
            <a:xfrm>
              <a:off x="1219200" y="3027218"/>
              <a:ext cx="1524000" cy="1295400"/>
            </a:xfrm>
            <a:prstGeom prst="hexagon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Bit Integrity Checker Tools</a:t>
              </a:r>
              <a:endParaRPr lang="en-US" sz="1600" dirty="0"/>
            </a:p>
          </p:txBody>
        </p:sp>
        <p:sp>
          <p:nvSpPr>
            <p:cNvPr id="12" name="Hexagon 11"/>
            <p:cNvSpPr/>
            <p:nvPr/>
          </p:nvSpPr>
          <p:spPr>
            <a:xfrm>
              <a:off x="6400800" y="3027218"/>
              <a:ext cx="1524000" cy="1295400"/>
            </a:xfrm>
            <a:prstGeom prst="hexagon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Bit Integrity Checker Bulk</a:t>
              </a:r>
              <a:endParaRPr lang="en-US" sz="1600" dirty="0"/>
            </a:p>
          </p:txBody>
        </p:sp>
        <p:sp>
          <p:nvSpPr>
            <p:cNvPr id="13" name="Hexagon 12"/>
            <p:cNvSpPr/>
            <p:nvPr/>
          </p:nvSpPr>
          <p:spPr>
            <a:xfrm>
              <a:off x="2514600" y="2283796"/>
              <a:ext cx="1524000" cy="1295400"/>
            </a:xfrm>
            <a:prstGeom prst="hexagon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Duplicate on Demand</a:t>
              </a:r>
              <a:endParaRPr lang="en-US" sz="1600" dirty="0"/>
            </a:p>
          </p:txBody>
        </p:sp>
        <p:sp>
          <p:nvSpPr>
            <p:cNvPr id="14" name="Hexagon 13"/>
            <p:cNvSpPr/>
            <p:nvPr/>
          </p:nvSpPr>
          <p:spPr>
            <a:xfrm>
              <a:off x="5131220" y="2283796"/>
              <a:ext cx="1524000" cy="1295400"/>
            </a:xfrm>
            <a:prstGeom prst="hexagon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Duplicate on Change</a:t>
              </a:r>
              <a:endParaRPr lang="en-US" sz="1600" dirty="0"/>
            </a:p>
          </p:txBody>
        </p:sp>
        <p:sp>
          <p:nvSpPr>
            <p:cNvPr id="15" name="Hexagon 14"/>
            <p:cNvSpPr/>
            <p:nvPr/>
          </p:nvSpPr>
          <p:spPr>
            <a:xfrm>
              <a:off x="3810000" y="1600200"/>
              <a:ext cx="1524000" cy="1295400"/>
            </a:xfrm>
            <a:prstGeom prst="hexagon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Media Streamer</a:t>
              </a:r>
              <a:endParaRPr lang="en-US" sz="1600" dirty="0"/>
            </a:p>
          </p:txBody>
        </p:sp>
        <p:sp>
          <p:nvSpPr>
            <p:cNvPr id="16" name="Hexagon 15"/>
            <p:cNvSpPr/>
            <p:nvPr/>
          </p:nvSpPr>
          <p:spPr>
            <a:xfrm>
              <a:off x="2514600" y="3751118"/>
              <a:ext cx="1524000" cy="1295400"/>
            </a:xfrm>
            <a:prstGeom prst="hexagon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350" dirty="0" smtClean="0"/>
                <a:t>Image Transformer Bulk</a:t>
              </a:r>
              <a:endParaRPr lang="en-US" sz="1350" dirty="0"/>
            </a:p>
          </p:txBody>
        </p:sp>
        <p:sp>
          <p:nvSpPr>
            <p:cNvPr id="17" name="Hexagon 16"/>
            <p:cNvSpPr/>
            <p:nvPr/>
          </p:nvSpPr>
          <p:spPr>
            <a:xfrm>
              <a:off x="5105400" y="3751118"/>
              <a:ext cx="1524000" cy="1295400"/>
            </a:xfrm>
            <a:prstGeom prst="hexagon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350" dirty="0" smtClean="0"/>
                <a:t>Image Transformer</a:t>
              </a:r>
              <a:endParaRPr lang="en-US" sz="1350" dirty="0"/>
            </a:p>
          </p:txBody>
        </p:sp>
        <p:sp>
          <p:nvSpPr>
            <p:cNvPr id="18" name="Hexagon 17"/>
            <p:cNvSpPr/>
            <p:nvPr/>
          </p:nvSpPr>
          <p:spPr>
            <a:xfrm>
              <a:off x="3810000" y="4436918"/>
              <a:ext cx="1524000" cy="1295400"/>
            </a:xfrm>
            <a:prstGeom prst="hexagon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Image Server</a:t>
              </a:r>
              <a:endParaRPr lang="en-US" sz="1600" dirty="0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3124200" y="6096000"/>
            <a:ext cx="3048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 so how are they deployed?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07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3224489" y="762000"/>
            <a:ext cx="3183712" cy="2139740"/>
            <a:chOff x="3224489" y="762000"/>
            <a:chExt cx="3183712" cy="2139740"/>
          </a:xfrm>
        </p:grpSpPr>
        <p:sp>
          <p:nvSpPr>
            <p:cNvPr id="4" name="Rectangle 3"/>
            <p:cNvSpPr/>
            <p:nvPr/>
          </p:nvSpPr>
          <p:spPr>
            <a:xfrm>
              <a:off x="3224489" y="762000"/>
              <a:ext cx="3183711" cy="213974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428572" y="2212349"/>
              <a:ext cx="2816361" cy="426573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Service Manager</a:t>
              </a:r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428572" y="1615146"/>
              <a:ext cx="2816361" cy="426573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REST API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224489" y="789498"/>
              <a:ext cx="3183712" cy="7236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Service Management (</a:t>
              </a:r>
              <a:r>
                <a:rPr lang="en-US" dirty="0" err="1">
                  <a:solidFill>
                    <a:schemeClr val="bg1"/>
                  </a:solidFill>
                </a:rPr>
                <a:t>DuraService</a:t>
              </a:r>
              <a:r>
                <a:rPr lang="en-US" dirty="0" smtClean="0">
                  <a:solidFill>
                    <a:schemeClr val="bg1"/>
                  </a:solidFill>
                </a:rPr>
                <a:t>)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pic>
        <p:nvPicPr>
          <p:cNvPr id="15" name="Picture 14" descr="user-icon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381000" y="746318"/>
            <a:ext cx="1295401" cy="1295401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grpSp>
        <p:nvGrpSpPr>
          <p:cNvPr id="24" name="Group 23"/>
          <p:cNvGrpSpPr/>
          <p:nvPr/>
        </p:nvGrpSpPr>
        <p:grpSpPr>
          <a:xfrm>
            <a:off x="6293742" y="3550690"/>
            <a:ext cx="2133600" cy="2947240"/>
            <a:chOff x="6293742" y="3550690"/>
            <a:chExt cx="2133600" cy="2947240"/>
          </a:xfrm>
        </p:grpSpPr>
        <p:sp>
          <p:nvSpPr>
            <p:cNvPr id="2" name="Rectangle 1"/>
            <p:cNvSpPr/>
            <p:nvPr/>
          </p:nvSpPr>
          <p:spPr>
            <a:xfrm>
              <a:off x="6293742" y="3550690"/>
              <a:ext cx="2133600" cy="294724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598542" y="4364330"/>
              <a:ext cx="1676400" cy="1905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6446142" y="4211930"/>
              <a:ext cx="1676400" cy="1905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293742" y="3602330"/>
              <a:ext cx="2133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Service </a:t>
              </a:r>
              <a:r>
                <a:rPr lang="en-US" dirty="0" smtClean="0">
                  <a:solidFill>
                    <a:schemeClr val="bg1"/>
                  </a:solidFill>
                </a:rPr>
                <a:t>Registry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674742" y="4440530"/>
              <a:ext cx="1295400" cy="537806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560442" y="4324027"/>
              <a:ext cx="1295400" cy="537806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Service Bundle</a:t>
              </a:r>
              <a:endParaRPr lang="en-US" sz="1400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674742" y="5214810"/>
              <a:ext cx="1295400" cy="44492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560442" y="5126330"/>
              <a:ext cx="1295400" cy="44492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Service </a:t>
              </a:r>
              <a:r>
                <a:rPr lang="en-US" sz="1400" dirty="0" err="1" smtClean="0"/>
                <a:t>Config</a:t>
              </a:r>
              <a:endParaRPr lang="en-US" sz="14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446142" y="5747598"/>
              <a:ext cx="1676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Service Plan</a:t>
              </a:r>
              <a:endParaRPr lang="en-US" sz="1600" dirty="0"/>
            </a:p>
          </p:txBody>
        </p:sp>
      </p:grpSp>
      <p:sp>
        <p:nvSpPr>
          <p:cNvPr id="28" name="Bent Arrow 27"/>
          <p:cNvSpPr/>
          <p:nvPr/>
        </p:nvSpPr>
        <p:spPr>
          <a:xfrm rot="5400000">
            <a:off x="6712212" y="1895931"/>
            <a:ext cx="1295400" cy="1586976"/>
          </a:xfrm>
          <a:prstGeom prst="ben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Bent Arrow 28"/>
          <p:cNvSpPr/>
          <p:nvPr/>
        </p:nvSpPr>
        <p:spPr>
          <a:xfrm rot="16200000">
            <a:off x="4495800" y="2971800"/>
            <a:ext cx="1295400" cy="1752600"/>
          </a:xfrm>
          <a:prstGeom prst="ben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752600" y="863025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Services Available?</a:t>
            </a:r>
            <a:endParaRPr lang="en-US" sz="1600" dirty="0"/>
          </a:p>
        </p:txBody>
      </p:sp>
      <p:sp>
        <p:nvSpPr>
          <p:cNvPr id="33" name="TextBox 32"/>
          <p:cNvSpPr txBox="1"/>
          <p:nvPr/>
        </p:nvSpPr>
        <p:spPr>
          <a:xfrm>
            <a:off x="6400800" y="2387025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Services In Plan?</a:t>
            </a:r>
            <a:endParaRPr lang="en-US" sz="1600" dirty="0"/>
          </a:p>
        </p:txBody>
      </p:sp>
      <p:sp>
        <p:nvSpPr>
          <p:cNvPr id="34" name="TextBox 33"/>
          <p:cNvSpPr txBox="1"/>
          <p:nvPr/>
        </p:nvSpPr>
        <p:spPr>
          <a:xfrm>
            <a:off x="4788636" y="3786996"/>
            <a:ext cx="129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Service List</a:t>
            </a:r>
            <a:endParaRPr lang="en-US" sz="1600" dirty="0"/>
          </a:p>
        </p:txBody>
      </p:sp>
      <p:sp>
        <p:nvSpPr>
          <p:cNvPr id="35" name="Right Arrow 34"/>
          <p:cNvSpPr/>
          <p:nvPr/>
        </p:nvSpPr>
        <p:spPr>
          <a:xfrm>
            <a:off x="1676401" y="1295400"/>
            <a:ext cx="1371599" cy="45720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Bent Arrow 35"/>
          <p:cNvSpPr/>
          <p:nvPr/>
        </p:nvSpPr>
        <p:spPr>
          <a:xfrm rot="16200000">
            <a:off x="1561381" y="1408979"/>
            <a:ext cx="626604" cy="2194238"/>
          </a:xfrm>
          <a:prstGeom prst="bentArrow">
            <a:avLst>
              <a:gd name="adj1" fmla="val 35854"/>
              <a:gd name="adj2" fmla="val 33442"/>
              <a:gd name="adj3" fmla="val 32236"/>
              <a:gd name="adj4" fmla="val 4375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1826192" y="1524001"/>
            <a:ext cx="307408" cy="30787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1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6698269" y="1831871"/>
            <a:ext cx="307408" cy="30787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itchFamily="34" charset="0"/>
                <a:cs typeface="Calibri" pitchFamily="34" charset="0"/>
              </a:rPr>
              <a:t>2</a:t>
            </a:r>
          </a:p>
        </p:txBody>
      </p:sp>
      <p:sp>
        <p:nvSpPr>
          <p:cNvPr id="39" name="Oval 38"/>
          <p:cNvSpPr/>
          <p:nvPr/>
        </p:nvSpPr>
        <p:spPr>
          <a:xfrm>
            <a:off x="5562600" y="4418489"/>
            <a:ext cx="307408" cy="30787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itchFamily="34" charset="0"/>
                <a:cs typeface="Calibri" pitchFamily="34" charset="0"/>
              </a:rPr>
              <a:t>3</a:t>
            </a:r>
          </a:p>
        </p:txBody>
      </p:sp>
      <p:sp>
        <p:nvSpPr>
          <p:cNvPr id="40" name="Oval 39"/>
          <p:cNvSpPr/>
          <p:nvPr/>
        </p:nvSpPr>
        <p:spPr>
          <a:xfrm>
            <a:off x="2515141" y="2747805"/>
            <a:ext cx="307408" cy="30787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itchFamily="34" charset="0"/>
                <a:cs typeface="Calibri" pitchFamily="34" charset="0"/>
              </a:rPr>
              <a:t>4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752059" y="2286000"/>
            <a:ext cx="12197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Service List</a:t>
            </a:r>
            <a:endParaRPr lang="en-US" sz="1600" dirty="0"/>
          </a:p>
        </p:txBody>
      </p:sp>
      <p:sp>
        <p:nvSpPr>
          <p:cNvPr id="42" name="TextBox 41"/>
          <p:cNvSpPr txBox="1"/>
          <p:nvPr/>
        </p:nvSpPr>
        <p:spPr>
          <a:xfrm>
            <a:off x="777564" y="5144869"/>
            <a:ext cx="3665630" cy="64633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Part 1:</a:t>
            </a:r>
          </a:p>
          <a:p>
            <a:r>
              <a:rPr lang="en-US" dirty="0"/>
              <a:t> </a:t>
            </a:r>
            <a:r>
              <a:rPr lang="en-US" dirty="0" smtClean="0"/>
              <a:t>   Ask which services are available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408202" y="76200"/>
            <a:ext cx="2667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err="1" smtClean="0"/>
              <a:t>DuraCloud</a:t>
            </a:r>
            <a:r>
              <a:rPr lang="en-US" sz="1400" dirty="0" smtClean="0"/>
              <a:t> Service Deployment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5546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3224489" y="762000"/>
            <a:ext cx="3183712" cy="2139740"/>
            <a:chOff x="3224489" y="762000"/>
            <a:chExt cx="3183712" cy="2139740"/>
          </a:xfrm>
        </p:grpSpPr>
        <p:sp>
          <p:nvSpPr>
            <p:cNvPr id="4" name="Rectangle 3"/>
            <p:cNvSpPr/>
            <p:nvPr/>
          </p:nvSpPr>
          <p:spPr>
            <a:xfrm>
              <a:off x="3224489" y="762000"/>
              <a:ext cx="3183711" cy="213974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428572" y="2212349"/>
              <a:ext cx="2816361" cy="426573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Service Manager</a:t>
              </a:r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428572" y="1615146"/>
              <a:ext cx="2816361" cy="426573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REST API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224489" y="789498"/>
              <a:ext cx="3183712" cy="7236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Service Management (</a:t>
              </a:r>
              <a:r>
                <a:rPr lang="en-US" dirty="0" err="1">
                  <a:solidFill>
                    <a:schemeClr val="bg1"/>
                  </a:solidFill>
                </a:rPr>
                <a:t>DuraService</a:t>
              </a:r>
              <a:r>
                <a:rPr lang="en-US" dirty="0" smtClean="0">
                  <a:solidFill>
                    <a:schemeClr val="bg1"/>
                  </a:solidFill>
                </a:rPr>
                <a:t>)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pic>
        <p:nvPicPr>
          <p:cNvPr id="15" name="Picture 14" descr="user-icon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381000" y="746318"/>
            <a:ext cx="1295401" cy="1295401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grpSp>
        <p:nvGrpSpPr>
          <p:cNvPr id="24" name="Group 23"/>
          <p:cNvGrpSpPr/>
          <p:nvPr/>
        </p:nvGrpSpPr>
        <p:grpSpPr>
          <a:xfrm>
            <a:off x="6293742" y="3550690"/>
            <a:ext cx="2133600" cy="2947240"/>
            <a:chOff x="6293742" y="3550690"/>
            <a:chExt cx="2133600" cy="2947240"/>
          </a:xfrm>
        </p:grpSpPr>
        <p:sp>
          <p:nvSpPr>
            <p:cNvPr id="2" name="Rectangle 1"/>
            <p:cNvSpPr/>
            <p:nvPr/>
          </p:nvSpPr>
          <p:spPr>
            <a:xfrm>
              <a:off x="6293742" y="3550690"/>
              <a:ext cx="2133600" cy="294724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598542" y="4364330"/>
              <a:ext cx="1676400" cy="1905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6446142" y="4211930"/>
              <a:ext cx="1676400" cy="1905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293742" y="3602330"/>
              <a:ext cx="2133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Service </a:t>
              </a:r>
              <a:r>
                <a:rPr lang="en-US" dirty="0" smtClean="0">
                  <a:solidFill>
                    <a:schemeClr val="bg1"/>
                  </a:solidFill>
                </a:rPr>
                <a:t>Registry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674742" y="4440530"/>
              <a:ext cx="1295400" cy="537806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560442" y="4324027"/>
              <a:ext cx="1295400" cy="537806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Service Bundle</a:t>
              </a:r>
              <a:endParaRPr lang="en-US" sz="1400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674742" y="5214810"/>
              <a:ext cx="1295400" cy="44492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560442" y="5126330"/>
              <a:ext cx="1295400" cy="44492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Service </a:t>
              </a:r>
              <a:r>
                <a:rPr lang="en-US" sz="1400" dirty="0" err="1" smtClean="0"/>
                <a:t>Config</a:t>
              </a:r>
              <a:endParaRPr lang="en-US" sz="14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446142" y="5747598"/>
              <a:ext cx="1676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Service Plan</a:t>
              </a:r>
              <a:endParaRPr lang="en-US" sz="1600" dirty="0"/>
            </a:p>
          </p:txBody>
        </p:sp>
      </p:grpSp>
      <p:sp>
        <p:nvSpPr>
          <p:cNvPr id="28" name="Bent Arrow 27"/>
          <p:cNvSpPr/>
          <p:nvPr/>
        </p:nvSpPr>
        <p:spPr>
          <a:xfrm rot="5400000">
            <a:off x="6712212" y="1895931"/>
            <a:ext cx="1295400" cy="1586976"/>
          </a:xfrm>
          <a:prstGeom prst="ben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Bent Arrow 28"/>
          <p:cNvSpPr/>
          <p:nvPr/>
        </p:nvSpPr>
        <p:spPr>
          <a:xfrm rot="16200000">
            <a:off x="4610100" y="3086100"/>
            <a:ext cx="1295400" cy="1524000"/>
          </a:xfrm>
          <a:prstGeom prst="ben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446142" y="76200"/>
            <a:ext cx="26290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err="1" smtClean="0"/>
              <a:t>DuraCloud</a:t>
            </a:r>
            <a:r>
              <a:rPr lang="en-US" sz="1400" dirty="0" smtClean="0"/>
              <a:t> Service Deployment</a:t>
            </a:r>
            <a:endParaRPr lang="en-US" sz="1400" dirty="0"/>
          </a:p>
        </p:txBody>
      </p:sp>
      <p:sp>
        <p:nvSpPr>
          <p:cNvPr id="32" name="TextBox 31"/>
          <p:cNvSpPr txBox="1"/>
          <p:nvPr/>
        </p:nvSpPr>
        <p:spPr>
          <a:xfrm>
            <a:off x="1752600" y="863025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Deploy</a:t>
            </a:r>
          </a:p>
          <a:p>
            <a:pPr algn="ctr"/>
            <a:r>
              <a:rPr lang="en-US" sz="1600" dirty="0" smtClean="0"/>
              <a:t>Service</a:t>
            </a:r>
            <a:endParaRPr lang="en-US" sz="1600" dirty="0"/>
          </a:p>
        </p:txBody>
      </p:sp>
      <p:sp>
        <p:nvSpPr>
          <p:cNvPr id="33" name="TextBox 32"/>
          <p:cNvSpPr txBox="1"/>
          <p:nvPr/>
        </p:nvSpPr>
        <p:spPr>
          <a:xfrm>
            <a:off x="6400800" y="2387025"/>
            <a:ext cx="129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Retrieve Service Bundle</a:t>
            </a:r>
            <a:endParaRPr lang="en-US" sz="1600" dirty="0"/>
          </a:p>
        </p:txBody>
      </p:sp>
      <p:sp>
        <p:nvSpPr>
          <p:cNvPr id="34" name="TextBox 33"/>
          <p:cNvSpPr txBox="1"/>
          <p:nvPr/>
        </p:nvSpPr>
        <p:spPr>
          <a:xfrm>
            <a:off x="4876800" y="3581400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Service Bundle</a:t>
            </a:r>
            <a:endParaRPr lang="en-US" sz="1600" dirty="0"/>
          </a:p>
        </p:txBody>
      </p:sp>
      <p:sp>
        <p:nvSpPr>
          <p:cNvPr id="35" name="Right Arrow 34"/>
          <p:cNvSpPr/>
          <p:nvPr/>
        </p:nvSpPr>
        <p:spPr>
          <a:xfrm>
            <a:off x="1676401" y="1295400"/>
            <a:ext cx="1371599" cy="45720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1826192" y="1524001"/>
            <a:ext cx="307408" cy="30787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1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6698269" y="1831871"/>
            <a:ext cx="307408" cy="30787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itchFamily="34" charset="0"/>
                <a:cs typeface="Calibri" pitchFamily="34" charset="0"/>
              </a:rPr>
              <a:t>2</a:t>
            </a:r>
          </a:p>
        </p:txBody>
      </p:sp>
      <p:sp>
        <p:nvSpPr>
          <p:cNvPr id="39" name="Oval 38"/>
          <p:cNvSpPr/>
          <p:nvPr/>
        </p:nvSpPr>
        <p:spPr>
          <a:xfrm>
            <a:off x="5562600" y="4418489"/>
            <a:ext cx="307408" cy="30787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itchFamily="34" charset="0"/>
                <a:cs typeface="Calibri" pitchFamily="34" charset="0"/>
              </a:rPr>
              <a:t>3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81710" y="2387025"/>
            <a:ext cx="2175715" cy="64633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Part 2:</a:t>
            </a:r>
          </a:p>
          <a:p>
            <a:r>
              <a:rPr lang="en-US" dirty="0"/>
              <a:t> </a:t>
            </a:r>
            <a:r>
              <a:rPr lang="en-US" dirty="0" smtClean="0"/>
              <a:t>   Deploy Service</a:t>
            </a:r>
          </a:p>
        </p:txBody>
      </p:sp>
      <p:sp>
        <p:nvSpPr>
          <p:cNvPr id="8" name="Flowchart: Document 7"/>
          <p:cNvSpPr/>
          <p:nvPr/>
        </p:nvSpPr>
        <p:spPr>
          <a:xfrm>
            <a:off x="2209800" y="1493290"/>
            <a:ext cx="685800" cy="487910"/>
          </a:xfrm>
          <a:prstGeom prst="flowChartDocumen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Service </a:t>
            </a:r>
            <a:r>
              <a:rPr lang="en-US" sz="1200" dirty="0" err="1" smtClean="0"/>
              <a:t>Config</a:t>
            </a:r>
            <a:endParaRPr lang="en-US" sz="1200" dirty="0"/>
          </a:p>
        </p:txBody>
      </p:sp>
      <p:grpSp>
        <p:nvGrpSpPr>
          <p:cNvPr id="43" name="Group 42"/>
          <p:cNvGrpSpPr/>
          <p:nvPr/>
        </p:nvGrpSpPr>
        <p:grpSpPr>
          <a:xfrm>
            <a:off x="533401" y="4199965"/>
            <a:ext cx="3700424" cy="1981200"/>
            <a:chOff x="533401" y="4199965"/>
            <a:chExt cx="3700424" cy="1981200"/>
          </a:xfrm>
        </p:grpSpPr>
        <p:sp>
          <p:nvSpPr>
            <p:cNvPr id="44" name="Rectangle 43"/>
            <p:cNvSpPr/>
            <p:nvPr/>
          </p:nvSpPr>
          <p:spPr>
            <a:xfrm>
              <a:off x="538125" y="4199965"/>
              <a:ext cx="3695700" cy="1981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2348190" y="4657166"/>
              <a:ext cx="1752600" cy="13716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Service Configurator</a:t>
              </a:r>
            </a:p>
            <a:p>
              <a:pPr algn="ctr"/>
              <a:endParaRPr lang="en-US" dirty="0"/>
            </a:p>
            <a:p>
              <a:pPr algn="ctr"/>
              <a:endParaRPr lang="en-US" dirty="0" smtClean="0"/>
            </a:p>
            <a:p>
              <a:pPr algn="ctr"/>
              <a:endParaRPr lang="en-US" dirty="0" smtClean="0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2633625" y="5259839"/>
              <a:ext cx="1295400" cy="616526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2557425" y="5114365"/>
              <a:ext cx="1295400" cy="616526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Deployed Service </a:t>
              </a:r>
              <a:r>
                <a:rPr lang="en-US" sz="1400" dirty="0" err="1" smtClean="0"/>
                <a:t>Config</a:t>
              </a:r>
              <a:endParaRPr lang="en-US" sz="1400" dirty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881025" y="5024310"/>
              <a:ext cx="1295400" cy="69965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728625" y="4918195"/>
              <a:ext cx="1295400" cy="69965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Deployed Service</a:t>
              </a:r>
              <a:endParaRPr lang="en-US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33401" y="4234934"/>
              <a:ext cx="37004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Service </a:t>
              </a:r>
              <a:r>
                <a:rPr lang="en-US" dirty="0" smtClean="0">
                  <a:solidFill>
                    <a:schemeClr val="bg1"/>
                  </a:solidFill>
                </a:rPr>
                <a:t>Container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51" name="Right Arrow 50"/>
          <p:cNvSpPr/>
          <p:nvPr/>
        </p:nvSpPr>
        <p:spPr>
          <a:xfrm rot="5400000">
            <a:off x="3173247" y="3280844"/>
            <a:ext cx="1087729" cy="642975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3775321" y="3176595"/>
            <a:ext cx="307408" cy="30787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itchFamily="34" charset="0"/>
                <a:cs typeface="Calibri" pitchFamily="34" charset="0"/>
              </a:rPr>
              <a:t>4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057400" y="3166646"/>
            <a:ext cx="15580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Deploy Service</a:t>
            </a:r>
            <a:endParaRPr lang="en-US" sz="1600" dirty="0"/>
          </a:p>
        </p:txBody>
      </p:sp>
      <p:sp>
        <p:nvSpPr>
          <p:cNvPr id="54" name="Flowchart: Document 53"/>
          <p:cNvSpPr/>
          <p:nvPr/>
        </p:nvSpPr>
        <p:spPr>
          <a:xfrm>
            <a:off x="2938425" y="3490429"/>
            <a:ext cx="685800" cy="487910"/>
          </a:xfrm>
          <a:prstGeom prst="flowChartDocumen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Service </a:t>
            </a:r>
            <a:r>
              <a:rPr lang="en-US" sz="1200" dirty="0" err="1" smtClean="0"/>
              <a:t>Config</a:t>
            </a:r>
            <a:endParaRPr lang="en-US" sz="1200" dirty="0"/>
          </a:p>
        </p:txBody>
      </p:sp>
      <p:sp>
        <p:nvSpPr>
          <p:cNvPr id="55" name="Rectangle 54"/>
          <p:cNvSpPr/>
          <p:nvPr/>
        </p:nvSpPr>
        <p:spPr>
          <a:xfrm>
            <a:off x="2209800" y="3495651"/>
            <a:ext cx="685170" cy="46674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Service Bundle</a:t>
            </a:r>
            <a:endParaRPr lang="en-US" sz="1200" dirty="0"/>
          </a:p>
        </p:txBody>
      </p:sp>
      <p:sp>
        <p:nvSpPr>
          <p:cNvPr id="56" name="Rectangle 55"/>
          <p:cNvSpPr/>
          <p:nvPr/>
        </p:nvSpPr>
        <p:spPr>
          <a:xfrm>
            <a:off x="4800600" y="4242684"/>
            <a:ext cx="685170" cy="46674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Service Bundle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91357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 REST Interface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514600"/>
            <a:ext cx="6172200" cy="35814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/>
              <a:t>Get Services</a:t>
            </a:r>
          </a:p>
          <a:p>
            <a:r>
              <a:rPr lang="en-US" dirty="0" smtClean="0"/>
              <a:t>Deploy Service</a:t>
            </a:r>
          </a:p>
          <a:p>
            <a:r>
              <a:rPr lang="en-US" dirty="0" smtClean="0"/>
              <a:t>Get (Deployed) Service</a:t>
            </a:r>
          </a:p>
          <a:p>
            <a:r>
              <a:rPr lang="en-US" dirty="0" smtClean="0"/>
              <a:t>Get Deployed Service Properties</a:t>
            </a:r>
          </a:p>
          <a:p>
            <a:r>
              <a:rPr lang="en-US" dirty="0" smtClean="0"/>
              <a:t>Update Service Configuration</a:t>
            </a:r>
          </a:p>
          <a:p>
            <a:r>
              <a:rPr lang="en-US" dirty="0" err="1" smtClean="0"/>
              <a:t>UnDeploy</a:t>
            </a:r>
            <a:r>
              <a:rPr lang="en-US" dirty="0" smtClean="0"/>
              <a:t> Service</a:t>
            </a:r>
          </a:p>
          <a:p>
            <a:endParaRPr lang="en-US" dirty="0"/>
          </a:p>
        </p:txBody>
      </p:sp>
      <p:pic>
        <p:nvPicPr>
          <p:cNvPr id="4098" name="Picture 2" descr="C:\Users\bill\AppData\Local\Microsoft\Windows\Temporary Internet Files\Content.IE5\3ZCKF5IN\MP900433195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422400"/>
            <a:ext cx="3581400" cy="238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103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590800" cy="12493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2800" dirty="0" err="1" smtClean="0"/>
              <a:t>DuraCloud</a:t>
            </a:r>
            <a:r>
              <a:rPr lang="en-US" sz="2800" dirty="0" smtClean="0"/>
              <a:t> Instance </a:t>
            </a:r>
            <a:br>
              <a:rPr lang="en-US" sz="2800" dirty="0" smtClean="0"/>
            </a:br>
            <a:r>
              <a:rPr lang="en-US" sz="2800" dirty="0" smtClean="0"/>
              <a:t>Services</a:t>
            </a:r>
            <a:endParaRPr lang="en-US" sz="2800" dirty="0"/>
          </a:p>
        </p:txBody>
      </p:sp>
      <p:grpSp>
        <p:nvGrpSpPr>
          <p:cNvPr id="4" name="Group 3"/>
          <p:cNvGrpSpPr/>
          <p:nvPr/>
        </p:nvGrpSpPr>
        <p:grpSpPr>
          <a:xfrm>
            <a:off x="1183934" y="1212534"/>
            <a:ext cx="6858000" cy="4267200"/>
            <a:chOff x="1219200" y="1219200"/>
            <a:chExt cx="6705600" cy="4132118"/>
          </a:xfrm>
        </p:grpSpPr>
        <p:sp>
          <p:nvSpPr>
            <p:cNvPr id="10" name="Hexagon 9"/>
            <p:cNvSpPr/>
            <p:nvPr/>
          </p:nvSpPr>
          <p:spPr>
            <a:xfrm>
              <a:off x="3810000" y="2631104"/>
              <a:ext cx="1524000" cy="1295400"/>
            </a:xfrm>
            <a:prstGeom prst="hexagon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Bit Integrity Checker</a:t>
              </a:r>
              <a:endParaRPr lang="en-US" sz="1600" dirty="0"/>
            </a:p>
          </p:txBody>
        </p:sp>
        <p:sp>
          <p:nvSpPr>
            <p:cNvPr id="11" name="Hexagon 10"/>
            <p:cNvSpPr/>
            <p:nvPr/>
          </p:nvSpPr>
          <p:spPr>
            <a:xfrm>
              <a:off x="1219200" y="2646218"/>
              <a:ext cx="1524000" cy="1295400"/>
            </a:xfrm>
            <a:prstGeom prst="hexagon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Bit Integrity Checker Tools</a:t>
              </a:r>
              <a:endParaRPr lang="en-US" sz="1600" dirty="0"/>
            </a:p>
          </p:txBody>
        </p:sp>
        <p:sp>
          <p:nvSpPr>
            <p:cNvPr id="12" name="Hexagon 11"/>
            <p:cNvSpPr/>
            <p:nvPr/>
          </p:nvSpPr>
          <p:spPr>
            <a:xfrm>
              <a:off x="6400800" y="2646218"/>
              <a:ext cx="1524000" cy="1295400"/>
            </a:xfrm>
            <a:prstGeom prst="hexagon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Bit Integrity Checker Bulk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3" name="Hexagon 12"/>
            <p:cNvSpPr/>
            <p:nvPr/>
          </p:nvSpPr>
          <p:spPr>
            <a:xfrm>
              <a:off x="2514600" y="1902796"/>
              <a:ext cx="1524000" cy="1295400"/>
            </a:xfrm>
            <a:prstGeom prst="hexagon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Duplicate on Demand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4" name="Hexagon 13"/>
            <p:cNvSpPr/>
            <p:nvPr/>
          </p:nvSpPr>
          <p:spPr>
            <a:xfrm>
              <a:off x="5131220" y="1902796"/>
              <a:ext cx="1524000" cy="1295400"/>
            </a:xfrm>
            <a:prstGeom prst="hexagon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Duplicate on Change</a:t>
              </a:r>
              <a:endParaRPr lang="en-US" sz="1600" dirty="0"/>
            </a:p>
          </p:txBody>
        </p:sp>
        <p:sp>
          <p:nvSpPr>
            <p:cNvPr id="15" name="Hexagon 14"/>
            <p:cNvSpPr/>
            <p:nvPr/>
          </p:nvSpPr>
          <p:spPr>
            <a:xfrm>
              <a:off x="3810000" y="1219200"/>
              <a:ext cx="1524000" cy="1295400"/>
            </a:xfrm>
            <a:prstGeom prst="hexagon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Media Streamer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6" name="Hexagon 15"/>
            <p:cNvSpPr/>
            <p:nvPr/>
          </p:nvSpPr>
          <p:spPr>
            <a:xfrm>
              <a:off x="2514600" y="3370118"/>
              <a:ext cx="1524000" cy="1295400"/>
            </a:xfrm>
            <a:prstGeom prst="hexagon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350" dirty="0" smtClean="0">
                  <a:solidFill>
                    <a:schemeClr val="tx1"/>
                  </a:solidFill>
                </a:rPr>
                <a:t>Image Transformer Bulk</a:t>
              </a:r>
              <a:endParaRPr 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17" name="Hexagon 16"/>
            <p:cNvSpPr/>
            <p:nvPr/>
          </p:nvSpPr>
          <p:spPr>
            <a:xfrm>
              <a:off x="5105400" y="3370118"/>
              <a:ext cx="1524000" cy="1295400"/>
            </a:xfrm>
            <a:prstGeom prst="hexagon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350" dirty="0" smtClean="0"/>
                <a:t>Image Transformer</a:t>
              </a:r>
              <a:endParaRPr lang="en-US" sz="1350" dirty="0"/>
            </a:p>
          </p:txBody>
        </p:sp>
        <p:sp>
          <p:nvSpPr>
            <p:cNvPr id="18" name="Hexagon 17"/>
            <p:cNvSpPr/>
            <p:nvPr/>
          </p:nvSpPr>
          <p:spPr>
            <a:xfrm>
              <a:off x="3810000" y="4055918"/>
              <a:ext cx="1524000" cy="1295400"/>
            </a:xfrm>
            <a:prstGeom prst="hexagon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Image Server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sp>
        <p:nvSpPr>
          <p:cNvPr id="19" name="Title 1"/>
          <p:cNvSpPr txBox="1">
            <a:spLocks/>
          </p:cNvSpPr>
          <p:nvPr/>
        </p:nvSpPr>
        <p:spPr>
          <a:xfrm>
            <a:off x="6096000" y="272749"/>
            <a:ext cx="2590800" cy="124936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err="1" smtClean="0"/>
              <a:t>DuraCloud</a:t>
            </a:r>
            <a:r>
              <a:rPr lang="en-US" sz="2800" dirty="0" smtClean="0"/>
              <a:t> Distributed Services</a:t>
            </a:r>
            <a:endParaRPr lang="en-US" sz="2800" dirty="0"/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381000" y="5151438"/>
            <a:ext cx="2922050" cy="124936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itchFamily="34" charset="0"/>
              <a:buChar char="•"/>
            </a:pPr>
            <a:r>
              <a:rPr lang="en-US" sz="1500" dirty="0" smtClean="0"/>
              <a:t>Runs on </a:t>
            </a:r>
            <a:r>
              <a:rPr lang="en-US" sz="1500" dirty="0" err="1" smtClean="0"/>
              <a:t>DuraCloud</a:t>
            </a:r>
            <a:r>
              <a:rPr lang="en-US" sz="1500" dirty="0" smtClean="0"/>
              <a:t> Instance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1500" dirty="0" smtClean="0"/>
              <a:t>Connects to </a:t>
            </a:r>
            <a:r>
              <a:rPr lang="en-US" sz="1500" dirty="0" err="1" smtClean="0"/>
              <a:t>DuraStore</a:t>
            </a:r>
            <a:endParaRPr lang="en-US" sz="1500" dirty="0" smtClean="0"/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1500" dirty="0" smtClean="0"/>
              <a:t>Can be direct Java service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1500" dirty="0" smtClean="0"/>
              <a:t>Can be deployed web app</a:t>
            </a:r>
            <a:endParaRPr lang="en-US" sz="1500" dirty="0"/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5867400" y="5151438"/>
            <a:ext cx="2922050" cy="12493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itchFamily="34" charset="0"/>
              <a:buChar char="•"/>
            </a:pPr>
            <a:r>
              <a:rPr lang="en-US" sz="1500" dirty="0" smtClean="0"/>
              <a:t>Runs primarily outside of </a:t>
            </a:r>
            <a:r>
              <a:rPr lang="en-US" sz="1500" dirty="0" err="1" smtClean="0"/>
              <a:t>DuraCloud</a:t>
            </a:r>
            <a:r>
              <a:rPr lang="en-US" sz="1500" dirty="0" smtClean="0"/>
              <a:t> Instance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1500" dirty="0" smtClean="0"/>
              <a:t>Connects to </a:t>
            </a:r>
            <a:r>
              <a:rPr lang="en-US" sz="1500" dirty="0" err="1" smtClean="0"/>
              <a:t>DuraStore</a:t>
            </a:r>
            <a:endParaRPr lang="en-US" sz="1500" dirty="0" smtClean="0"/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1500" dirty="0" smtClean="0"/>
              <a:t>Makes use of cloud network or computation features</a:t>
            </a:r>
          </a:p>
        </p:txBody>
      </p:sp>
    </p:spTree>
    <p:extLst>
      <p:ext uri="{BB962C8B-B14F-4D97-AF65-F5344CB8AC3E}">
        <p14:creationId xmlns:p14="http://schemas.microsoft.com/office/powerpoint/2010/main" val="219428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 29"/>
          <p:cNvSpPr/>
          <p:nvPr/>
        </p:nvSpPr>
        <p:spPr>
          <a:xfrm>
            <a:off x="219154" y="2070625"/>
            <a:ext cx="4488872" cy="4398188"/>
          </a:xfrm>
          <a:custGeom>
            <a:avLst/>
            <a:gdLst>
              <a:gd name="connsiteX0" fmla="*/ 0 w 4488872"/>
              <a:gd name="connsiteY0" fmla="*/ 7557 h 4398188"/>
              <a:gd name="connsiteX1" fmla="*/ 3529130 w 4488872"/>
              <a:gd name="connsiteY1" fmla="*/ 0 h 4398188"/>
              <a:gd name="connsiteX2" fmla="*/ 3544244 w 4488872"/>
              <a:gd name="connsiteY2" fmla="*/ 861501 h 4398188"/>
              <a:gd name="connsiteX3" fmla="*/ 4481315 w 4488872"/>
              <a:gd name="connsiteY3" fmla="*/ 869058 h 4398188"/>
              <a:gd name="connsiteX4" fmla="*/ 4488872 w 4488872"/>
              <a:gd name="connsiteY4" fmla="*/ 2660072 h 4398188"/>
              <a:gd name="connsiteX5" fmla="*/ 3430889 w 4488872"/>
              <a:gd name="connsiteY5" fmla="*/ 2660072 h 4398188"/>
              <a:gd name="connsiteX6" fmla="*/ 3438446 w 4488872"/>
              <a:gd name="connsiteY6" fmla="*/ 4398188 h 4398188"/>
              <a:gd name="connsiteX7" fmla="*/ 15114 w 4488872"/>
              <a:gd name="connsiteY7" fmla="*/ 4383074 h 4398188"/>
              <a:gd name="connsiteX8" fmla="*/ 0 w 4488872"/>
              <a:gd name="connsiteY8" fmla="*/ 7557 h 4398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88872" h="4398188">
                <a:moveTo>
                  <a:pt x="0" y="7557"/>
                </a:moveTo>
                <a:lnTo>
                  <a:pt x="3529130" y="0"/>
                </a:lnTo>
                <a:lnTo>
                  <a:pt x="3544244" y="861501"/>
                </a:lnTo>
                <a:lnTo>
                  <a:pt x="4481315" y="869058"/>
                </a:lnTo>
                <a:lnTo>
                  <a:pt x="4488872" y="2660072"/>
                </a:lnTo>
                <a:lnTo>
                  <a:pt x="3430889" y="2660072"/>
                </a:lnTo>
                <a:lnTo>
                  <a:pt x="3438446" y="4398188"/>
                </a:lnTo>
                <a:lnTo>
                  <a:pt x="15114" y="4383074"/>
                </a:lnTo>
                <a:lnTo>
                  <a:pt x="0" y="755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3962400" y="973723"/>
            <a:ext cx="2716594" cy="1828800"/>
            <a:chOff x="3224489" y="762000"/>
            <a:chExt cx="3183712" cy="2139740"/>
          </a:xfrm>
        </p:grpSpPr>
        <p:sp>
          <p:nvSpPr>
            <p:cNvPr id="4" name="Rectangle 3"/>
            <p:cNvSpPr/>
            <p:nvPr/>
          </p:nvSpPr>
          <p:spPr>
            <a:xfrm>
              <a:off x="3224489" y="762000"/>
              <a:ext cx="3183711" cy="213974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428572" y="2212349"/>
              <a:ext cx="2816361" cy="426573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Service Manager</a:t>
              </a:r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428572" y="1615146"/>
              <a:ext cx="2816361" cy="426573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REST API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224489" y="789498"/>
              <a:ext cx="3183712" cy="7236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Service Management (</a:t>
              </a:r>
              <a:r>
                <a:rPr lang="en-US" dirty="0" err="1">
                  <a:solidFill>
                    <a:schemeClr val="bg1"/>
                  </a:solidFill>
                </a:rPr>
                <a:t>DuraService</a:t>
              </a:r>
              <a:r>
                <a:rPr lang="en-US" dirty="0" smtClean="0">
                  <a:solidFill>
                    <a:schemeClr val="bg1"/>
                  </a:solidFill>
                </a:rPr>
                <a:t>)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pic>
        <p:nvPicPr>
          <p:cNvPr id="15" name="Picture 14" descr="user-icon-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381000" y="457200"/>
            <a:ext cx="1295401" cy="1295401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grpSp>
        <p:nvGrpSpPr>
          <p:cNvPr id="24" name="Group 23"/>
          <p:cNvGrpSpPr/>
          <p:nvPr/>
        </p:nvGrpSpPr>
        <p:grpSpPr>
          <a:xfrm>
            <a:off x="6926643" y="3305542"/>
            <a:ext cx="1866900" cy="2697710"/>
            <a:chOff x="6293742" y="3550690"/>
            <a:chExt cx="2133600" cy="2947240"/>
          </a:xfrm>
        </p:grpSpPr>
        <p:sp>
          <p:nvSpPr>
            <p:cNvPr id="2" name="Rectangle 1"/>
            <p:cNvSpPr/>
            <p:nvPr/>
          </p:nvSpPr>
          <p:spPr>
            <a:xfrm>
              <a:off x="6293742" y="3550690"/>
              <a:ext cx="2133600" cy="294724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598542" y="4364330"/>
              <a:ext cx="1676400" cy="1905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6446142" y="4211930"/>
              <a:ext cx="1676400" cy="1905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293742" y="3602330"/>
              <a:ext cx="2133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Service </a:t>
              </a:r>
              <a:r>
                <a:rPr lang="en-US" dirty="0" smtClean="0">
                  <a:solidFill>
                    <a:schemeClr val="bg1"/>
                  </a:solidFill>
                </a:rPr>
                <a:t>Registry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674742" y="4440530"/>
              <a:ext cx="1295400" cy="537806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560442" y="4324027"/>
              <a:ext cx="1295400" cy="537806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Bundle</a:t>
              </a:r>
              <a:endParaRPr lang="en-US" sz="1400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674742" y="5214810"/>
              <a:ext cx="1295400" cy="44492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560442" y="5126330"/>
              <a:ext cx="1295400" cy="44492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 smtClean="0"/>
                <a:t>Config</a:t>
              </a:r>
              <a:endParaRPr lang="en-US" sz="14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446142" y="5747598"/>
              <a:ext cx="1676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Service Plan</a:t>
              </a:r>
              <a:endParaRPr lang="en-US" sz="1600" dirty="0"/>
            </a:p>
          </p:txBody>
        </p:sp>
      </p:grpSp>
      <p:sp>
        <p:nvSpPr>
          <p:cNvPr id="28" name="Bent Arrow 27"/>
          <p:cNvSpPr/>
          <p:nvPr/>
        </p:nvSpPr>
        <p:spPr>
          <a:xfrm rot="5400000">
            <a:off x="7017012" y="1664260"/>
            <a:ext cx="1295400" cy="1586976"/>
          </a:xfrm>
          <a:prstGeom prst="ben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Bent Arrow 28"/>
          <p:cNvSpPr/>
          <p:nvPr/>
        </p:nvSpPr>
        <p:spPr>
          <a:xfrm rot="16200000">
            <a:off x="5562600" y="3046041"/>
            <a:ext cx="1295400" cy="1143000"/>
          </a:xfrm>
          <a:prstGeom prst="ben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096000" y="76200"/>
            <a:ext cx="29792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err="1" smtClean="0"/>
              <a:t>DuraCloud</a:t>
            </a:r>
            <a:r>
              <a:rPr lang="en-US" sz="1400" dirty="0" smtClean="0"/>
              <a:t> Bulk Service Deployment</a:t>
            </a:r>
            <a:endParaRPr lang="en-US" sz="1400" dirty="0"/>
          </a:p>
        </p:txBody>
      </p:sp>
      <p:sp>
        <p:nvSpPr>
          <p:cNvPr id="35" name="Right Arrow 34"/>
          <p:cNvSpPr/>
          <p:nvPr/>
        </p:nvSpPr>
        <p:spPr>
          <a:xfrm>
            <a:off x="1676401" y="1006282"/>
            <a:ext cx="2149217" cy="45720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1826192" y="1234883"/>
            <a:ext cx="307408" cy="30787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1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7003069" y="1600200"/>
            <a:ext cx="307408" cy="30787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itchFamily="34" charset="0"/>
                <a:cs typeface="Calibri" pitchFamily="34" charset="0"/>
              </a:rPr>
              <a:t>2</a:t>
            </a:r>
          </a:p>
        </p:txBody>
      </p:sp>
      <p:sp>
        <p:nvSpPr>
          <p:cNvPr id="39" name="Oval 38"/>
          <p:cNvSpPr/>
          <p:nvPr/>
        </p:nvSpPr>
        <p:spPr>
          <a:xfrm>
            <a:off x="6324600" y="3806930"/>
            <a:ext cx="307408" cy="30787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itchFamily="34" charset="0"/>
                <a:cs typeface="Calibri" pitchFamily="34" charset="0"/>
              </a:rPr>
              <a:t>3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3767176" y="4787404"/>
            <a:ext cx="2938424" cy="1547447"/>
            <a:chOff x="533401" y="4199965"/>
            <a:chExt cx="3700424" cy="1981200"/>
          </a:xfrm>
        </p:grpSpPr>
        <p:sp>
          <p:nvSpPr>
            <p:cNvPr id="44" name="Rectangle 43"/>
            <p:cNvSpPr/>
            <p:nvPr/>
          </p:nvSpPr>
          <p:spPr>
            <a:xfrm>
              <a:off x="538125" y="4199965"/>
              <a:ext cx="3695700" cy="1981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2348190" y="4657166"/>
              <a:ext cx="1752600" cy="13716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  <a:p>
              <a:pPr algn="ctr"/>
              <a:endParaRPr lang="en-US" dirty="0" smtClean="0"/>
            </a:p>
            <a:p>
              <a:pPr algn="ctr"/>
              <a:endParaRPr lang="en-US" dirty="0" smtClean="0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2633625" y="5259839"/>
              <a:ext cx="1295400" cy="616526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2557425" y="5114365"/>
              <a:ext cx="1295400" cy="616526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 smtClean="0"/>
                <a:t>Config</a:t>
              </a:r>
              <a:endParaRPr lang="en-US" sz="1400" dirty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881025" y="5024310"/>
              <a:ext cx="1295400" cy="69965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728625" y="4918195"/>
              <a:ext cx="1295400" cy="69965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Deployed Service</a:t>
              </a:r>
              <a:endParaRPr lang="en-US" sz="1600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33401" y="4234934"/>
              <a:ext cx="37004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Service </a:t>
              </a:r>
              <a:r>
                <a:rPr lang="en-US" dirty="0" smtClean="0">
                  <a:solidFill>
                    <a:schemeClr val="bg1"/>
                  </a:solidFill>
                </a:rPr>
                <a:t>Container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51" name="Right Arrow 50"/>
          <p:cNvSpPr/>
          <p:nvPr/>
        </p:nvSpPr>
        <p:spPr>
          <a:xfrm rot="5400000">
            <a:off x="4355683" y="3491611"/>
            <a:ext cx="1682597" cy="642975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5255192" y="3654530"/>
            <a:ext cx="307408" cy="30787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itchFamily="34" charset="0"/>
                <a:cs typeface="Calibri" pitchFamily="34" charset="0"/>
              </a:rPr>
              <a:t>4</a:t>
            </a:r>
          </a:p>
        </p:txBody>
      </p:sp>
      <p:sp>
        <p:nvSpPr>
          <p:cNvPr id="57" name="Rectangle 56"/>
          <p:cNvSpPr/>
          <p:nvPr/>
        </p:nvSpPr>
        <p:spPr>
          <a:xfrm>
            <a:off x="393847" y="2209800"/>
            <a:ext cx="2362200" cy="155438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Task Management (</a:t>
            </a:r>
            <a:r>
              <a:rPr lang="en-US" dirty="0" err="1" smtClean="0"/>
              <a:t>DuraStore</a:t>
            </a:r>
            <a:r>
              <a:rPr lang="en-US" dirty="0" smtClean="0"/>
              <a:t>)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</p:txBody>
      </p:sp>
      <p:sp>
        <p:nvSpPr>
          <p:cNvPr id="58" name="Rectangle 57"/>
          <p:cNvSpPr/>
          <p:nvPr/>
        </p:nvSpPr>
        <p:spPr>
          <a:xfrm>
            <a:off x="546247" y="3100089"/>
            <a:ext cx="2057400" cy="3810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27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REST API</a:t>
            </a:r>
            <a:endParaRPr lang="en-US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011211162"/>
              </p:ext>
            </p:extLst>
          </p:nvPr>
        </p:nvGraphicFramePr>
        <p:xfrm>
          <a:off x="457201" y="4624900"/>
          <a:ext cx="2229870" cy="1699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9" name="Bent Arrow 58"/>
          <p:cNvSpPr/>
          <p:nvPr/>
        </p:nvSpPr>
        <p:spPr>
          <a:xfrm rot="10800000" flipV="1">
            <a:off x="2971800" y="2969840"/>
            <a:ext cx="1446826" cy="1671158"/>
          </a:xfrm>
          <a:prstGeom prst="bentArrow">
            <a:avLst>
              <a:gd name="adj1" fmla="val 17165"/>
              <a:gd name="adj2" fmla="val 14554"/>
              <a:gd name="adj3" fmla="val 16643"/>
              <a:gd name="adj4" fmla="val 42183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4267200" y="3959330"/>
            <a:ext cx="307408" cy="30787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5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178660" y="3352800"/>
            <a:ext cx="10123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Run </a:t>
            </a:r>
          </a:p>
          <a:p>
            <a:pPr algn="ctr"/>
            <a:r>
              <a:rPr lang="en-US" sz="1600" dirty="0" smtClean="0"/>
              <a:t>Service </a:t>
            </a:r>
          </a:p>
          <a:p>
            <a:pPr algn="ctr"/>
            <a:r>
              <a:rPr lang="en-US" sz="1600" dirty="0" smtClean="0"/>
              <a:t>Task</a:t>
            </a:r>
            <a:endParaRPr lang="en-US" sz="1600" dirty="0"/>
          </a:p>
        </p:txBody>
      </p:sp>
      <p:sp>
        <p:nvSpPr>
          <p:cNvPr id="63" name="Right Arrow 62"/>
          <p:cNvSpPr/>
          <p:nvPr/>
        </p:nvSpPr>
        <p:spPr>
          <a:xfrm rot="5400000">
            <a:off x="1141197" y="4032898"/>
            <a:ext cx="948765" cy="642975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1295400" y="4038600"/>
            <a:ext cx="307408" cy="30787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6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676400" y="3810000"/>
            <a:ext cx="10123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Run </a:t>
            </a:r>
            <a:r>
              <a:rPr lang="en-US" sz="1600" dirty="0" err="1" smtClean="0"/>
              <a:t>Hadoop</a:t>
            </a:r>
            <a:r>
              <a:rPr lang="en-US" sz="1600" dirty="0" smtClean="0"/>
              <a:t> Job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84306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33400" y="1600200"/>
            <a:ext cx="8153400" cy="48768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62000" y="1828800"/>
            <a:ext cx="7696200" cy="715264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Administrative User Interface (</a:t>
            </a:r>
            <a:r>
              <a:rPr lang="en-US" dirty="0" err="1" smtClean="0"/>
              <a:t>DurAdmin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62000" y="2970784"/>
            <a:ext cx="2362200" cy="2210816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effectLst/>
              </a:rPr>
              <a:t>Storage Management (</a:t>
            </a:r>
            <a:r>
              <a:rPr lang="en-US" dirty="0" err="1" smtClean="0">
                <a:effectLst/>
              </a:rPr>
              <a:t>DuraStore</a:t>
            </a:r>
            <a:r>
              <a:rPr lang="en-US" dirty="0" smtClean="0">
                <a:effectLst/>
              </a:rPr>
              <a:t>)</a:t>
            </a:r>
          </a:p>
          <a:p>
            <a:pPr algn="ctr"/>
            <a:endParaRPr lang="en-US" dirty="0" smtClean="0">
              <a:effectLst/>
            </a:endParaRPr>
          </a:p>
          <a:p>
            <a:pPr algn="ctr"/>
            <a:endParaRPr lang="en-US" dirty="0" smtClean="0">
              <a:effectLst/>
            </a:endParaRPr>
          </a:p>
          <a:p>
            <a:pPr algn="ctr"/>
            <a:endParaRPr lang="en-US" dirty="0">
              <a:effectLst/>
            </a:endParaRPr>
          </a:p>
          <a:p>
            <a:pPr algn="ctr"/>
            <a:endParaRPr lang="en-US" dirty="0" smtClean="0">
              <a:effectLst/>
            </a:endParaRPr>
          </a:p>
          <a:p>
            <a:pPr algn="ctr"/>
            <a:endParaRPr lang="en-US" dirty="0" smtClean="0"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29000" y="2914904"/>
            <a:ext cx="2362200" cy="188569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Service Management (</a:t>
            </a:r>
            <a:r>
              <a:rPr lang="en-US" dirty="0" err="1" smtClean="0"/>
              <a:t>DuraService</a:t>
            </a:r>
            <a:r>
              <a:rPr lang="en-US" dirty="0" smtClean="0"/>
              <a:t>)</a:t>
            </a:r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429000" y="5029200"/>
            <a:ext cx="2362200" cy="650240"/>
          </a:xfrm>
          <a:prstGeom prst="rect">
            <a:avLst/>
          </a:prstGeom>
          <a:solidFill>
            <a:schemeClr val="accent3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Service Container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096000" y="2970784"/>
            <a:ext cx="2362200" cy="2210816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glow rad="228600">
              <a:schemeClr val="accent2">
                <a:satMod val="175000"/>
                <a:alpha val="5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Report Management (</a:t>
            </a:r>
            <a:r>
              <a:rPr lang="en-US" dirty="0" err="1" smtClean="0"/>
              <a:t>DuraReport</a:t>
            </a:r>
            <a:r>
              <a:rPr lang="en-US" dirty="0" smtClean="0"/>
              <a:t>)</a:t>
            </a:r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533400" y="6096000"/>
            <a:ext cx="2286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DuraCloud</a:t>
            </a:r>
            <a:r>
              <a:rPr lang="en-US" dirty="0" smtClean="0"/>
              <a:t> Instance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914400" y="4704080"/>
            <a:ext cx="2057400" cy="32512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27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REST API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3581400" y="4323080"/>
            <a:ext cx="2057400" cy="32512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27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REST API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6248400" y="4665980"/>
            <a:ext cx="2057400" cy="32512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27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REST API</a:t>
            </a:r>
            <a:endParaRPr lang="en-US" dirty="0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57200" y="266385"/>
            <a:ext cx="8305800" cy="1143000"/>
          </a:xfrm>
        </p:spPr>
        <p:txBody>
          <a:bodyPr/>
          <a:lstStyle/>
          <a:p>
            <a:r>
              <a:rPr lang="en-US" dirty="0" err="1" smtClean="0"/>
              <a:t>DuraCloud</a:t>
            </a:r>
            <a:r>
              <a:rPr lang="en-US" dirty="0" smtClean="0"/>
              <a:t> Reporting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679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4600" y="533400"/>
            <a:ext cx="4191000" cy="19812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Report Management</a:t>
            </a:r>
          </a:p>
          <a:p>
            <a:pPr algn="ctr"/>
            <a:r>
              <a:rPr lang="en-US" dirty="0" smtClean="0"/>
              <a:t>(</a:t>
            </a:r>
            <a:r>
              <a:rPr lang="en-US" dirty="0" err="1" smtClean="0"/>
              <a:t>DuraReport</a:t>
            </a:r>
            <a:r>
              <a:rPr lang="en-US" dirty="0" smtClean="0"/>
              <a:t>)</a:t>
            </a:r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 smtClean="0"/>
          </a:p>
        </p:txBody>
      </p:sp>
      <p:sp>
        <p:nvSpPr>
          <p:cNvPr id="6" name="Rectangle 5"/>
          <p:cNvSpPr/>
          <p:nvPr/>
        </p:nvSpPr>
        <p:spPr>
          <a:xfrm>
            <a:off x="762000" y="4343400"/>
            <a:ext cx="2362200" cy="18288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Storage Management (</a:t>
            </a:r>
            <a:r>
              <a:rPr lang="en-US" dirty="0" err="1" smtClean="0"/>
              <a:t>DuraStore</a:t>
            </a:r>
            <a:r>
              <a:rPr lang="en-US" dirty="0" smtClean="0"/>
              <a:t>)</a:t>
            </a:r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</p:txBody>
      </p:sp>
      <p:sp>
        <p:nvSpPr>
          <p:cNvPr id="7" name="Rectangle 6"/>
          <p:cNvSpPr/>
          <p:nvPr/>
        </p:nvSpPr>
        <p:spPr>
          <a:xfrm>
            <a:off x="6172200" y="4343400"/>
            <a:ext cx="2362200" cy="18288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dirty="0" smtClean="0"/>
              <a:t>Service Management (</a:t>
            </a:r>
            <a:r>
              <a:rPr lang="en-US" dirty="0" err="1" smtClean="0"/>
              <a:t>DuraService</a:t>
            </a:r>
            <a:r>
              <a:rPr lang="en-US" dirty="0" smtClean="0"/>
              <a:t>)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324600" y="4267200"/>
            <a:ext cx="2057400" cy="3810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27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REST API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244934" y="76200"/>
            <a:ext cx="28302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err="1" smtClean="0"/>
              <a:t>DuraCloud</a:t>
            </a:r>
            <a:r>
              <a:rPr lang="en-US" sz="1400" dirty="0" smtClean="0"/>
              <a:t> Report Generation</a:t>
            </a:r>
            <a:endParaRPr lang="en-US" sz="1400" dirty="0"/>
          </a:p>
        </p:txBody>
      </p:sp>
      <p:cxnSp>
        <p:nvCxnSpPr>
          <p:cNvPr id="17" name="Straight Arrow Connector 16"/>
          <p:cNvCxnSpPr>
            <a:stCxn id="7" idx="1"/>
          </p:cNvCxnSpPr>
          <p:nvPr/>
        </p:nvCxnSpPr>
        <p:spPr>
          <a:xfrm flipH="1" flipV="1">
            <a:off x="5715000" y="3886200"/>
            <a:ext cx="457200" cy="1371600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5638800" y="2286001"/>
            <a:ext cx="0" cy="990599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Hexagon 30"/>
          <p:cNvSpPr/>
          <p:nvPr/>
        </p:nvSpPr>
        <p:spPr>
          <a:xfrm>
            <a:off x="4987006" y="2819400"/>
            <a:ext cx="1455988" cy="1037831"/>
          </a:xfrm>
          <a:prstGeom prst="hexagon">
            <a:avLst/>
          </a:prstGeom>
          <a:solidFill>
            <a:schemeClr val="accent3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Message Broker</a:t>
            </a:r>
            <a:endParaRPr lang="en-US" dirty="0"/>
          </a:p>
        </p:txBody>
      </p:sp>
      <p:sp>
        <p:nvSpPr>
          <p:cNvPr id="36" name="Flowchart: Multidocument 35"/>
          <p:cNvSpPr/>
          <p:nvPr/>
        </p:nvSpPr>
        <p:spPr>
          <a:xfrm>
            <a:off x="4846887" y="4267200"/>
            <a:ext cx="1172913" cy="1217311"/>
          </a:xfrm>
          <a:prstGeom prst="flowChartMultidocumen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2895600" y="1387384"/>
            <a:ext cx="1433550" cy="89861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Storage Report Builder</a:t>
            </a:r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4876800" y="1387385"/>
            <a:ext cx="1447800" cy="89861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Service Report Builder</a:t>
            </a:r>
            <a:endParaRPr lang="en-US" dirty="0"/>
          </a:p>
        </p:txBody>
      </p:sp>
      <p:sp>
        <p:nvSpPr>
          <p:cNvPr id="46" name="Bent Arrow 45"/>
          <p:cNvSpPr/>
          <p:nvPr/>
        </p:nvSpPr>
        <p:spPr>
          <a:xfrm rot="16200000" flipH="1">
            <a:off x="360680" y="2124951"/>
            <a:ext cx="2848368" cy="1131330"/>
          </a:xfrm>
          <a:prstGeom prst="bentArrow">
            <a:avLst>
              <a:gd name="adj1" fmla="val 26865"/>
              <a:gd name="adj2" fmla="val 25551"/>
              <a:gd name="adj3" fmla="val 33561"/>
              <a:gd name="adj4" fmla="val 4375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28600" y="2325469"/>
            <a:ext cx="1142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Deposit Reports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4846887" y="4495800"/>
            <a:ext cx="1066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Service Event </a:t>
            </a:r>
            <a:r>
              <a:rPr lang="en-US" sz="1600" dirty="0"/>
              <a:t>Messages</a:t>
            </a:r>
          </a:p>
          <a:p>
            <a:endParaRPr lang="en-US" sz="1600" dirty="0"/>
          </a:p>
        </p:txBody>
      </p:sp>
      <p:sp>
        <p:nvSpPr>
          <p:cNvPr id="15" name="U-Turn Arrow 14"/>
          <p:cNvSpPr/>
          <p:nvPr/>
        </p:nvSpPr>
        <p:spPr>
          <a:xfrm rot="11918007">
            <a:off x="2603244" y="2356622"/>
            <a:ext cx="1117681" cy="2169156"/>
          </a:xfrm>
          <a:prstGeom prst="uturnArrow">
            <a:avLst>
              <a:gd name="adj1" fmla="val 21128"/>
              <a:gd name="adj2" fmla="val 17012"/>
              <a:gd name="adj3" fmla="val 23704"/>
              <a:gd name="adj4" fmla="val 43750"/>
              <a:gd name="adj5" fmla="val 98545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4267200"/>
            <a:ext cx="2057400" cy="3810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27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REST API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438400" y="3440668"/>
            <a:ext cx="15240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Storage Data</a:t>
            </a:r>
          </a:p>
        </p:txBody>
      </p:sp>
      <p:pic>
        <p:nvPicPr>
          <p:cNvPr id="1027" name="Picture 3" descr="C:\Users\bill\AppData\Local\Microsoft\Windows\Temporary Internet Files\Content.IE5\ECS7D83U\MC90018806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181551"/>
            <a:ext cx="942899" cy="1095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Straight Connector 18"/>
          <p:cNvCxnSpPr/>
          <p:nvPr/>
        </p:nvCxnSpPr>
        <p:spPr>
          <a:xfrm flipH="1">
            <a:off x="4600499" y="2819400"/>
            <a:ext cx="9602" cy="320040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290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 REST Interface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962400" cy="46482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u="sng" dirty="0" smtClean="0"/>
              <a:t>Storage Report</a:t>
            </a:r>
          </a:p>
          <a:p>
            <a:pPr marL="0" indent="0" algn="ctr">
              <a:buNone/>
            </a:pPr>
            <a:endParaRPr lang="en-US" sz="1500" u="sng" dirty="0" smtClean="0"/>
          </a:p>
          <a:p>
            <a:pPr>
              <a:lnSpc>
                <a:spcPct val="120000"/>
              </a:lnSpc>
            </a:pPr>
            <a:r>
              <a:rPr lang="en-US" sz="2800" dirty="0" smtClean="0"/>
              <a:t>Start Storage Report</a:t>
            </a:r>
          </a:p>
          <a:p>
            <a:pPr>
              <a:lnSpc>
                <a:spcPct val="120000"/>
              </a:lnSpc>
            </a:pPr>
            <a:r>
              <a:rPr lang="en-US" sz="2800" dirty="0" smtClean="0"/>
              <a:t>Get Latest Storage Report</a:t>
            </a:r>
          </a:p>
          <a:p>
            <a:pPr>
              <a:lnSpc>
                <a:spcPct val="120000"/>
              </a:lnSpc>
            </a:pPr>
            <a:r>
              <a:rPr lang="en-US" sz="2800" dirty="0" smtClean="0"/>
              <a:t>Get Storage Report List</a:t>
            </a:r>
          </a:p>
          <a:p>
            <a:pPr>
              <a:lnSpc>
                <a:spcPct val="120000"/>
              </a:lnSpc>
            </a:pPr>
            <a:r>
              <a:rPr lang="en-US" sz="2800" dirty="0" smtClean="0"/>
              <a:t>Get Storage Report</a:t>
            </a:r>
          </a:p>
          <a:p>
            <a:pPr>
              <a:lnSpc>
                <a:spcPct val="120000"/>
              </a:lnSpc>
            </a:pPr>
            <a:r>
              <a:rPr lang="en-US" sz="2800" dirty="0" smtClean="0"/>
              <a:t>Get Storage Report Info</a:t>
            </a:r>
          </a:p>
          <a:p>
            <a:pPr>
              <a:lnSpc>
                <a:spcPct val="120000"/>
              </a:lnSpc>
            </a:pPr>
            <a:r>
              <a:rPr lang="en-US" sz="2800" dirty="0" smtClean="0"/>
              <a:t>Cancel Storage Report</a:t>
            </a:r>
          </a:p>
          <a:p>
            <a:pPr>
              <a:lnSpc>
                <a:spcPct val="120000"/>
              </a:lnSpc>
            </a:pPr>
            <a:r>
              <a:rPr lang="en-US" sz="2800" dirty="0" smtClean="0"/>
              <a:t>Schedule Storage Report</a:t>
            </a:r>
          </a:p>
          <a:p>
            <a:pPr>
              <a:lnSpc>
                <a:spcPct val="120000"/>
              </a:lnSpc>
            </a:pPr>
            <a:r>
              <a:rPr lang="en-US" sz="2800" dirty="0" smtClean="0"/>
              <a:t>Cancel Storage Report Schedule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800600" y="1600200"/>
            <a:ext cx="3962400" cy="4648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700" u="sng" dirty="0" smtClean="0"/>
              <a:t>Service Report</a:t>
            </a:r>
          </a:p>
          <a:p>
            <a:pPr marL="0" indent="0" algn="ctr">
              <a:buFont typeface="Arial" pitchFamily="34" charset="0"/>
              <a:buNone/>
            </a:pPr>
            <a:endParaRPr lang="en-US" sz="1200" u="sng" dirty="0" smtClean="0"/>
          </a:p>
          <a:p>
            <a:r>
              <a:rPr lang="en-US" sz="2200" dirty="0" smtClean="0"/>
              <a:t>Get Deployed Services Report</a:t>
            </a:r>
          </a:p>
          <a:p>
            <a:r>
              <a:rPr lang="en-US" sz="2200" dirty="0"/>
              <a:t>Get </a:t>
            </a:r>
            <a:r>
              <a:rPr lang="en-US" sz="2200" dirty="0" smtClean="0"/>
              <a:t>Latest Completed </a:t>
            </a:r>
            <a:r>
              <a:rPr lang="en-US" sz="2200" dirty="0"/>
              <a:t>Services </a:t>
            </a:r>
            <a:r>
              <a:rPr lang="en-US" sz="2200" dirty="0" smtClean="0"/>
              <a:t>Report</a:t>
            </a:r>
          </a:p>
          <a:p>
            <a:r>
              <a:rPr lang="en-US" sz="2200" dirty="0" smtClean="0"/>
              <a:t>Get Completed Services Report List</a:t>
            </a:r>
          </a:p>
          <a:p>
            <a:r>
              <a:rPr lang="en-US" sz="2200" dirty="0" smtClean="0"/>
              <a:t>Get Services Report</a:t>
            </a:r>
          </a:p>
        </p:txBody>
      </p:sp>
      <p:pic>
        <p:nvPicPr>
          <p:cNvPr id="3078" name="Picture 6" descr="C:\Users\bill\AppData\Local\Microsoft\Windows\Temporary Internet Files\Content.IE5\ECS7D83U\MC90038439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029200"/>
            <a:ext cx="1826971" cy="1060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003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33400" y="1600200"/>
            <a:ext cx="8153400" cy="48768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62000" y="1828800"/>
            <a:ext cx="7696200" cy="715264"/>
          </a:xfrm>
          <a:prstGeom prst="rect">
            <a:avLst/>
          </a:prstGeom>
          <a:solidFill>
            <a:schemeClr val="accent2">
              <a:lumMod val="50000"/>
            </a:schemeClr>
          </a:solidFill>
          <a:effectLst>
            <a:glow rad="228600">
              <a:schemeClr val="accent2">
                <a:satMod val="175000"/>
                <a:alpha val="5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Administrative User Interface (</a:t>
            </a:r>
            <a:r>
              <a:rPr lang="en-US" dirty="0" err="1" smtClean="0"/>
              <a:t>DurAdmin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62000" y="2970784"/>
            <a:ext cx="2362200" cy="2210816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effectLst/>
              </a:rPr>
              <a:t>Storage Management (</a:t>
            </a:r>
            <a:r>
              <a:rPr lang="en-US" dirty="0" err="1" smtClean="0">
                <a:effectLst/>
              </a:rPr>
              <a:t>DuraStore</a:t>
            </a:r>
            <a:r>
              <a:rPr lang="en-US" dirty="0" smtClean="0">
                <a:effectLst/>
              </a:rPr>
              <a:t>)</a:t>
            </a:r>
          </a:p>
          <a:p>
            <a:pPr algn="ctr"/>
            <a:endParaRPr lang="en-US" dirty="0" smtClean="0">
              <a:effectLst/>
            </a:endParaRPr>
          </a:p>
          <a:p>
            <a:pPr algn="ctr"/>
            <a:endParaRPr lang="en-US" dirty="0" smtClean="0">
              <a:effectLst/>
            </a:endParaRPr>
          </a:p>
          <a:p>
            <a:pPr algn="ctr"/>
            <a:endParaRPr lang="en-US" dirty="0">
              <a:effectLst/>
            </a:endParaRPr>
          </a:p>
          <a:p>
            <a:pPr algn="ctr"/>
            <a:endParaRPr lang="en-US" dirty="0" smtClean="0">
              <a:effectLst/>
            </a:endParaRPr>
          </a:p>
          <a:p>
            <a:pPr algn="ctr"/>
            <a:endParaRPr lang="en-US" dirty="0" smtClean="0"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29000" y="2914904"/>
            <a:ext cx="2362200" cy="188569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Service Management (</a:t>
            </a:r>
            <a:r>
              <a:rPr lang="en-US" dirty="0" err="1" smtClean="0"/>
              <a:t>DuraService</a:t>
            </a:r>
            <a:r>
              <a:rPr lang="en-US" dirty="0" smtClean="0"/>
              <a:t>)</a:t>
            </a:r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429000" y="5029200"/>
            <a:ext cx="2362200" cy="650240"/>
          </a:xfrm>
          <a:prstGeom prst="rect">
            <a:avLst/>
          </a:prstGeom>
          <a:solidFill>
            <a:schemeClr val="accent3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Service Container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096000" y="2970784"/>
            <a:ext cx="2362200" cy="221081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Report Management (</a:t>
            </a:r>
            <a:r>
              <a:rPr lang="en-US" dirty="0" err="1" smtClean="0"/>
              <a:t>DuraReport</a:t>
            </a:r>
            <a:r>
              <a:rPr lang="en-US" dirty="0" smtClean="0"/>
              <a:t>)</a:t>
            </a:r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533400" y="6096000"/>
            <a:ext cx="2209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DuraCloud</a:t>
            </a:r>
            <a:r>
              <a:rPr lang="en-US" dirty="0" smtClean="0"/>
              <a:t> Instance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914400" y="4704080"/>
            <a:ext cx="2057400" cy="32512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27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REST API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3581400" y="4323080"/>
            <a:ext cx="2057400" cy="32512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27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REST API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6248400" y="4665980"/>
            <a:ext cx="2057400" cy="32512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27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REST API</a:t>
            </a:r>
            <a:endParaRPr lang="en-US" dirty="0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57200" y="266385"/>
            <a:ext cx="8305800" cy="1143000"/>
          </a:xfrm>
        </p:spPr>
        <p:txBody>
          <a:bodyPr/>
          <a:lstStyle/>
          <a:p>
            <a:r>
              <a:rPr lang="en-US" dirty="0" err="1" smtClean="0"/>
              <a:t>DuraCloud</a:t>
            </a:r>
            <a:r>
              <a:rPr lang="en-US" dirty="0" smtClean="0"/>
              <a:t> UI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679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524000"/>
            <a:ext cx="4038600" cy="4525963"/>
          </a:xfrm>
        </p:spPr>
        <p:txBody>
          <a:bodyPr>
            <a:normAutofit lnSpcReduction="10000"/>
          </a:bodyPr>
          <a:lstStyle/>
          <a:p>
            <a:pPr fontAlgn="base"/>
            <a:r>
              <a:rPr lang="en-US" dirty="0"/>
              <a:t>Introduction</a:t>
            </a:r>
          </a:p>
          <a:p>
            <a:pPr fontAlgn="base"/>
            <a:r>
              <a:rPr lang="en-US" dirty="0" smtClean="0"/>
              <a:t>Storage</a:t>
            </a:r>
            <a:endParaRPr lang="en-US" dirty="0"/>
          </a:p>
          <a:p>
            <a:pPr fontAlgn="base"/>
            <a:r>
              <a:rPr lang="en-US" dirty="0" smtClean="0"/>
              <a:t>Services</a:t>
            </a:r>
            <a:endParaRPr lang="en-US" dirty="0"/>
          </a:p>
          <a:p>
            <a:pPr fontAlgn="base"/>
            <a:r>
              <a:rPr lang="en-US" dirty="0" smtClean="0"/>
              <a:t>Reporting</a:t>
            </a:r>
            <a:endParaRPr lang="en-US" dirty="0"/>
          </a:p>
          <a:p>
            <a:pPr fontAlgn="base"/>
            <a:r>
              <a:rPr lang="en-US" dirty="0" smtClean="0"/>
              <a:t>UI</a:t>
            </a:r>
            <a:endParaRPr lang="en-US" dirty="0"/>
          </a:p>
          <a:p>
            <a:pPr fontAlgn="base"/>
            <a:r>
              <a:rPr lang="en-US" dirty="0" smtClean="0"/>
              <a:t>Security</a:t>
            </a:r>
            <a:endParaRPr lang="en-US" dirty="0"/>
          </a:p>
          <a:p>
            <a:pPr fontAlgn="base"/>
            <a:r>
              <a:rPr lang="en-US" dirty="0" smtClean="0"/>
              <a:t>Tools</a:t>
            </a:r>
            <a:endParaRPr lang="en-US" dirty="0"/>
          </a:p>
          <a:p>
            <a:pPr fontAlgn="base"/>
            <a:r>
              <a:rPr lang="en-US" dirty="0" smtClean="0"/>
              <a:t>Roadmap</a:t>
            </a:r>
            <a:endParaRPr lang="en-US" dirty="0"/>
          </a:p>
        </p:txBody>
      </p:sp>
      <p:pic>
        <p:nvPicPr>
          <p:cNvPr id="7170" name="Picture 2" descr="C:\Users\bill\AppData\Local\Microsoft\Windows\Temporary Internet Files\Content.IE5\RQKT8N3L\MP900385553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352800"/>
            <a:ext cx="3886200" cy="277585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322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4343400"/>
            <a:ext cx="2362200" cy="18288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Storage Management (</a:t>
            </a:r>
            <a:r>
              <a:rPr lang="en-US" dirty="0" err="1" smtClean="0"/>
              <a:t>DuraStore</a:t>
            </a:r>
            <a:r>
              <a:rPr lang="en-US" dirty="0" smtClean="0"/>
              <a:t>)</a:t>
            </a:r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3429000" y="4343400"/>
            <a:ext cx="2362200" cy="18288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dirty="0" smtClean="0"/>
              <a:t>Service Management (</a:t>
            </a:r>
            <a:r>
              <a:rPr lang="en-US" dirty="0" err="1" smtClean="0"/>
              <a:t>DuraService</a:t>
            </a:r>
            <a:r>
              <a:rPr lang="en-US" dirty="0" smtClean="0"/>
              <a:t>)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38200" y="4267200"/>
            <a:ext cx="2057400" cy="3810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27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REST API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581400" y="4267200"/>
            <a:ext cx="2057400" cy="3810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27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REST API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172200" y="4343400"/>
            <a:ext cx="2362200" cy="18288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Report Management (</a:t>
            </a:r>
            <a:r>
              <a:rPr lang="en-US" dirty="0" err="1" smtClean="0"/>
              <a:t>DuraReport</a:t>
            </a:r>
            <a:r>
              <a:rPr lang="en-US" dirty="0" smtClean="0"/>
              <a:t>)</a:t>
            </a:r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</p:txBody>
      </p:sp>
      <p:sp>
        <p:nvSpPr>
          <p:cNvPr id="9" name="Rectangle 8"/>
          <p:cNvSpPr/>
          <p:nvPr/>
        </p:nvSpPr>
        <p:spPr>
          <a:xfrm>
            <a:off x="6324600" y="4267200"/>
            <a:ext cx="2057400" cy="3810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27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REST API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447800" y="2133600"/>
            <a:ext cx="6324600" cy="838200"/>
          </a:xfrm>
          <a:prstGeom prst="rect">
            <a:avLst/>
          </a:prstGeom>
          <a:solidFill>
            <a:schemeClr val="accent2">
              <a:lumMod val="50000"/>
            </a:schemeClr>
          </a:solidFill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Administrative User Interface (</a:t>
            </a:r>
            <a:r>
              <a:rPr lang="en-US" dirty="0" err="1" smtClean="0"/>
              <a:t>DurAdmin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11" name="Picture 10" descr="user-icon-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685800" y="457200"/>
            <a:ext cx="1295401" cy="1295401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13" name="Bent Arrow 12"/>
          <p:cNvSpPr/>
          <p:nvPr/>
        </p:nvSpPr>
        <p:spPr>
          <a:xfrm rot="5400000">
            <a:off x="3064057" y="168460"/>
            <a:ext cx="990599" cy="2634886"/>
          </a:xfrm>
          <a:prstGeom prst="ben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600200" y="2819400"/>
            <a:ext cx="1676400" cy="381000"/>
          </a:xfrm>
          <a:prstGeom prst="rect">
            <a:avLst/>
          </a:prstGeom>
          <a:ln w="1270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Store Client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3771900" y="2819400"/>
            <a:ext cx="1676400" cy="381000"/>
          </a:xfrm>
          <a:prstGeom prst="rect">
            <a:avLst/>
          </a:prstGeom>
          <a:ln w="1270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Service Client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5943600" y="2819400"/>
            <a:ext cx="1676400" cy="381000"/>
          </a:xfrm>
          <a:prstGeom prst="rect">
            <a:avLst/>
          </a:prstGeom>
          <a:ln w="1270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Report Client</a:t>
            </a:r>
            <a:endParaRPr lang="en-US" dirty="0"/>
          </a:p>
        </p:txBody>
      </p:sp>
      <p:sp>
        <p:nvSpPr>
          <p:cNvPr id="17" name="Up-Down Arrow 16"/>
          <p:cNvSpPr/>
          <p:nvPr/>
        </p:nvSpPr>
        <p:spPr>
          <a:xfrm rot="1433213">
            <a:off x="2030638" y="3300783"/>
            <a:ext cx="304800" cy="876300"/>
          </a:xfrm>
          <a:prstGeom prst="up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Up-Down Arrow 17"/>
          <p:cNvSpPr/>
          <p:nvPr/>
        </p:nvSpPr>
        <p:spPr>
          <a:xfrm rot="20016786">
            <a:off x="6960650" y="3300783"/>
            <a:ext cx="304800" cy="876300"/>
          </a:xfrm>
          <a:prstGeom prst="up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Up-Down Arrow 18"/>
          <p:cNvSpPr/>
          <p:nvPr/>
        </p:nvSpPr>
        <p:spPr>
          <a:xfrm>
            <a:off x="4457700" y="3324966"/>
            <a:ext cx="304800" cy="876300"/>
          </a:xfrm>
          <a:prstGeom prst="up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6244934" y="76200"/>
            <a:ext cx="28302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err="1" smtClean="0"/>
              <a:t>DuraCloud</a:t>
            </a:r>
            <a:r>
              <a:rPr lang="en-US" sz="1400" dirty="0" smtClean="0"/>
              <a:t> UI Interaction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19135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/>
          <a:lstStyle/>
          <a:p>
            <a:r>
              <a:rPr lang="en-US" dirty="0" err="1" smtClean="0"/>
              <a:t>DuraCloud</a:t>
            </a:r>
            <a:r>
              <a:rPr lang="en-US" dirty="0" smtClean="0"/>
              <a:t> Security</a:t>
            </a:r>
            <a:endParaRPr lang="en-US" dirty="0"/>
          </a:p>
        </p:txBody>
      </p:sp>
      <p:sp>
        <p:nvSpPr>
          <p:cNvPr id="4" name="Flowchart: Magnetic Disk 3"/>
          <p:cNvSpPr/>
          <p:nvPr/>
        </p:nvSpPr>
        <p:spPr>
          <a:xfrm>
            <a:off x="381000" y="1600200"/>
            <a:ext cx="2133600" cy="2209800"/>
          </a:xfrm>
          <a:prstGeom prst="flowChartMagneticDisk">
            <a:avLst/>
          </a:prstGeom>
          <a:solidFill>
            <a:schemeClr val="accent3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1639669"/>
            <a:ext cx="1065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Storage Provider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51" name="Picture 11" descr="C:\Users\bill\AppData\Local\Microsoft\Windows\Temporary Internet Files\Content.IE5\ECS7D83U\MC90029091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743200"/>
            <a:ext cx="1103710" cy="873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3581400" y="1143000"/>
            <a:ext cx="5105400" cy="30099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724542" y="1293018"/>
            <a:ext cx="4819116" cy="669816"/>
          </a:xfrm>
          <a:prstGeom prst="rect">
            <a:avLst/>
          </a:prstGeom>
          <a:solidFill>
            <a:schemeClr val="accent2">
              <a:lumMod val="50000"/>
            </a:schemeClr>
          </a:solidFill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DurAdmin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3724542" y="2136648"/>
            <a:ext cx="1479135" cy="1450848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effectLst/>
            </a:endParaRPr>
          </a:p>
          <a:p>
            <a:pPr algn="ctr"/>
            <a:r>
              <a:rPr lang="en-US" dirty="0" err="1" smtClean="0">
                <a:effectLst/>
              </a:rPr>
              <a:t>DuraStore</a:t>
            </a:r>
            <a:endParaRPr lang="en-US" dirty="0" smtClean="0">
              <a:effectLst/>
            </a:endParaRPr>
          </a:p>
          <a:p>
            <a:pPr algn="ctr"/>
            <a:endParaRPr lang="en-US" dirty="0" smtClean="0">
              <a:effectLst/>
            </a:endParaRPr>
          </a:p>
          <a:p>
            <a:pPr algn="ctr"/>
            <a:endParaRPr lang="en-US" dirty="0" smtClean="0">
              <a:effectLst/>
            </a:endParaRPr>
          </a:p>
          <a:p>
            <a:pPr algn="ctr"/>
            <a:endParaRPr lang="en-US" dirty="0">
              <a:effectLst/>
            </a:endParaRPr>
          </a:p>
          <a:p>
            <a:pPr algn="ctr"/>
            <a:endParaRPr lang="en-US" dirty="0" smtClean="0">
              <a:effectLst/>
            </a:endParaRPr>
          </a:p>
          <a:p>
            <a:pPr algn="ctr"/>
            <a:endParaRPr lang="en-US" dirty="0" smtClean="0">
              <a:effectLst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394533" y="2136648"/>
            <a:ext cx="1479135" cy="145084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r>
              <a:rPr lang="en-US" dirty="0" err="1" smtClean="0"/>
              <a:t>DuraService</a:t>
            </a:r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7064523" y="2133600"/>
            <a:ext cx="1479135" cy="145389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r>
              <a:rPr lang="en-US" dirty="0" err="1" smtClean="0"/>
              <a:t>DuraReport</a:t>
            </a:r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</p:txBody>
      </p:sp>
      <p:sp>
        <p:nvSpPr>
          <p:cNvPr id="29" name="Rectangle 28"/>
          <p:cNvSpPr/>
          <p:nvPr/>
        </p:nvSpPr>
        <p:spPr>
          <a:xfrm>
            <a:off x="3819970" y="3259169"/>
            <a:ext cx="1288279" cy="21336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27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5489961" y="3259169"/>
            <a:ext cx="1288279" cy="21336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27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7159951" y="3259169"/>
            <a:ext cx="1288279" cy="21336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27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038600" y="3352800"/>
            <a:ext cx="4191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Application Security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393332" y="3697274"/>
            <a:ext cx="2108936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Storage Provider Access Control</a:t>
            </a:r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4464109" y="5017864"/>
            <a:ext cx="3259860" cy="1676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Can 39"/>
          <p:cNvSpPr/>
          <p:nvPr/>
        </p:nvSpPr>
        <p:spPr>
          <a:xfrm>
            <a:off x="6199968" y="5170264"/>
            <a:ext cx="1147263" cy="1007352"/>
          </a:xfrm>
          <a:prstGeom prst="can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4464300" y="6355710"/>
            <a:ext cx="190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User Data Center</a:t>
            </a:r>
            <a:endParaRPr lang="en-US" sz="1600" dirty="0"/>
          </a:p>
        </p:txBody>
      </p:sp>
      <p:pic>
        <p:nvPicPr>
          <p:cNvPr id="42" name="Picture 41" descr="user-icon-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4887815" y="5170263"/>
            <a:ext cx="1007353" cy="1007353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11" name="Bent Arrow 10"/>
          <p:cNvSpPr/>
          <p:nvPr/>
        </p:nvSpPr>
        <p:spPr>
          <a:xfrm rot="17722291">
            <a:off x="3402400" y="4334621"/>
            <a:ext cx="1074441" cy="1295400"/>
          </a:xfrm>
          <a:prstGeom prst="bentArrow">
            <a:avLst>
              <a:gd name="adj1" fmla="val 24038"/>
              <a:gd name="adj2" fmla="val 25000"/>
              <a:gd name="adj3" fmla="val 25000"/>
              <a:gd name="adj4" fmla="val 4375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438400" y="5638800"/>
            <a:ext cx="19812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Transport Security</a:t>
            </a:r>
            <a:endParaRPr lang="en-US" dirty="0"/>
          </a:p>
        </p:txBody>
      </p:sp>
      <p:sp>
        <p:nvSpPr>
          <p:cNvPr id="12" name="Left Arrow 11"/>
          <p:cNvSpPr/>
          <p:nvPr/>
        </p:nvSpPr>
        <p:spPr>
          <a:xfrm>
            <a:off x="2667000" y="2703511"/>
            <a:ext cx="808602" cy="420689"/>
          </a:xfrm>
          <a:prstGeom prst="lef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Picture 14" descr="C:\Users\bill\AppData\Local\Microsoft\Windows\Temporary Internet Files\Content.IE5\RQKT8N3L\MC900431493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581" y="2892552"/>
            <a:ext cx="514354" cy="51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4" descr="C:\Users\bill\AppData\Local\Microsoft\Windows\Temporary Internet Files\Content.IE5\RQKT8N3L\MC900431493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609846"/>
            <a:ext cx="514354" cy="51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14" descr="C:\Users\bill\AppData\Local\Microsoft\Windows\Temporary Internet Files\Content.IE5\RQKT8N3L\MC900431493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155" y="5017864"/>
            <a:ext cx="514354" cy="51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14" descr="C:\Users\bill\AppData\Local\Microsoft\Windows\Temporary Internet Files\Content.IE5\RQKT8N3L\MC900431493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23" y="2604895"/>
            <a:ext cx="514354" cy="51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14" descr="C:\Users\bill\AppData\Local\Microsoft\Windows\Temporary Internet Files\Content.IE5\RQKT8N3L\MC900431493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791" y="2604895"/>
            <a:ext cx="514354" cy="51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14" descr="C:\Users\bill\AppData\Local\Microsoft\Windows\Temporary Internet Files\Content.IE5\RQKT8N3L\MC900431493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913" y="2603371"/>
            <a:ext cx="514354" cy="51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14" descr="C:\Users\bill\AppData\Local\Microsoft\Windows\Temporary Internet Files\Content.IE5\RQKT8N3L\MC900431493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455" y="1371600"/>
            <a:ext cx="514354" cy="51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14" descr="C:\Users\bill\AppData\Local\Microsoft\Windows\Temporary Internet Files\Content.IE5\RQKT8N3L\MC900431493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130" y="3914436"/>
            <a:ext cx="514354" cy="51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TextBox 54"/>
          <p:cNvSpPr txBox="1"/>
          <p:nvPr/>
        </p:nvSpPr>
        <p:spPr>
          <a:xfrm>
            <a:off x="6553200" y="3962400"/>
            <a:ext cx="182879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Instance Firewall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18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DuraCloud</a:t>
            </a:r>
            <a:r>
              <a:rPr lang="en-US" dirty="0" smtClean="0"/>
              <a:t>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3962400" cy="41910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u="sng" dirty="0" smtClean="0"/>
              <a:t>Transfer to </a:t>
            </a:r>
            <a:r>
              <a:rPr lang="en-US" u="sng" dirty="0" err="1" smtClean="0"/>
              <a:t>DuraCloud</a:t>
            </a:r>
            <a:endParaRPr lang="en-US" u="sng" dirty="0" smtClean="0"/>
          </a:p>
          <a:p>
            <a:r>
              <a:rPr lang="en-US" dirty="0" smtClean="0"/>
              <a:t>Upload Tool</a:t>
            </a:r>
          </a:p>
          <a:p>
            <a:pPr lvl="1"/>
            <a:r>
              <a:rPr lang="en-US" dirty="0" smtClean="0"/>
              <a:t>GUI to select files and folders</a:t>
            </a:r>
          </a:p>
          <a:p>
            <a:pPr lvl="1"/>
            <a:r>
              <a:rPr lang="en-US" dirty="0" smtClean="0"/>
              <a:t>Visual transfer progress</a:t>
            </a:r>
          </a:p>
          <a:p>
            <a:r>
              <a:rPr lang="en-US" dirty="0" smtClean="0"/>
              <a:t>Sync Tool</a:t>
            </a:r>
          </a:p>
          <a:p>
            <a:pPr lvl="1"/>
            <a:r>
              <a:rPr lang="en-US" dirty="0" smtClean="0"/>
              <a:t>Monitors for changes</a:t>
            </a:r>
          </a:p>
          <a:p>
            <a:pPr lvl="1"/>
            <a:r>
              <a:rPr lang="en-US" dirty="0" smtClean="0"/>
              <a:t>Run one time or continually</a:t>
            </a:r>
          </a:p>
          <a:p>
            <a:r>
              <a:rPr lang="en-US" dirty="0" smtClean="0"/>
              <a:t>Chunk Tool</a:t>
            </a:r>
          </a:p>
          <a:p>
            <a:pPr lvl="1"/>
            <a:r>
              <a:rPr lang="en-US" dirty="0" smtClean="0"/>
              <a:t>Transfer large files</a:t>
            </a:r>
          </a:p>
          <a:p>
            <a:pPr lvl="1"/>
            <a:r>
              <a:rPr lang="en-US" dirty="0" smtClean="0"/>
              <a:t>Acts on a single file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0" y="1600201"/>
            <a:ext cx="3962400" cy="25907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700" u="sng" dirty="0" smtClean="0"/>
              <a:t>Transfer from </a:t>
            </a:r>
            <a:r>
              <a:rPr lang="en-US" sz="2700" u="sng" dirty="0" err="1" smtClean="0"/>
              <a:t>DuraCloud</a:t>
            </a:r>
            <a:endParaRPr lang="en-US" sz="2700" u="sng" dirty="0" smtClean="0"/>
          </a:p>
          <a:p>
            <a:r>
              <a:rPr lang="en-US" sz="2700" dirty="0" smtClean="0"/>
              <a:t>Retrieval Tool</a:t>
            </a:r>
          </a:p>
          <a:p>
            <a:pPr lvl="1"/>
            <a:r>
              <a:rPr lang="en-US" sz="2400" dirty="0" smtClean="0"/>
              <a:t>Retrieve files from one, selected, or all spaces</a:t>
            </a:r>
          </a:p>
          <a:p>
            <a:r>
              <a:rPr lang="en-US" sz="2700" dirty="0" smtClean="0"/>
              <a:t>Stitch Tool</a:t>
            </a:r>
          </a:p>
          <a:p>
            <a:pPr lvl="1"/>
            <a:r>
              <a:rPr lang="en-US" sz="2400" dirty="0" smtClean="0"/>
              <a:t>Retrieve large files</a:t>
            </a:r>
          </a:p>
          <a:p>
            <a:pPr lvl="1"/>
            <a:r>
              <a:rPr lang="en-US" sz="2400" dirty="0" smtClean="0"/>
              <a:t>Acts on a single file</a:t>
            </a:r>
          </a:p>
        </p:txBody>
      </p:sp>
      <p:pic>
        <p:nvPicPr>
          <p:cNvPr id="9221" name="Picture 5" descr="C:\Users\bill\AppData\Local\Microsoft\Windows\Temporary Internet Files\Content.IE5\RQKT8N3L\MC900440393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900" y="4267200"/>
            <a:ext cx="25146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214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57200" y="609600"/>
            <a:ext cx="8305800" cy="282346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762000" y="1147065"/>
            <a:ext cx="2702297" cy="2067791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514600" y="5029200"/>
            <a:ext cx="4191000" cy="12954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Storage Management (</a:t>
            </a:r>
            <a:r>
              <a:rPr lang="en-US" dirty="0" err="1" smtClean="0"/>
              <a:t>DuraStore</a:t>
            </a:r>
            <a:r>
              <a:rPr lang="en-US" dirty="0" smtClean="0"/>
              <a:t>)</a:t>
            </a:r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2819400" y="4953000"/>
            <a:ext cx="3583858" cy="322729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27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REST API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244934" y="76200"/>
            <a:ext cx="28302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err="1" smtClean="0"/>
              <a:t>DuraCloud</a:t>
            </a:r>
            <a:r>
              <a:rPr lang="en-US" sz="1400" dirty="0" smtClean="0"/>
              <a:t> Tools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" y="613665"/>
            <a:ext cx="192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User Data Center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90600" y="1223265"/>
            <a:ext cx="2590800" cy="15621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295400" y="1364959"/>
            <a:ext cx="2168897" cy="101138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Bent Arrow 14"/>
          <p:cNvSpPr/>
          <p:nvPr/>
        </p:nvSpPr>
        <p:spPr>
          <a:xfrm rot="3597349" flipV="1">
            <a:off x="2159949" y="2518965"/>
            <a:ext cx="3230908" cy="1380231"/>
          </a:xfrm>
          <a:prstGeom prst="ben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76400" y="1489650"/>
            <a:ext cx="1676400" cy="381000"/>
          </a:xfrm>
          <a:prstGeom prst="rect">
            <a:avLst/>
          </a:prstGeom>
          <a:ln w="1270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Store Client</a:t>
            </a:r>
            <a:endParaRPr lang="en-US" dirty="0"/>
          </a:p>
        </p:txBody>
      </p:sp>
      <p:sp>
        <p:nvSpPr>
          <p:cNvPr id="14" name="Flowchart: Magnetic Disk 13"/>
          <p:cNvSpPr/>
          <p:nvPr/>
        </p:nvSpPr>
        <p:spPr>
          <a:xfrm>
            <a:off x="3962400" y="838200"/>
            <a:ext cx="1219200" cy="1458191"/>
          </a:xfrm>
          <a:prstGeom prst="flowChartMagneticDisk">
            <a:avLst/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346410" y="1972671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Chunk Tool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90600" y="2412237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Sync Tool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791200" y="1299465"/>
            <a:ext cx="2590800" cy="15621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5908303" y="1441159"/>
            <a:ext cx="2168897" cy="101138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Bent Arrow 24"/>
          <p:cNvSpPr/>
          <p:nvPr/>
        </p:nvSpPr>
        <p:spPr>
          <a:xfrm rot="1556287" flipH="1">
            <a:off x="4734619" y="1515751"/>
            <a:ext cx="1395911" cy="3155581"/>
          </a:xfrm>
          <a:prstGeom prst="bentArrow">
            <a:avLst>
              <a:gd name="adj1" fmla="val 23446"/>
              <a:gd name="adj2" fmla="val 22643"/>
              <a:gd name="adj3" fmla="val 18513"/>
              <a:gd name="adj4" fmla="val 4375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019800" y="1565850"/>
            <a:ext cx="1676400" cy="381000"/>
          </a:xfrm>
          <a:prstGeom prst="rect">
            <a:avLst/>
          </a:prstGeom>
          <a:ln w="1270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Store Client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553200" y="2060539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Stitch Tool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58000" y="2484991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Retrieval Tool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62000" y="2835133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Upload Tool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9" name="Picture 28" descr="user-icon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4230329" y="2510811"/>
            <a:ext cx="762000" cy="7620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18985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ill\AppData\Local\Microsoft\Windows\Temporary Internet Files\Content.IE5\Z1X9CVRF\MP90040149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0"/>
            <a:ext cx="2895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6248400" cy="1143000"/>
          </a:xfrm>
        </p:spPr>
        <p:txBody>
          <a:bodyPr/>
          <a:lstStyle/>
          <a:p>
            <a:r>
              <a:rPr lang="en-US" dirty="0" smtClean="0"/>
              <a:t>Near Term Road 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5334000" cy="502920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u="sng" dirty="0"/>
              <a:t>New features</a:t>
            </a:r>
          </a:p>
          <a:p>
            <a:r>
              <a:rPr lang="en-US" dirty="0" smtClean="0"/>
              <a:t>Access </a:t>
            </a:r>
            <a:r>
              <a:rPr lang="en-US" dirty="0"/>
              <a:t>control at the space level</a:t>
            </a:r>
          </a:p>
          <a:p>
            <a:r>
              <a:rPr lang="en-US" dirty="0" smtClean="0"/>
              <a:t>Improved </a:t>
            </a:r>
            <a:r>
              <a:rPr lang="en-US" dirty="0"/>
              <a:t>format identification</a:t>
            </a:r>
          </a:p>
          <a:p>
            <a:r>
              <a:rPr lang="en-US" dirty="0" smtClean="0"/>
              <a:t>Automated </a:t>
            </a:r>
            <a:r>
              <a:rPr lang="en-US" dirty="0"/>
              <a:t>bit integrity checking</a:t>
            </a:r>
          </a:p>
          <a:p>
            <a:r>
              <a:rPr lang="en-US" dirty="0" smtClean="0"/>
              <a:t>Email </a:t>
            </a:r>
            <a:r>
              <a:rPr lang="en-US" dirty="0"/>
              <a:t>notification on service completion</a:t>
            </a:r>
          </a:p>
          <a:p>
            <a:r>
              <a:rPr lang="en-US" dirty="0" smtClean="0"/>
              <a:t>Multi-Account </a:t>
            </a:r>
            <a:r>
              <a:rPr lang="en-US" dirty="0" err="1"/>
              <a:t>DuraCloud</a:t>
            </a:r>
            <a:r>
              <a:rPr lang="en-US" dirty="0"/>
              <a:t> instances</a:t>
            </a:r>
          </a:p>
          <a:p>
            <a:r>
              <a:rPr lang="en-US" dirty="0" smtClean="0"/>
              <a:t>Content </a:t>
            </a:r>
            <a:r>
              <a:rPr lang="en-US" dirty="0"/>
              <a:t>indexing and Search</a:t>
            </a:r>
          </a:p>
          <a:p>
            <a:pPr lvl="1"/>
            <a:r>
              <a:rPr lang="en-US" dirty="0" smtClean="0"/>
              <a:t>Improved discovery</a:t>
            </a:r>
            <a:endParaRPr lang="en-US" dirty="0"/>
          </a:p>
          <a:p>
            <a:pPr lvl="1"/>
            <a:r>
              <a:rPr lang="en-US" dirty="0" smtClean="0"/>
              <a:t>Improved </a:t>
            </a:r>
            <a:r>
              <a:rPr lang="en-US" dirty="0"/>
              <a:t>content browsing</a:t>
            </a:r>
          </a:p>
          <a:p>
            <a:r>
              <a:rPr lang="en-US" dirty="0" smtClean="0"/>
              <a:t>Folder-based </a:t>
            </a:r>
            <a:r>
              <a:rPr lang="en-US" dirty="0"/>
              <a:t>navigation</a:t>
            </a:r>
          </a:p>
          <a:p>
            <a:r>
              <a:rPr lang="en-US" dirty="0" smtClean="0"/>
              <a:t>Improved </a:t>
            </a:r>
            <a:r>
              <a:rPr lang="en-US" dirty="0"/>
              <a:t>handling of very large files</a:t>
            </a:r>
          </a:p>
          <a:p>
            <a:r>
              <a:rPr lang="en-US" dirty="0" smtClean="0"/>
              <a:t>Multi-Item </a:t>
            </a:r>
            <a:r>
              <a:rPr lang="en-US" dirty="0"/>
              <a:t>updates/deletes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/>
              <a:t>Integrations</a:t>
            </a:r>
          </a:p>
          <a:p>
            <a:r>
              <a:rPr lang="en-US" dirty="0" smtClean="0"/>
              <a:t>SDSC </a:t>
            </a:r>
            <a:r>
              <a:rPr lang="en-US" dirty="0"/>
              <a:t>storage provider (production version)</a:t>
            </a:r>
          </a:p>
          <a:p>
            <a:r>
              <a:rPr lang="en-US" dirty="0" smtClean="0"/>
              <a:t>Fedora-in-the-cloud </a:t>
            </a:r>
            <a:r>
              <a:rPr lang="en-US" dirty="0"/>
              <a:t>prototype</a:t>
            </a:r>
          </a:p>
          <a:p>
            <a:r>
              <a:rPr lang="en-US" dirty="0" err="1" smtClean="0"/>
              <a:t>DSpace</a:t>
            </a:r>
            <a:r>
              <a:rPr lang="en-US" dirty="0" smtClean="0"/>
              <a:t>-in-the-cloud </a:t>
            </a:r>
            <a:r>
              <a:rPr lang="en-US" dirty="0"/>
              <a:t>prototype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80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6248400" cy="1143000"/>
          </a:xfrm>
        </p:spPr>
        <p:txBody>
          <a:bodyPr/>
          <a:lstStyle/>
          <a:p>
            <a:r>
              <a:rPr lang="en-US" dirty="0" smtClean="0"/>
              <a:t>Long Term Road 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5410200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u="sng" dirty="0"/>
              <a:t>New Features </a:t>
            </a:r>
            <a:r>
              <a:rPr lang="en-US" sz="2000" dirty="0"/>
              <a:t>   </a:t>
            </a:r>
          </a:p>
          <a:p>
            <a:r>
              <a:rPr lang="en-US" sz="2000" dirty="0"/>
              <a:t>Video transcoding</a:t>
            </a:r>
          </a:p>
          <a:p>
            <a:r>
              <a:rPr lang="en-US" sz="2000" dirty="0"/>
              <a:t>Document format transformation</a:t>
            </a:r>
          </a:p>
          <a:p>
            <a:r>
              <a:rPr lang="en-US" sz="2000" dirty="0"/>
              <a:t>Improved image support services</a:t>
            </a:r>
          </a:p>
          <a:p>
            <a:r>
              <a:rPr lang="en-US" sz="2000" dirty="0"/>
              <a:t>Media streaming access controls</a:t>
            </a:r>
          </a:p>
          <a:p>
            <a:r>
              <a:rPr lang="en-US" sz="2000" dirty="0"/>
              <a:t>Metadata extraction services</a:t>
            </a:r>
          </a:p>
          <a:p>
            <a:pPr marL="0" indent="0">
              <a:buNone/>
            </a:pPr>
            <a:r>
              <a:rPr lang="en-US" sz="2000" dirty="0"/>
              <a:t>    </a:t>
            </a:r>
          </a:p>
          <a:p>
            <a:pPr marL="0" indent="0">
              <a:buNone/>
            </a:pPr>
            <a:r>
              <a:rPr lang="en-US" sz="2000" u="sng" dirty="0"/>
              <a:t>Integrations</a:t>
            </a:r>
          </a:p>
          <a:p>
            <a:r>
              <a:rPr lang="en-US" sz="2000" dirty="0"/>
              <a:t>Azure storage provider (production version)</a:t>
            </a:r>
          </a:p>
          <a:p>
            <a:r>
              <a:rPr lang="en-US" sz="2000" dirty="0"/>
              <a:t>Eucalyptus Walrus storage provider</a:t>
            </a:r>
          </a:p>
          <a:p>
            <a:r>
              <a:rPr lang="en-US" sz="2000" dirty="0" smtClean="0"/>
              <a:t>Rackspace </a:t>
            </a:r>
            <a:r>
              <a:rPr lang="en-US" sz="2000" dirty="0"/>
              <a:t>compute instances</a:t>
            </a:r>
          </a:p>
          <a:p>
            <a:r>
              <a:rPr lang="en-US" sz="2000" dirty="0"/>
              <a:t>Managed Fedora-in-the-cloud</a:t>
            </a:r>
          </a:p>
          <a:p>
            <a:r>
              <a:rPr lang="en-US" sz="2000" dirty="0"/>
              <a:t>Managed </a:t>
            </a:r>
            <a:r>
              <a:rPr lang="en-US" sz="2000" dirty="0" err="1"/>
              <a:t>DSpace</a:t>
            </a:r>
            <a:r>
              <a:rPr lang="en-US" sz="2000" dirty="0"/>
              <a:t>-in-the-cloud</a:t>
            </a:r>
          </a:p>
        </p:txBody>
      </p:sp>
      <p:pic>
        <p:nvPicPr>
          <p:cNvPr id="2053" name="Picture 5" descr="C:\Users\bill\AppData\Local\Microsoft\Windows\Temporary Internet Files\Content.IE5\3ZCKF5IN\MP900438355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0"/>
            <a:ext cx="2895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912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133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 smtClean="0"/>
              <a:t>Questions?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9636632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Upcoming </a:t>
            </a:r>
            <a:r>
              <a:rPr lang="en-US" dirty="0" err="1"/>
              <a:t>DuraCloud</a:t>
            </a:r>
            <a:r>
              <a:rPr lang="en-US" dirty="0"/>
              <a:t> Webinars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4129207"/>
            <a:ext cx="8229600" cy="166199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1600" dirty="0" smtClean="0"/>
          </a:p>
          <a:p>
            <a:pPr algn="ctr"/>
            <a:r>
              <a:rPr lang="en-US" sz="4000" dirty="0" smtClean="0"/>
              <a:t>Fedora </a:t>
            </a:r>
            <a:r>
              <a:rPr lang="en-US" sz="4000" dirty="0"/>
              <a:t>and </a:t>
            </a:r>
            <a:r>
              <a:rPr lang="en-US" sz="4000" dirty="0" err="1"/>
              <a:t>DuraCloud</a:t>
            </a:r>
            <a:endParaRPr lang="en-US" sz="4000" dirty="0"/>
          </a:p>
          <a:p>
            <a:pPr algn="ctr"/>
            <a:r>
              <a:rPr lang="en-US" sz="2800" dirty="0"/>
              <a:t>January 11, 2012 at 1pm ET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919407"/>
            <a:ext cx="8229600" cy="166199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1600" dirty="0" smtClean="0"/>
          </a:p>
          <a:p>
            <a:pPr algn="ctr"/>
            <a:r>
              <a:rPr lang="en-US" sz="4000" dirty="0" err="1"/>
              <a:t>DSpace</a:t>
            </a:r>
            <a:r>
              <a:rPr lang="en-US" sz="4000" dirty="0"/>
              <a:t> and </a:t>
            </a:r>
            <a:r>
              <a:rPr lang="en-US" sz="4000" dirty="0" err="1"/>
              <a:t>DuraCloud</a:t>
            </a:r>
            <a:endParaRPr lang="en-US" sz="4000" dirty="0"/>
          </a:p>
          <a:p>
            <a:pPr algn="ctr"/>
            <a:r>
              <a:rPr lang="en-US" sz="2800" dirty="0"/>
              <a:t>November 30, 2011 at 1pm ET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3136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133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 smtClean="0"/>
              <a:t>Thank You!</a:t>
            </a:r>
            <a:endParaRPr lang="en-US" sz="6000" dirty="0"/>
          </a:p>
        </p:txBody>
      </p:sp>
      <p:sp>
        <p:nvSpPr>
          <p:cNvPr id="2" name="TextBox 1"/>
          <p:cNvSpPr txBox="1"/>
          <p:nvPr/>
        </p:nvSpPr>
        <p:spPr>
          <a:xfrm>
            <a:off x="3276600" y="5020270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Further Questions?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info@duracloud.org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560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7162800" cy="1143000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6705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DuraCloud</a:t>
            </a:r>
            <a:r>
              <a:rPr lang="en-US" dirty="0" smtClean="0"/>
              <a:t> is:</a:t>
            </a:r>
          </a:p>
          <a:p>
            <a:pPr lvl="1"/>
            <a:r>
              <a:rPr lang="en-US" dirty="0" smtClean="0"/>
              <a:t>Hosted service</a:t>
            </a:r>
          </a:p>
          <a:p>
            <a:pPr lvl="2"/>
            <a:r>
              <a:rPr lang="en-US" dirty="0" smtClean="0"/>
              <a:t>Runs </a:t>
            </a:r>
            <a:r>
              <a:rPr lang="en-US" dirty="0"/>
              <a:t>on cloud-based compute systems</a:t>
            </a:r>
          </a:p>
          <a:p>
            <a:pPr lvl="2"/>
            <a:r>
              <a:rPr lang="en-US" dirty="0" smtClean="0"/>
              <a:t>Connects to cloud-based storage systems</a:t>
            </a:r>
          </a:p>
          <a:p>
            <a:pPr lvl="2"/>
            <a:r>
              <a:rPr lang="en-US" dirty="0" smtClean="0"/>
              <a:t>Provides a service platform</a:t>
            </a:r>
          </a:p>
          <a:p>
            <a:pPr lvl="1"/>
            <a:r>
              <a:rPr lang="en-US" dirty="0"/>
              <a:t>Open source software </a:t>
            </a:r>
            <a:r>
              <a:rPr lang="en-US" dirty="0" smtClean="0"/>
              <a:t>suite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/>
              <a:t>Webinar Focus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Components of software platform</a:t>
            </a:r>
          </a:p>
          <a:p>
            <a:pPr lvl="1"/>
            <a:r>
              <a:rPr lang="en-US" dirty="0" smtClean="0"/>
              <a:t>Interacting with hosted </a:t>
            </a:r>
            <a:r>
              <a:rPr lang="en-US" dirty="0" err="1" smtClean="0"/>
              <a:t>DuraCloud</a:t>
            </a:r>
            <a:endParaRPr lang="en-US" dirty="0" smtClean="0"/>
          </a:p>
        </p:txBody>
      </p:sp>
      <p:pic>
        <p:nvPicPr>
          <p:cNvPr id="6147" name="Picture 3" descr="C:\Users\bill\AppData\Local\Microsoft\Windows\Temporary Internet Files\Content.IE5\ECS7D83U\MP900422987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0"/>
            <a:ext cx="1981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591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57200" y="516523"/>
            <a:ext cx="8305800" cy="19980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/>
          <p:cNvGrpSpPr/>
          <p:nvPr/>
        </p:nvGrpSpPr>
        <p:grpSpPr>
          <a:xfrm>
            <a:off x="4724400" y="3657600"/>
            <a:ext cx="3200400" cy="1981200"/>
            <a:chOff x="4648200" y="3505200"/>
            <a:chExt cx="3200400" cy="1981200"/>
          </a:xfrm>
        </p:grpSpPr>
        <p:sp>
          <p:nvSpPr>
            <p:cNvPr id="4" name="Rectangle 3"/>
            <p:cNvSpPr/>
            <p:nvPr/>
          </p:nvSpPr>
          <p:spPr>
            <a:xfrm>
              <a:off x="4648200" y="3505200"/>
              <a:ext cx="3200400" cy="198120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9650" y="3962715"/>
              <a:ext cx="2857500" cy="1028700"/>
            </a:xfrm>
            <a:prstGeom prst="rect">
              <a:avLst/>
            </a:prstGeom>
          </p:spPr>
        </p:pic>
      </p:grpSp>
      <p:sp>
        <p:nvSpPr>
          <p:cNvPr id="9" name="Can 8"/>
          <p:cNvSpPr/>
          <p:nvPr/>
        </p:nvSpPr>
        <p:spPr>
          <a:xfrm>
            <a:off x="3505200" y="990600"/>
            <a:ext cx="1466850" cy="1219200"/>
          </a:xfrm>
          <a:prstGeom prst="can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File System</a:t>
            </a:r>
            <a:endParaRPr lang="en-US" dirty="0"/>
          </a:p>
        </p:txBody>
      </p:sp>
      <p:sp>
        <p:nvSpPr>
          <p:cNvPr id="10" name="Cube 9"/>
          <p:cNvSpPr/>
          <p:nvPr/>
        </p:nvSpPr>
        <p:spPr>
          <a:xfrm>
            <a:off x="6172200" y="938330"/>
            <a:ext cx="1676400" cy="1271470"/>
          </a:xfrm>
          <a:prstGeom prst="cube">
            <a:avLst>
              <a:gd name="adj" fmla="val 13843"/>
            </a:avLst>
          </a:prstGeom>
          <a:solidFill>
            <a:schemeClr val="accent3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</a:t>
            </a:r>
          </a:p>
          <a:p>
            <a:pPr algn="ctr"/>
            <a:r>
              <a:rPr lang="en-US" dirty="0" smtClean="0"/>
              <a:t>Repository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57200" y="499646"/>
            <a:ext cx="190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User Data Center</a:t>
            </a:r>
            <a:endParaRPr lang="en-US" sz="1600" dirty="0"/>
          </a:p>
        </p:txBody>
      </p:sp>
      <p:pic>
        <p:nvPicPr>
          <p:cNvPr id="5" name="Picture 4" descr="user-icon-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1066799" y="990599"/>
            <a:ext cx="1295401" cy="1295401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16" name="Rounded Rectangle 15"/>
          <p:cNvSpPr/>
          <p:nvPr/>
        </p:nvSpPr>
        <p:spPr>
          <a:xfrm>
            <a:off x="609600" y="3951379"/>
            <a:ext cx="2590800" cy="176362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err="1" smtClean="0"/>
              <a:t>DuraCloud</a:t>
            </a:r>
            <a:r>
              <a:rPr lang="en-US" sz="1600" dirty="0" smtClean="0"/>
              <a:t> </a:t>
            </a:r>
          </a:p>
          <a:p>
            <a:r>
              <a:rPr lang="en-US" sz="1600" dirty="0" smtClean="0"/>
              <a:t>Management Console</a:t>
            </a:r>
          </a:p>
          <a:p>
            <a:endParaRPr lang="en-US" sz="16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Account Management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Instance Management</a:t>
            </a:r>
            <a:endParaRPr lang="en-US" sz="1600" dirty="0"/>
          </a:p>
        </p:txBody>
      </p:sp>
      <p:sp>
        <p:nvSpPr>
          <p:cNvPr id="33" name="Right Arrow 32"/>
          <p:cNvSpPr/>
          <p:nvPr/>
        </p:nvSpPr>
        <p:spPr>
          <a:xfrm rot="5400000">
            <a:off x="1030662" y="2858956"/>
            <a:ext cx="1411484" cy="489591"/>
          </a:xfrm>
          <a:prstGeom prst="rightArrow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Arrow 33"/>
          <p:cNvSpPr/>
          <p:nvPr/>
        </p:nvSpPr>
        <p:spPr>
          <a:xfrm>
            <a:off x="3400976" y="4572000"/>
            <a:ext cx="1219200" cy="533400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ight Arrow 35"/>
          <p:cNvSpPr/>
          <p:nvPr/>
        </p:nvSpPr>
        <p:spPr>
          <a:xfrm rot="2036150">
            <a:off x="2487031" y="2745025"/>
            <a:ext cx="2268256" cy="471479"/>
          </a:xfrm>
          <a:prstGeom prst="rightArrow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ight Arrow 36"/>
          <p:cNvSpPr/>
          <p:nvPr/>
        </p:nvSpPr>
        <p:spPr>
          <a:xfrm rot="5400000">
            <a:off x="6452259" y="2607450"/>
            <a:ext cx="1116282" cy="674352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ight Arrow 37"/>
          <p:cNvSpPr/>
          <p:nvPr/>
        </p:nvSpPr>
        <p:spPr>
          <a:xfrm rot="3119431">
            <a:off x="4739806" y="2584387"/>
            <a:ext cx="1426296" cy="674352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6858000" y="73223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DuraCloud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in Context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135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33400" y="1600200"/>
            <a:ext cx="8153400" cy="48768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62000" y="1828800"/>
            <a:ext cx="7696200" cy="715264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Administrative User Interface (</a:t>
            </a:r>
            <a:r>
              <a:rPr lang="en-US" dirty="0" err="1" smtClean="0"/>
              <a:t>DurAdmin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62000" y="2970784"/>
            <a:ext cx="2362200" cy="2210816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glow rad="228600">
              <a:schemeClr val="accent2">
                <a:satMod val="175000"/>
                <a:alpha val="5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Storage Management (</a:t>
            </a:r>
            <a:r>
              <a:rPr lang="en-US" dirty="0" err="1" smtClean="0"/>
              <a:t>DuraStore</a:t>
            </a:r>
            <a:r>
              <a:rPr lang="en-US" dirty="0" smtClean="0"/>
              <a:t>)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</p:txBody>
      </p:sp>
      <p:sp>
        <p:nvSpPr>
          <p:cNvPr id="6" name="Rectangle 5"/>
          <p:cNvSpPr/>
          <p:nvPr/>
        </p:nvSpPr>
        <p:spPr>
          <a:xfrm>
            <a:off x="3429000" y="2914904"/>
            <a:ext cx="2362200" cy="188569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Service Management (</a:t>
            </a:r>
            <a:r>
              <a:rPr lang="en-US" dirty="0" err="1" smtClean="0"/>
              <a:t>DuraService</a:t>
            </a:r>
            <a:r>
              <a:rPr lang="en-US" dirty="0" smtClean="0"/>
              <a:t>)</a:t>
            </a:r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429000" y="5029200"/>
            <a:ext cx="2362200" cy="650240"/>
          </a:xfrm>
          <a:prstGeom prst="rect">
            <a:avLst/>
          </a:prstGeom>
          <a:solidFill>
            <a:schemeClr val="accent3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Service Container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096000" y="2970784"/>
            <a:ext cx="2362200" cy="221081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Report Management (</a:t>
            </a:r>
            <a:r>
              <a:rPr lang="en-US" dirty="0" err="1" smtClean="0"/>
              <a:t>DuraReport</a:t>
            </a:r>
            <a:r>
              <a:rPr lang="en-US" dirty="0" smtClean="0"/>
              <a:t>)</a:t>
            </a:r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533400" y="6096000"/>
            <a:ext cx="2209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DuraCloud</a:t>
            </a:r>
            <a:r>
              <a:rPr lang="en-US" dirty="0" smtClean="0"/>
              <a:t> Instance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914400" y="4704080"/>
            <a:ext cx="2057400" cy="32512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27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REST API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3581400" y="4323080"/>
            <a:ext cx="2057400" cy="32512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27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REST API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6248400" y="4665980"/>
            <a:ext cx="2057400" cy="32512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27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REST API</a:t>
            </a:r>
            <a:endParaRPr lang="en-US" dirty="0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57200" y="266385"/>
            <a:ext cx="8305800" cy="1143000"/>
          </a:xfrm>
        </p:spPr>
        <p:txBody>
          <a:bodyPr/>
          <a:lstStyle/>
          <a:p>
            <a:r>
              <a:rPr lang="en-US" dirty="0" err="1" smtClean="0"/>
              <a:t>DuraCloud</a:t>
            </a:r>
            <a:r>
              <a:rPr lang="en-US" dirty="0" smtClean="0"/>
              <a:t> Storage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936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533400" y="2418200"/>
            <a:ext cx="5181600" cy="39064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048000" y="2701510"/>
            <a:ext cx="1409700" cy="308969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Storage Provider Interface</a:t>
            </a:r>
            <a:endParaRPr lang="en-US" dirty="0"/>
          </a:p>
        </p:txBody>
      </p:sp>
      <p:sp>
        <p:nvSpPr>
          <p:cNvPr id="7" name="Can 6"/>
          <p:cNvSpPr/>
          <p:nvPr/>
        </p:nvSpPr>
        <p:spPr>
          <a:xfrm>
            <a:off x="7010400" y="5257800"/>
            <a:ext cx="1752600" cy="1143000"/>
          </a:xfrm>
          <a:prstGeom prst="can">
            <a:avLst/>
          </a:prstGeom>
          <a:solidFill>
            <a:schemeClr val="accent3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SDSC Cloud Storage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Can 5"/>
          <p:cNvSpPr/>
          <p:nvPr/>
        </p:nvSpPr>
        <p:spPr>
          <a:xfrm>
            <a:off x="7010400" y="4191000"/>
            <a:ext cx="1752600" cy="1143000"/>
          </a:xfrm>
          <a:prstGeom prst="can">
            <a:avLst/>
          </a:prstGeom>
          <a:solidFill>
            <a:schemeClr val="accent3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Microsoft Azure Storage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Can 4"/>
          <p:cNvSpPr/>
          <p:nvPr/>
        </p:nvSpPr>
        <p:spPr>
          <a:xfrm>
            <a:off x="7010400" y="3124200"/>
            <a:ext cx="1752600" cy="1143000"/>
          </a:xfrm>
          <a:prstGeom prst="can">
            <a:avLst/>
          </a:prstGeom>
          <a:solidFill>
            <a:schemeClr val="accent3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Rackspace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Cloud Files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Can 3"/>
          <p:cNvSpPr/>
          <p:nvPr/>
        </p:nvSpPr>
        <p:spPr>
          <a:xfrm>
            <a:off x="7010400" y="2057400"/>
            <a:ext cx="1752600" cy="1143000"/>
          </a:xfrm>
          <a:prstGeom prst="can">
            <a:avLst/>
          </a:prstGeom>
          <a:solidFill>
            <a:schemeClr val="accent3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Amazon S3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95600" y="236787"/>
            <a:ext cx="3625740" cy="166821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n 9"/>
          <p:cNvSpPr/>
          <p:nvPr/>
        </p:nvSpPr>
        <p:spPr>
          <a:xfrm>
            <a:off x="4788565" y="732464"/>
            <a:ext cx="1147263" cy="1007352"/>
          </a:xfrm>
          <a:prstGeom prst="can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895601" y="236787"/>
            <a:ext cx="36257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User Data Center</a:t>
            </a:r>
            <a:endParaRPr lang="en-US" sz="1600" dirty="0"/>
          </a:p>
        </p:txBody>
      </p:sp>
      <p:pic>
        <p:nvPicPr>
          <p:cNvPr id="12" name="Picture 11" descr="user-icon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3168540" y="732463"/>
            <a:ext cx="1007353" cy="1007353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14" name="TextBox 13"/>
          <p:cNvSpPr txBox="1"/>
          <p:nvPr/>
        </p:nvSpPr>
        <p:spPr>
          <a:xfrm>
            <a:off x="533400" y="55626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Storage Management (</a:t>
            </a:r>
            <a:r>
              <a:rPr lang="en-US" dirty="0" err="1">
                <a:solidFill>
                  <a:schemeClr val="bg1"/>
                </a:solidFill>
              </a:rPr>
              <a:t>DuraStore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267200" y="2559546"/>
            <a:ext cx="1554228" cy="53919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</a:rPr>
              <a:t>Amazon Storage Adapter</a:t>
            </a:r>
            <a:endParaRPr lang="en-US" sz="1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62000" y="2819400"/>
            <a:ext cx="1969235" cy="776377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27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REST API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4267200" y="3539710"/>
            <a:ext cx="1554228" cy="57509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</a:rPr>
              <a:t>Rackspace Storage Adapter</a:t>
            </a:r>
            <a:endParaRPr lang="en-US" sz="1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267200" y="4488116"/>
            <a:ext cx="1554228" cy="54108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</a:rPr>
              <a:t>Azure Storage Adapter</a:t>
            </a:r>
            <a:endParaRPr lang="en-US" sz="1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267200" y="5427470"/>
            <a:ext cx="1554228" cy="5542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</a:rPr>
              <a:t>SDSC Storage Adapter</a:t>
            </a:r>
            <a:endParaRPr lang="en-US" sz="1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50034" y="3962400"/>
            <a:ext cx="1981201" cy="124465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127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Storage</a:t>
            </a:r>
          </a:p>
          <a:p>
            <a:pPr algn="ctr"/>
            <a:r>
              <a:rPr lang="en-US" dirty="0" smtClean="0"/>
              <a:t>Mediation</a:t>
            </a:r>
            <a:endParaRPr lang="en-US" dirty="0"/>
          </a:p>
        </p:txBody>
      </p:sp>
      <p:sp>
        <p:nvSpPr>
          <p:cNvPr id="22" name="Bent Arrow 21"/>
          <p:cNvSpPr/>
          <p:nvPr/>
        </p:nvSpPr>
        <p:spPr>
          <a:xfrm rot="16200000" flipH="1">
            <a:off x="1060820" y="1225183"/>
            <a:ext cx="2057402" cy="1283435"/>
          </a:xfrm>
          <a:prstGeom prst="bentArrow">
            <a:avLst>
              <a:gd name="adj1" fmla="val 20553"/>
              <a:gd name="adj2" fmla="val 20553"/>
              <a:gd name="adj3" fmla="val 19998"/>
              <a:gd name="adj4" fmla="val 4375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Left Arrow 22"/>
          <p:cNvSpPr/>
          <p:nvPr/>
        </p:nvSpPr>
        <p:spPr>
          <a:xfrm rot="10800000">
            <a:off x="6096000" y="2681377"/>
            <a:ext cx="685800" cy="290423"/>
          </a:xfrm>
          <a:prstGeom prst="lef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Left Arrow 23"/>
          <p:cNvSpPr/>
          <p:nvPr/>
        </p:nvSpPr>
        <p:spPr>
          <a:xfrm rot="10800000">
            <a:off x="6096000" y="3671977"/>
            <a:ext cx="685800" cy="290423"/>
          </a:xfrm>
          <a:prstGeom prst="lef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Left Arrow 24"/>
          <p:cNvSpPr/>
          <p:nvPr/>
        </p:nvSpPr>
        <p:spPr>
          <a:xfrm rot="10800000">
            <a:off x="6096000" y="4693488"/>
            <a:ext cx="685800" cy="290423"/>
          </a:xfrm>
          <a:prstGeom prst="lef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Left Arrow 25"/>
          <p:cNvSpPr/>
          <p:nvPr/>
        </p:nvSpPr>
        <p:spPr>
          <a:xfrm rot="10800000">
            <a:off x="6095999" y="5615077"/>
            <a:ext cx="685800" cy="290423"/>
          </a:xfrm>
          <a:prstGeom prst="lef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Left Arrow 27"/>
          <p:cNvSpPr/>
          <p:nvPr/>
        </p:nvSpPr>
        <p:spPr>
          <a:xfrm rot="16200000">
            <a:off x="1483205" y="3629382"/>
            <a:ext cx="538789" cy="290423"/>
          </a:xfrm>
          <a:prstGeom prst="lef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Left Arrow 28"/>
          <p:cNvSpPr/>
          <p:nvPr/>
        </p:nvSpPr>
        <p:spPr>
          <a:xfrm rot="10800000">
            <a:off x="2552699" y="4371397"/>
            <a:ext cx="571501" cy="290423"/>
          </a:xfrm>
          <a:prstGeom prst="lef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6408202" y="76200"/>
            <a:ext cx="2667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err="1" smtClean="0"/>
              <a:t>DuraCloud</a:t>
            </a:r>
            <a:r>
              <a:rPr lang="en-US" sz="1400" dirty="0" smtClean="0"/>
              <a:t> Storage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18934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8600" y="1066800"/>
            <a:ext cx="8763000" cy="3505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dirty="0" smtClean="0"/>
              <a:t>Storage REST Interface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4038600" cy="3212068"/>
          </a:xfrm>
          <a:solidFill>
            <a:schemeClr val="accent3">
              <a:lumMod val="20000"/>
              <a:lumOff val="80000"/>
            </a:schemeClr>
          </a:solidFill>
        </p:spPr>
        <p:txBody>
          <a:bodyPr numCol="1">
            <a:noAutofit/>
          </a:bodyPr>
          <a:lstStyle/>
          <a:p>
            <a:pPr marL="0" indent="0" algn="ctr">
              <a:buNone/>
            </a:pPr>
            <a:r>
              <a:rPr lang="en-US" sz="2400" u="sng" dirty="0" smtClean="0"/>
              <a:t>Space Actions</a:t>
            </a:r>
          </a:p>
          <a:p>
            <a:r>
              <a:rPr lang="en-US" sz="2400" dirty="0" smtClean="0"/>
              <a:t>Add Space</a:t>
            </a:r>
          </a:p>
          <a:p>
            <a:r>
              <a:rPr lang="en-US" sz="2400" dirty="0" smtClean="0"/>
              <a:t>Get/Set Space Properties</a:t>
            </a:r>
          </a:p>
          <a:p>
            <a:r>
              <a:rPr lang="en-US" sz="2400" dirty="0" smtClean="0"/>
              <a:t>Get Spaces List</a:t>
            </a:r>
          </a:p>
          <a:p>
            <a:r>
              <a:rPr lang="en-US" sz="2400" dirty="0" smtClean="0"/>
              <a:t>Get Space Content List</a:t>
            </a:r>
          </a:p>
          <a:p>
            <a:r>
              <a:rPr lang="en-US" sz="2400" dirty="0" smtClean="0"/>
              <a:t>Get/Set Space Access</a:t>
            </a:r>
          </a:p>
          <a:p>
            <a:r>
              <a:rPr lang="en-US" sz="2400" dirty="0" smtClean="0"/>
              <a:t>Delete Space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648200" y="1219200"/>
            <a:ext cx="4114800" cy="27548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numCol="1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u="sng" dirty="0" smtClean="0"/>
              <a:t>Content Actions</a:t>
            </a:r>
          </a:p>
          <a:p>
            <a:r>
              <a:rPr lang="en-US" sz="2400" dirty="0" smtClean="0"/>
              <a:t>Add Content</a:t>
            </a:r>
          </a:p>
          <a:p>
            <a:r>
              <a:rPr lang="en-US" sz="2400" dirty="0" smtClean="0"/>
              <a:t>Get/Set Content Properties</a:t>
            </a:r>
          </a:p>
          <a:p>
            <a:r>
              <a:rPr lang="en-US" sz="2400" dirty="0" smtClean="0"/>
              <a:t>Get Content</a:t>
            </a:r>
          </a:p>
          <a:p>
            <a:r>
              <a:rPr lang="en-US" sz="2400" dirty="0" smtClean="0"/>
              <a:t>Copy Content</a:t>
            </a:r>
          </a:p>
          <a:p>
            <a:r>
              <a:rPr lang="en-US" sz="2400" dirty="0" smtClean="0"/>
              <a:t>Delete Content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438400" y="4724400"/>
            <a:ext cx="4038600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numCol="1" rtlCol="0">
            <a:spAutoFit/>
          </a:bodyPr>
          <a:lstStyle/>
          <a:p>
            <a:pPr algn="ctr"/>
            <a:r>
              <a:rPr lang="en-US" sz="2400" u="sng" dirty="0" smtClean="0"/>
              <a:t>Other Actions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Get Stores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Get Tasks List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Perform Task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96000" y="41148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Storage Provider Interface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94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bill\AppData\Local\Microsoft\Windows\Temporary Internet Files\Content.IE5\VT75E2TH\MP900175493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1000"/>
                    </a14:imgEffect>
                    <a14:imgEffect>
                      <a14:colorTemperature colorTemp="88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63498"/>
            <a:ext cx="2199724" cy="1340112"/>
          </a:xfrm>
          <a:prstGeom prst="rect">
            <a:avLst/>
          </a:prstGeom>
          <a:noFill/>
          <a:effectLst>
            <a:softEdge rad="76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5715000" cy="1143000"/>
          </a:xfrm>
        </p:spPr>
        <p:txBody>
          <a:bodyPr/>
          <a:lstStyle/>
          <a:p>
            <a:r>
              <a:rPr lang="en-US" dirty="0" smtClean="0"/>
              <a:t>Storage Adapters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931" y="2133601"/>
            <a:ext cx="8153400" cy="380999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Transform calls from </a:t>
            </a:r>
            <a:r>
              <a:rPr lang="en-US" dirty="0" err="1" smtClean="0"/>
              <a:t>DuraCloud</a:t>
            </a:r>
            <a:r>
              <a:rPr lang="en-US" dirty="0" smtClean="0"/>
              <a:t> interface into calls understood by a specific storage provider</a:t>
            </a:r>
          </a:p>
          <a:p>
            <a:r>
              <a:rPr lang="en-US" dirty="0" smtClean="0"/>
              <a:t>Determine how </a:t>
            </a:r>
            <a:r>
              <a:rPr lang="en-US" dirty="0" err="1" smtClean="0"/>
              <a:t>DuraCloud</a:t>
            </a:r>
            <a:r>
              <a:rPr lang="en-US" dirty="0" smtClean="0"/>
              <a:t> “spaces” translate into top level provider containers (buckets)</a:t>
            </a:r>
          </a:p>
          <a:p>
            <a:r>
              <a:rPr lang="en-US" dirty="0" smtClean="0"/>
              <a:t>Define how space and content properties are stored and retrieved</a:t>
            </a:r>
          </a:p>
          <a:p>
            <a:r>
              <a:rPr lang="en-US" dirty="0" smtClean="0"/>
              <a:t>Manage eventual consistency concerns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45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33400" y="1600200"/>
            <a:ext cx="8153400" cy="48768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62000" y="1828800"/>
            <a:ext cx="7696200" cy="715264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Administrative User Interface (</a:t>
            </a:r>
            <a:r>
              <a:rPr lang="en-US" dirty="0" err="1" smtClean="0"/>
              <a:t>DurAdmin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62000" y="2970784"/>
            <a:ext cx="2362200" cy="2210816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effectLst/>
              </a:rPr>
              <a:t>Storage Management (</a:t>
            </a:r>
            <a:r>
              <a:rPr lang="en-US" dirty="0" err="1" smtClean="0">
                <a:effectLst/>
              </a:rPr>
              <a:t>DuraStore</a:t>
            </a:r>
            <a:r>
              <a:rPr lang="en-US" dirty="0" smtClean="0">
                <a:effectLst/>
              </a:rPr>
              <a:t>)</a:t>
            </a:r>
          </a:p>
          <a:p>
            <a:pPr algn="ctr"/>
            <a:endParaRPr lang="en-US" dirty="0" smtClean="0">
              <a:effectLst/>
            </a:endParaRPr>
          </a:p>
          <a:p>
            <a:pPr algn="ctr"/>
            <a:endParaRPr lang="en-US" dirty="0" smtClean="0">
              <a:effectLst/>
            </a:endParaRPr>
          </a:p>
          <a:p>
            <a:pPr algn="ctr"/>
            <a:endParaRPr lang="en-US" dirty="0">
              <a:effectLst/>
            </a:endParaRPr>
          </a:p>
          <a:p>
            <a:pPr algn="ctr"/>
            <a:endParaRPr lang="en-US" dirty="0" smtClean="0">
              <a:effectLst/>
            </a:endParaRPr>
          </a:p>
          <a:p>
            <a:pPr algn="ctr"/>
            <a:endParaRPr lang="en-US" dirty="0" smtClean="0"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29000" y="2914904"/>
            <a:ext cx="2362200" cy="1885696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glow rad="228600">
              <a:schemeClr val="accent2">
                <a:satMod val="175000"/>
                <a:alpha val="5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Service Management (</a:t>
            </a:r>
            <a:r>
              <a:rPr lang="en-US" dirty="0" err="1" smtClean="0"/>
              <a:t>DuraService</a:t>
            </a:r>
            <a:r>
              <a:rPr lang="en-US" dirty="0" smtClean="0"/>
              <a:t>)</a:t>
            </a:r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429000" y="5029200"/>
            <a:ext cx="2362200" cy="650240"/>
          </a:xfrm>
          <a:prstGeom prst="rect">
            <a:avLst/>
          </a:prstGeom>
          <a:solidFill>
            <a:schemeClr val="accent3">
              <a:lumMod val="75000"/>
            </a:schemeClr>
          </a:solidFill>
          <a:ln/>
          <a:effectLst>
            <a:glow rad="228600">
              <a:schemeClr val="accent2">
                <a:satMod val="175000"/>
                <a:alpha val="5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Service Container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096000" y="2970784"/>
            <a:ext cx="2362200" cy="221081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Report Management (</a:t>
            </a:r>
            <a:r>
              <a:rPr lang="en-US" dirty="0" err="1" smtClean="0"/>
              <a:t>DuraReport</a:t>
            </a:r>
            <a:r>
              <a:rPr lang="en-US" dirty="0" smtClean="0"/>
              <a:t>)</a:t>
            </a:r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533400" y="6096000"/>
            <a:ext cx="2438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DuraCloud</a:t>
            </a:r>
            <a:r>
              <a:rPr lang="en-US" dirty="0" smtClean="0"/>
              <a:t> Instance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914400" y="4704080"/>
            <a:ext cx="2057400" cy="32512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27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REST API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3581400" y="4323080"/>
            <a:ext cx="2057400" cy="32512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27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REST API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6248400" y="4665980"/>
            <a:ext cx="2057400" cy="32512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27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REST API</a:t>
            </a:r>
            <a:endParaRPr lang="en-US" dirty="0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57200" y="266385"/>
            <a:ext cx="8229600" cy="1143000"/>
          </a:xfrm>
        </p:spPr>
        <p:txBody>
          <a:bodyPr/>
          <a:lstStyle/>
          <a:p>
            <a:r>
              <a:rPr lang="en-US" dirty="0" err="1" smtClean="0"/>
              <a:t>DuraCloud</a:t>
            </a:r>
            <a:r>
              <a:rPr lang="en-US" dirty="0" smtClean="0"/>
              <a:t> 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83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2852</TotalTime>
  <Words>998</Words>
  <Application>Microsoft Office PowerPoint</Application>
  <PresentationFormat>On-screen Show (4:3)</PresentationFormat>
  <Paragraphs>421</Paragraphs>
  <Slides>28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 </vt:lpstr>
      <vt:lpstr>Agenda</vt:lpstr>
      <vt:lpstr>Introduction</vt:lpstr>
      <vt:lpstr>PowerPoint Presentation</vt:lpstr>
      <vt:lpstr>DuraCloud Storage</vt:lpstr>
      <vt:lpstr>PowerPoint Presentation</vt:lpstr>
      <vt:lpstr>Storage REST Interface</vt:lpstr>
      <vt:lpstr>Storage Adapters</vt:lpstr>
      <vt:lpstr>DuraCloud Services</vt:lpstr>
      <vt:lpstr>DuraCloud Services</vt:lpstr>
      <vt:lpstr>PowerPoint Presentation</vt:lpstr>
      <vt:lpstr>PowerPoint Presentation</vt:lpstr>
      <vt:lpstr>Service REST Interface</vt:lpstr>
      <vt:lpstr>DuraCloud Instance  Services</vt:lpstr>
      <vt:lpstr>PowerPoint Presentation</vt:lpstr>
      <vt:lpstr>DuraCloud Reporting</vt:lpstr>
      <vt:lpstr>PowerPoint Presentation</vt:lpstr>
      <vt:lpstr>Report REST Interface</vt:lpstr>
      <vt:lpstr>DuraCloud UI</vt:lpstr>
      <vt:lpstr>PowerPoint Presentation</vt:lpstr>
      <vt:lpstr>DuraCloud Security</vt:lpstr>
      <vt:lpstr>DuraCloud Tools</vt:lpstr>
      <vt:lpstr>PowerPoint Presentation</vt:lpstr>
      <vt:lpstr>Near Term Road Map</vt:lpstr>
      <vt:lpstr>Long Term Road Map</vt:lpstr>
      <vt:lpstr>PowerPoint Presentation</vt:lpstr>
      <vt:lpstr>Upcoming DuraCloud Webinars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 Branan</dc:creator>
  <cp:lastModifiedBy>Bill Branan</cp:lastModifiedBy>
  <cp:revision>193</cp:revision>
  <dcterms:created xsi:type="dcterms:W3CDTF">2011-11-11T23:21:46Z</dcterms:created>
  <dcterms:modified xsi:type="dcterms:W3CDTF">2011-11-16T19:33:26Z</dcterms:modified>
</cp:coreProperties>
</file>